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9"/>
  </p:notesMasterIdLst>
  <p:sldIdLst>
    <p:sldId id="256" r:id="rId3"/>
    <p:sldId id="366" r:id="rId4"/>
    <p:sldId id="368" r:id="rId5"/>
    <p:sldId id="369" r:id="rId6"/>
    <p:sldId id="370" r:id="rId7"/>
    <p:sldId id="425" r:id="rId8"/>
    <p:sldId id="371" r:id="rId9"/>
    <p:sldId id="372" r:id="rId10"/>
    <p:sldId id="373" r:id="rId11"/>
    <p:sldId id="426" r:id="rId12"/>
    <p:sldId id="375" r:id="rId13"/>
    <p:sldId id="376" r:id="rId14"/>
    <p:sldId id="427" r:id="rId15"/>
    <p:sldId id="428" r:id="rId16"/>
    <p:sldId id="377" r:id="rId17"/>
    <p:sldId id="430" r:id="rId18"/>
    <p:sldId id="378" r:id="rId19"/>
    <p:sldId id="431" r:id="rId20"/>
    <p:sldId id="379" r:id="rId21"/>
    <p:sldId id="380" r:id="rId22"/>
    <p:sldId id="381" r:id="rId23"/>
    <p:sldId id="432" r:id="rId24"/>
    <p:sldId id="382" r:id="rId25"/>
    <p:sldId id="383" r:id="rId26"/>
    <p:sldId id="435" r:id="rId27"/>
    <p:sldId id="436" r:id="rId28"/>
    <p:sldId id="437" r:id="rId29"/>
    <p:sldId id="384" r:id="rId30"/>
    <p:sldId id="433" r:id="rId31"/>
    <p:sldId id="385" r:id="rId32"/>
    <p:sldId id="386" r:id="rId33"/>
    <p:sldId id="387" r:id="rId34"/>
    <p:sldId id="434" r:id="rId35"/>
    <p:sldId id="438" r:id="rId36"/>
    <p:sldId id="439" r:id="rId37"/>
    <p:sldId id="388" r:id="rId38"/>
    <p:sldId id="389" r:id="rId39"/>
    <p:sldId id="390" r:id="rId40"/>
    <p:sldId id="391" r:id="rId41"/>
    <p:sldId id="440" r:id="rId42"/>
    <p:sldId id="392" r:id="rId43"/>
    <p:sldId id="393" r:id="rId44"/>
    <p:sldId id="394" r:id="rId45"/>
    <p:sldId id="441" r:id="rId46"/>
    <p:sldId id="395" r:id="rId47"/>
    <p:sldId id="442" r:id="rId48"/>
    <p:sldId id="396" r:id="rId49"/>
    <p:sldId id="397" r:id="rId50"/>
    <p:sldId id="398" r:id="rId51"/>
    <p:sldId id="399" r:id="rId52"/>
    <p:sldId id="400" r:id="rId53"/>
    <p:sldId id="443" r:id="rId54"/>
    <p:sldId id="401" r:id="rId55"/>
    <p:sldId id="402" r:id="rId56"/>
    <p:sldId id="444" r:id="rId57"/>
    <p:sldId id="365" r:id="rId5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BAE0"/>
    <a:srgbClr val="0000CC"/>
    <a:srgbClr val="006600"/>
    <a:srgbClr val="1D2B5D"/>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07" autoAdjust="0"/>
    <p:restoredTop sz="94414" autoAdjust="0"/>
  </p:normalViewPr>
  <p:slideViewPr>
    <p:cSldViewPr snapToGrid="0">
      <p:cViewPr varScale="1">
        <p:scale>
          <a:sx n="66" d="100"/>
          <a:sy n="66" d="100"/>
        </p:scale>
        <p:origin x="450" y="72"/>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78947-8D9C-4992-A9BE-90235517EFE9}" type="datetimeFigureOut">
              <a:rPr lang="zh-CN" altLang="en-US" smtClean="0"/>
              <a:t>2017/10/10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A2150-A70D-4800-A812-5A174867E9A3}" type="slidenum">
              <a:rPr lang="zh-CN" altLang="en-US" smtClean="0"/>
              <a:t>‹#›</a:t>
            </a:fld>
            <a:endParaRPr lang="zh-CN" altLang="en-US"/>
          </a:p>
        </p:txBody>
      </p:sp>
    </p:spTree>
    <p:extLst>
      <p:ext uri="{BB962C8B-B14F-4D97-AF65-F5344CB8AC3E}">
        <p14:creationId xmlns:p14="http://schemas.microsoft.com/office/powerpoint/2010/main" val="146378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zh-CN" altLang="en-US" dirty="0" smtClean="0"/>
              <a:t>第七章 泌尿系统</a:t>
            </a:r>
            <a:endParaRPr lang="zh-CN" altLang="en-US" b="1" u="sng" dirty="0" smtClean="0"/>
          </a:p>
          <a:p>
            <a:pPr eaLnBrk="1" hangingPunct="1"/>
            <a:r>
              <a:rPr lang="zh-CN" altLang="en-US" b="1" u="sng" dirty="0" smtClean="0"/>
              <a:t>泌尿系统</a:t>
            </a:r>
            <a:r>
              <a:rPr lang="en-US" altLang="zh-CN" u="sng" dirty="0" smtClean="0"/>
              <a:t>(urinary system</a:t>
            </a:r>
            <a:r>
              <a:rPr lang="zh-CN" altLang="en-US" u="sng" dirty="0" smtClean="0"/>
              <a:t>）</a:t>
            </a:r>
            <a:r>
              <a:rPr lang="zh-CN" altLang="en-US" dirty="0" smtClean="0"/>
              <a:t>由肾、输尿管、膀胱和尿道组成。临床上，肾和输尿管称上尿路，膀胱和尿道称下尿路。其主要功能是排出机体新陈代谢中产生的废物和多余的水，保持机体内环境的平衡和稳定。肾生成尿液，输尿管输送尿液至膀胱，膀胱为储存尿液的器官，通过尿道将尿液排出体外（图</a:t>
            </a:r>
            <a:r>
              <a:rPr lang="en-US" altLang="zh-CN" dirty="0" smtClean="0"/>
              <a:t>7-1</a:t>
            </a:r>
            <a:r>
              <a:rPr lang="zh-CN" altLang="en-US" dirty="0" smtClean="0"/>
              <a:t>）。</a:t>
            </a:r>
          </a:p>
        </p:txBody>
      </p:sp>
      <p:sp>
        <p:nvSpPr>
          <p:cNvPr id="4" name="灯片编号占位符 3"/>
          <p:cNvSpPr>
            <a:spLocks noGrp="1"/>
          </p:cNvSpPr>
          <p:nvPr>
            <p:ph type="sldNum" sz="quarter" idx="10"/>
          </p:nvPr>
        </p:nvSpPr>
        <p:spPr/>
        <p:txBody>
          <a:bodyPr/>
          <a:lstStyle/>
          <a:p>
            <a:fld id="{561A2150-A70D-4800-A812-5A174867E9A3}" type="slidenum">
              <a:rPr lang="zh-CN" altLang="en-US" smtClean="0"/>
              <a:t>3</a:t>
            </a:fld>
            <a:endParaRPr lang="zh-CN" altLang="en-US"/>
          </a:p>
        </p:txBody>
      </p:sp>
    </p:spTree>
    <p:extLst>
      <p:ext uri="{BB962C8B-B14F-4D97-AF65-F5344CB8AC3E}">
        <p14:creationId xmlns:p14="http://schemas.microsoft.com/office/powerpoint/2010/main" val="1812755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smtClean="0"/>
              <a:t>泌尿系统</a:t>
            </a:r>
            <a:r>
              <a:rPr lang="en-US" altLang="zh-CN" dirty="0" smtClean="0"/>
              <a:t>urinary system</a:t>
            </a:r>
            <a:r>
              <a:rPr lang="zh-CN" altLang="en-US" dirty="0" smtClean="0"/>
              <a:t>由肾、输尿管、膀胱和尿道组成。其主要功能是排出机体新陈代谢中产生的废物和多余的水，保持机体内环境的平衡和稳定。肾生成尿液，输尿管输送尿液至膀胱，膀胱为储存尿液的器官，尿道将尿液排出体外（图</a:t>
            </a:r>
            <a:r>
              <a:rPr lang="en-US" altLang="zh-CN" dirty="0" smtClean="0"/>
              <a:t>7-1</a:t>
            </a:r>
            <a:r>
              <a:rPr lang="zh-CN" altLang="en-US" dirty="0" smtClean="0"/>
              <a:t>）。</a:t>
            </a:r>
          </a:p>
          <a:p>
            <a:endParaRPr lang="en-US" altLang="zh-CN" dirty="0" smtClean="0"/>
          </a:p>
          <a:p>
            <a:r>
              <a:rPr lang="zh-CN" altLang="en-US" dirty="0" smtClean="0"/>
              <a:t>此外，肾还有内分泌功能，能产生</a:t>
            </a:r>
            <a:r>
              <a:rPr lang="zh-CN" altLang="en-US" b="1" dirty="0" smtClean="0"/>
              <a:t>红细胞生成素</a:t>
            </a:r>
            <a:r>
              <a:rPr lang="en-US" altLang="zh-CN" dirty="0" smtClean="0"/>
              <a:t>erythropoietin</a:t>
            </a:r>
            <a:r>
              <a:rPr lang="zh-CN" altLang="en-US" dirty="0" smtClean="0"/>
              <a:t>、对血压有重要影响的</a:t>
            </a:r>
            <a:r>
              <a:rPr lang="zh-CN" altLang="en-US" b="1" dirty="0" smtClean="0"/>
              <a:t>肾素</a:t>
            </a:r>
            <a:r>
              <a:rPr lang="en-US" altLang="zh-CN" dirty="0" smtClean="0"/>
              <a:t>renin</a:t>
            </a:r>
            <a:r>
              <a:rPr lang="zh-CN" altLang="en-US" dirty="0" smtClean="0"/>
              <a:t>以及能调控钙和维生素</a:t>
            </a:r>
            <a:r>
              <a:rPr lang="en-US" altLang="zh-CN" dirty="0" smtClean="0"/>
              <a:t>D</a:t>
            </a:r>
            <a:r>
              <a:rPr lang="zh-CN" altLang="en-US" dirty="0" smtClean="0"/>
              <a:t>衍生物代谢的</a:t>
            </a:r>
            <a:r>
              <a:rPr lang="zh-CN" altLang="en-US" b="1" dirty="0" smtClean="0"/>
              <a:t>羟胆钙化醇</a:t>
            </a:r>
            <a:r>
              <a:rPr lang="zh-CN" altLang="en-US" dirty="0" smtClean="0"/>
              <a:t> </a:t>
            </a:r>
            <a:r>
              <a:rPr lang="en-US" altLang="zh-CN" dirty="0" smtClean="0"/>
              <a:t>1</a:t>
            </a:r>
            <a:r>
              <a:rPr lang="zh-CN" altLang="en-US" dirty="0" smtClean="0"/>
              <a:t>，</a:t>
            </a:r>
            <a:r>
              <a:rPr lang="en-US" altLang="zh-CN" dirty="0" smtClean="0"/>
              <a:t>25‐hydroxycholecalciferol</a:t>
            </a:r>
            <a:r>
              <a:rPr lang="zh-CN" altLang="en-US" dirty="0" smtClean="0"/>
              <a:t>等物质。肾衰竭尿毒症是严重危害人体健康的疾病。目前认为肾移植是肾衰竭末期最后的疗法，免疫抑制药理学的发展和手术技术的进步，已使肾移植手术的术后</a:t>
            </a:r>
            <a:r>
              <a:rPr lang="en-US" altLang="zh-CN" dirty="0" smtClean="0"/>
              <a:t>5</a:t>
            </a:r>
            <a:r>
              <a:rPr lang="zh-CN" altLang="en-US" dirty="0" smtClean="0"/>
              <a:t>年存活率可达</a:t>
            </a:r>
            <a:r>
              <a:rPr lang="en-US" altLang="zh-CN" dirty="0" smtClean="0"/>
              <a:t>70% </a:t>
            </a:r>
            <a:r>
              <a:rPr lang="zh-CN" altLang="en-US" dirty="0" smtClean="0"/>
              <a:t>。</a:t>
            </a:r>
          </a:p>
        </p:txBody>
      </p:sp>
      <p:sp>
        <p:nvSpPr>
          <p:cNvPr id="4" name="灯片编号占位符 3"/>
          <p:cNvSpPr>
            <a:spLocks noGrp="1"/>
          </p:cNvSpPr>
          <p:nvPr>
            <p:ph type="sldNum" sz="quarter" idx="10"/>
          </p:nvPr>
        </p:nvSpPr>
        <p:spPr/>
        <p:txBody>
          <a:bodyPr/>
          <a:lstStyle/>
          <a:p>
            <a:fld id="{561A2150-A70D-4800-A812-5A174867E9A3}" type="slidenum">
              <a:rPr lang="zh-CN" altLang="en-US" smtClean="0"/>
              <a:t>4</a:t>
            </a:fld>
            <a:endParaRPr lang="zh-CN" altLang="en-US"/>
          </a:p>
        </p:txBody>
      </p:sp>
    </p:spTree>
    <p:extLst>
      <p:ext uri="{BB962C8B-B14F-4D97-AF65-F5344CB8AC3E}">
        <p14:creationId xmlns:p14="http://schemas.microsoft.com/office/powerpoint/2010/main" val="2340436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61A2150-A70D-4800-A812-5A174867E9A3}" type="slidenum">
              <a:rPr lang="zh-CN" altLang="en-US" smtClean="0"/>
              <a:t>5</a:t>
            </a:fld>
            <a:endParaRPr lang="zh-CN" altLang="en-US"/>
          </a:p>
        </p:txBody>
      </p:sp>
    </p:spTree>
    <p:extLst>
      <p:ext uri="{BB962C8B-B14F-4D97-AF65-F5344CB8AC3E}">
        <p14:creationId xmlns:p14="http://schemas.microsoft.com/office/powerpoint/2010/main" val="1623769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zh-CN" altLang="en-US" dirty="0" smtClean="0"/>
              <a:t>二、肾的位置与毗邻</a:t>
            </a:r>
          </a:p>
          <a:p>
            <a:pPr eaLnBrk="1" hangingPunct="1"/>
            <a:r>
              <a:rPr lang="zh-CN" altLang="en-US" dirty="0" smtClean="0"/>
              <a:t>肾位于脊柱两侧，腹膜后间隙内，属腹膜外位器官。肾的高度，左肾在第</a:t>
            </a:r>
            <a:r>
              <a:rPr lang="en-US" altLang="zh-CN" dirty="0" smtClean="0"/>
              <a:t>11</a:t>
            </a:r>
            <a:r>
              <a:rPr lang="zh-CN" altLang="en-US" dirty="0" smtClean="0"/>
              <a:t>胸椎体下缘至第</a:t>
            </a:r>
            <a:r>
              <a:rPr lang="en-US" altLang="zh-CN" dirty="0" smtClean="0"/>
              <a:t>2</a:t>
            </a:r>
            <a:r>
              <a:rPr lang="zh-CN" altLang="en-US" dirty="0" smtClean="0"/>
              <a:t>～</a:t>
            </a:r>
            <a:r>
              <a:rPr lang="en-US" altLang="zh-CN" dirty="0" smtClean="0"/>
              <a:t>3</a:t>
            </a:r>
            <a:r>
              <a:rPr lang="zh-CN" altLang="en-US" dirty="0" smtClean="0"/>
              <a:t>腰椎间盘之间；右肾则在第</a:t>
            </a:r>
            <a:r>
              <a:rPr lang="en-US" altLang="zh-CN" dirty="0" smtClean="0"/>
              <a:t>12</a:t>
            </a:r>
            <a:r>
              <a:rPr lang="zh-CN" altLang="en-US" dirty="0" smtClean="0"/>
              <a:t>胸椎体上缘至第</a:t>
            </a:r>
            <a:r>
              <a:rPr lang="en-US" altLang="zh-CN" dirty="0" smtClean="0"/>
              <a:t>3</a:t>
            </a:r>
            <a:r>
              <a:rPr lang="zh-CN" altLang="en-US" dirty="0" smtClean="0"/>
              <a:t>腰椎体上缘之间。两肾上端相距较近，距正中线平均</a:t>
            </a:r>
            <a:r>
              <a:rPr lang="en-US" altLang="zh-CN" dirty="0" smtClean="0"/>
              <a:t>3.8cm</a:t>
            </a:r>
            <a:r>
              <a:rPr lang="zh-CN" altLang="en-US" dirty="0" smtClean="0"/>
              <a:t>；下端相距较远，距正中线平均</a:t>
            </a:r>
            <a:r>
              <a:rPr lang="en-US" altLang="zh-CN" dirty="0" smtClean="0"/>
              <a:t>7.2cm</a:t>
            </a:r>
            <a:r>
              <a:rPr lang="zh-CN" altLang="en-US" dirty="0" smtClean="0"/>
              <a:t>。左右两侧的第</a:t>
            </a:r>
            <a:r>
              <a:rPr lang="en-US" altLang="zh-CN" dirty="0" smtClean="0"/>
              <a:t>12</a:t>
            </a:r>
            <a:r>
              <a:rPr lang="zh-CN" altLang="en-US" dirty="0" smtClean="0"/>
              <a:t>肋分别斜过左肾后面中部和右肾后面上部。肾门约在第</a:t>
            </a:r>
            <a:r>
              <a:rPr lang="en-US" altLang="zh-CN" dirty="0" smtClean="0"/>
              <a:t>1</a:t>
            </a:r>
            <a:r>
              <a:rPr lang="zh-CN" altLang="en-US" dirty="0" smtClean="0"/>
              <a:t>腰椎体平面，相当于第</a:t>
            </a:r>
            <a:r>
              <a:rPr lang="en-US" altLang="zh-CN" dirty="0" smtClean="0"/>
              <a:t>9</a:t>
            </a:r>
            <a:r>
              <a:rPr lang="zh-CN" altLang="en-US" dirty="0" smtClean="0"/>
              <a:t>肋软骨前端高度，在正中线外侧约</a:t>
            </a:r>
            <a:r>
              <a:rPr lang="en-US" altLang="zh-CN" dirty="0" smtClean="0"/>
              <a:t>5cm</a:t>
            </a:r>
            <a:r>
              <a:rPr lang="zh-CN" altLang="en-US" dirty="0" smtClean="0"/>
              <a:t>。</a:t>
            </a:r>
          </a:p>
          <a:p>
            <a:endParaRPr lang="zh-CN" altLang="en-US" dirty="0"/>
          </a:p>
        </p:txBody>
      </p:sp>
      <p:sp>
        <p:nvSpPr>
          <p:cNvPr id="4" name="灯片编号占位符 3"/>
          <p:cNvSpPr>
            <a:spLocks noGrp="1"/>
          </p:cNvSpPr>
          <p:nvPr>
            <p:ph type="sldNum" sz="quarter" idx="10"/>
          </p:nvPr>
        </p:nvSpPr>
        <p:spPr/>
        <p:txBody>
          <a:bodyPr/>
          <a:lstStyle/>
          <a:p>
            <a:fld id="{561A2150-A70D-4800-A812-5A174867E9A3}" type="slidenum">
              <a:rPr lang="zh-CN" altLang="en-US" smtClean="0"/>
              <a:t>8</a:t>
            </a:fld>
            <a:endParaRPr lang="zh-CN" altLang="en-US"/>
          </a:p>
        </p:txBody>
      </p:sp>
    </p:spTree>
    <p:extLst>
      <p:ext uri="{BB962C8B-B14F-4D97-AF65-F5344CB8AC3E}">
        <p14:creationId xmlns:p14="http://schemas.microsoft.com/office/powerpoint/2010/main" val="2091346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肾的毗邻：</a:t>
            </a:r>
            <a:r>
              <a:rPr lang="zh-CN" altLang="en-US" b="1" u="sng" dirty="0" smtClean="0"/>
              <a:t>肾上腺</a:t>
            </a:r>
            <a:r>
              <a:rPr lang="en-US" altLang="zh-CN" u="sng" dirty="0" smtClean="0"/>
              <a:t>(suprarenal gland</a:t>
            </a:r>
            <a:r>
              <a:rPr lang="zh-CN" altLang="en-US" u="sng" dirty="0" smtClean="0"/>
              <a:t>）</a:t>
            </a:r>
            <a:r>
              <a:rPr lang="zh-CN" altLang="en-US" dirty="0" smtClean="0"/>
              <a:t>位于两肾的上方，二者虽共为肾筋膜包绕，但其间被疏松的结缔组织所分隔，故肾上腺位于肾纤维膜之外，肾下垂时，肾上腺可不随肾下降。左肾前上部与胃底后面相邻，中部与胰尾和脾血管相接触，下部邻接空肠和结肠左曲。右肾前上部与肝相邻，下部与结肠右曲相接触，内侧缘邻接十二指肠降部。</a:t>
            </a:r>
          </a:p>
          <a:p>
            <a:endParaRPr lang="zh-CN" altLang="en-US" dirty="0"/>
          </a:p>
        </p:txBody>
      </p:sp>
      <p:sp>
        <p:nvSpPr>
          <p:cNvPr id="4" name="灯片编号占位符 3"/>
          <p:cNvSpPr>
            <a:spLocks noGrp="1"/>
          </p:cNvSpPr>
          <p:nvPr>
            <p:ph type="sldNum" sz="quarter" idx="10"/>
          </p:nvPr>
        </p:nvSpPr>
        <p:spPr/>
        <p:txBody>
          <a:bodyPr/>
          <a:lstStyle/>
          <a:p>
            <a:fld id="{561A2150-A70D-4800-A812-5A174867E9A3}" type="slidenum">
              <a:rPr lang="zh-CN" altLang="en-US" smtClean="0"/>
              <a:t>9</a:t>
            </a:fld>
            <a:endParaRPr lang="zh-CN" altLang="en-US"/>
          </a:p>
        </p:txBody>
      </p:sp>
    </p:spTree>
    <p:extLst>
      <p:ext uri="{BB962C8B-B14F-4D97-AF65-F5344CB8AC3E}">
        <p14:creationId xmlns:p14="http://schemas.microsoft.com/office/powerpoint/2010/main" val="2722974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zh-CN" altLang="en-US" dirty="0" smtClean="0"/>
              <a:t>两两肾后面的上</a:t>
            </a:r>
            <a:r>
              <a:rPr lang="en-US" altLang="zh-CN" dirty="0" smtClean="0"/>
              <a:t>1/3</a:t>
            </a:r>
            <a:r>
              <a:rPr lang="zh-CN" altLang="en-US" dirty="0" smtClean="0"/>
              <a:t>与膈相邻，下部自内侧向外侧分别与腰大肌、腰方肌及腹横肌相毗邻（图</a:t>
            </a:r>
            <a:r>
              <a:rPr lang="en-US" altLang="zh-CN" dirty="0" smtClean="0"/>
              <a:t>7-3~6</a:t>
            </a:r>
            <a:r>
              <a:rPr lang="zh-CN" altLang="en-US" dirty="0" smtClean="0"/>
              <a:t>）。</a:t>
            </a:r>
          </a:p>
          <a:p>
            <a:endParaRPr lang="zh-CN" altLang="en-US" dirty="0"/>
          </a:p>
        </p:txBody>
      </p:sp>
      <p:sp>
        <p:nvSpPr>
          <p:cNvPr id="4" name="灯片编号占位符 3"/>
          <p:cNvSpPr>
            <a:spLocks noGrp="1"/>
          </p:cNvSpPr>
          <p:nvPr>
            <p:ph type="sldNum" sz="quarter" idx="10"/>
          </p:nvPr>
        </p:nvSpPr>
        <p:spPr/>
        <p:txBody>
          <a:bodyPr/>
          <a:lstStyle/>
          <a:p>
            <a:fld id="{561A2150-A70D-4800-A812-5A174867E9A3}" type="slidenum">
              <a:rPr lang="zh-CN" altLang="en-US" smtClean="0"/>
              <a:t>10</a:t>
            </a:fld>
            <a:endParaRPr lang="zh-CN" altLang="en-US"/>
          </a:p>
        </p:txBody>
      </p:sp>
    </p:spTree>
    <p:extLst>
      <p:ext uri="{BB962C8B-B14F-4D97-AF65-F5344CB8AC3E}">
        <p14:creationId xmlns:p14="http://schemas.microsoft.com/office/powerpoint/2010/main" val="2456848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61A2150-A70D-4800-A812-5A174867E9A3}" type="slidenum">
              <a:rPr lang="zh-CN" altLang="en-US" smtClean="0"/>
              <a:t>14</a:t>
            </a:fld>
            <a:endParaRPr lang="zh-CN" altLang="en-US"/>
          </a:p>
        </p:txBody>
      </p:sp>
    </p:spTree>
    <p:extLst>
      <p:ext uri="{BB962C8B-B14F-4D97-AF65-F5344CB8AC3E}">
        <p14:creationId xmlns:p14="http://schemas.microsoft.com/office/powerpoint/2010/main" val="294510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四、肾的结构</a:t>
            </a:r>
          </a:p>
          <a:p>
            <a:r>
              <a:rPr lang="zh-CN" altLang="en-US" dirty="0" smtClean="0"/>
              <a:t>观察肾的冠状切面，肾实质可分位于表层的</a:t>
            </a:r>
            <a:r>
              <a:rPr lang="zh-CN" altLang="en-US" b="1" dirty="0" smtClean="0"/>
              <a:t>肾皮质</a:t>
            </a:r>
            <a:r>
              <a:rPr lang="en-US" altLang="zh-CN" dirty="0" smtClean="0"/>
              <a:t>renal cortex</a:t>
            </a:r>
            <a:r>
              <a:rPr lang="zh-CN" altLang="en-US" dirty="0" smtClean="0"/>
              <a:t>和深层的</a:t>
            </a:r>
            <a:r>
              <a:rPr lang="zh-CN" altLang="en-US" b="1" dirty="0" smtClean="0"/>
              <a:t>肾髓质</a:t>
            </a:r>
            <a:r>
              <a:rPr lang="en-US" altLang="zh-CN" dirty="0" smtClean="0"/>
              <a:t>renal medulla</a:t>
            </a:r>
            <a:r>
              <a:rPr lang="zh-CN" altLang="en-US" dirty="0" smtClean="0"/>
              <a:t>。肾皮质厚约</a:t>
            </a:r>
            <a:r>
              <a:rPr lang="en-US" altLang="zh-CN" dirty="0" smtClean="0"/>
              <a:t>1</a:t>
            </a:r>
            <a:r>
              <a:rPr lang="zh-CN" altLang="en-US" dirty="0" smtClean="0"/>
              <a:t>～</a:t>
            </a:r>
            <a:r>
              <a:rPr lang="en-US" altLang="zh-CN" dirty="0" smtClean="0"/>
              <a:t>1.5cm</a:t>
            </a:r>
            <a:r>
              <a:rPr lang="zh-CN" altLang="en-US" dirty="0" smtClean="0"/>
              <a:t>，新鲜标本为红褐色，富含血管并可见许多红色点状细小颗粒，由</a:t>
            </a:r>
            <a:r>
              <a:rPr lang="zh-CN" altLang="en-US" b="1" dirty="0" smtClean="0"/>
              <a:t>肾小体</a:t>
            </a:r>
            <a:r>
              <a:rPr lang="en-US" altLang="zh-CN" dirty="0" smtClean="0"/>
              <a:t>renal corpuscles</a:t>
            </a:r>
            <a:r>
              <a:rPr lang="zh-CN" altLang="en-US" dirty="0" smtClean="0"/>
              <a:t>与</a:t>
            </a:r>
            <a:r>
              <a:rPr lang="zh-CN" altLang="en-US" b="1" dirty="0" smtClean="0"/>
              <a:t>肾小管</a:t>
            </a:r>
            <a:r>
              <a:rPr lang="en-US" altLang="zh-CN" dirty="0" smtClean="0"/>
              <a:t>renal </a:t>
            </a:r>
            <a:r>
              <a:rPr lang="en-US" altLang="zh-CN" dirty="0" err="1" smtClean="0"/>
              <a:t>tubulus</a:t>
            </a:r>
            <a:r>
              <a:rPr lang="zh-CN" altLang="en-US" dirty="0" smtClean="0"/>
              <a:t>组成。肾髓质色淡红，约占肾实质厚度的</a:t>
            </a:r>
            <a:r>
              <a:rPr lang="en-US" altLang="zh-CN" dirty="0" smtClean="0"/>
              <a:t>2/3</a:t>
            </a:r>
            <a:r>
              <a:rPr lang="zh-CN" altLang="en-US" dirty="0" smtClean="0"/>
              <a:t>。可见</a:t>
            </a:r>
            <a:r>
              <a:rPr lang="en-US" altLang="zh-CN" dirty="0" smtClean="0"/>
              <a:t>15</a:t>
            </a:r>
            <a:r>
              <a:rPr lang="zh-CN" altLang="en-US" dirty="0" smtClean="0"/>
              <a:t>～</a:t>
            </a:r>
            <a:r>
              <a:rPr lang="en-US" altLang="zh-CN" dirty="0" smtClean="0"/>
              <a:t>20</a:t>
            </a:r>
            <a:r>
              <a:rPr lang="zh-CN" altLang="en-US" dirty="0" smtClean="0"/>
              <a:t>个呈圆锥形、底朝皮质、尖向肾窦、光泽致密、有许多颜色较深放射状条纹的</a:t>
            </a:r>
            <a:r>
              <a:rPr lang="zh-CN" altLang="en-US" b="1" dirty="0" smtClean="0"/>
              <a:t>肾锥体</a:t>
            </a:r>
            <a:r>
              <a:rPr lang="en-US" altLang="zh-CN" dirty="0" smtClean="0"/>
              <a:t>renal pyramid</a:t>
            </a:r>
            <a:r>
              <a:rPr lang="zh-CN" altLang="en-US" dirty="0" smtClean="0"/>
              <a:t>。肾锥体的条纹由肾直小管和血管平行排列形成。</a:t>
            </a:r>
            <a:r>
              <a:rPr lang="en-US" altLang="zh-CN" dirty="0" smtClean="0"/>
              <a:t>2-3</a:t>
            </a:r>
            <a:r>
              <a:rPr lang="zh-CN" altLang="en-US" dirty="0" smtClean="0"/>
              <a:t>个肾锥体尖端合并成肾乳头</a:t>
            </a:r>
            <a:r>
              <a:rPr lang="en-US" altLang="zh-CN" dirty="0" smtClean="0"/>
              <a:t>renal papillae</a:t>
            </a:r>
            <a:r>
              <a:rPr lang="zh-CN" altLang="en-US" dirty="0" smtClean="0"/>
              <a:t>，并突入</a:t>
            </a:r>
            <a:r>
              <a:rPr lang="zh-CN" altLang="en-US" b="1" dirty="0" smtClean="0"/>
              <a:t>肾小盏</a:t>
            </a:r>
            <a:r>
              <a:rPr lang="en-US" altLang="zh-CN" dirty="0" smtClean="0"/>
              <a:t>minor renal calices</a:t>
            </a:r>
            <a:r>
              <a:rPr lang="zh-CN" altLang="en-US" dirty="0" smtClean="0"/>
              <a:t>，肾乳头顶端有许多小孔称</a:t>
            </a:r>
            <a:r>
              <a:rPr lang="zh-CN" altLang="en-US" b="1" dirty="0" smtClean="0"/>
              <a:t>乳头孔</a:t>
            </a:r>
            <a:r>
              <a:rPr lang="en-US" altLang="zh-CN" dirty="0" smtClean="0"/>
              <a:t>papillary foramina</a:t>
            </a:r>
            <a:r>
              <a:rPr lang="zh-CN" altLang="en-US" dirty="0" smtClean="0"/>
              <a:t>，肾产生的终尿就是经乳头孔流入肾小盏内。伸入肾锥体之间的皮质称肾柱</a:t>
            </a:r>
            <a:r>
              <a:rPr lang="en-US" altLang="zh-CN" dirty="0" smtClean="0"/>
              <a:t>renal column</a:t>
            </a:r>
            <a:r>
              <a:rPr lang="zh-CN" altLang="en-US" dirty="0" smtClean="0"/>
              <a:t>。肾小盏呈漏斗形，共有</a:t>
            </a:r>
            <a:r>
              <a:rPr lang="en-US" altLang="zh-CN" dirty="0" smtClean="0"/>
              <a:t>7</a:t>
            </a:r>
            <a:r>
              <a:rPr lang="zh-CN" altLang="en-US" dirty="0" smtClean="0"/>
              <a:t>～</a:t>
            </a:r>
            <a:r>
              <a:rPr lang="en-US" altLang="zh-CN" dirty="0" smtClean="0"/>
              <a:t>8</a:t>
            </a:r>
            <a:r>
              <a:rPr lang="zh-CN" altLang="en-US" dirty="0" smtClean="0"/>
              <a:t>个，其边缘包绕肾乳头，承接排出的尿液。在肾窦内，</a:t>
            </a:r>
            <a:r>
              <a:rPr lang="en-US" altLang="zh-CN" dirty="0" smtClean="0"/>
              <a:t>2</a:t>
            </a:r>
            <a:r>
              <a:rPr lang="zh-CN" altLang="en-US" dirty="0" smtClean="0"/>
              <a:t>～</a:t>
            </a:r>
            <a:r>
              <a:rPr lang="en-US" altLang="zh-CN" dirty="0" smtClean="0"/>
              <a:t>3</a:t>
            </a:r>
            <a:r>
              <a:rPr lang="zh-CN" altLang="en-US" dirty="0" smtClean="0"/>
              <a:t>个肾小盏合成一个肾大盏</a:t>
            </a:r>
            <a:r>
              <a:rPr lang="en-US" altLang="zh-CN" dirty="0" smtClean="0"/>
              <a:t>major renal calices</a:t>
            </a:r>
            <a:r>
              <a:rPr lang="zh-CN" altLang="en-US" dirty="0" smtClean="0"/>
              <a:t>，再由</a:t>
            </a:r>
            <a:r>
              <a:rPr lang="en-US" altLang="zh-CN" dirty="0" smtClean="0"/>
              <a:t>2</a:t>
            </a:r>
            <a:r>
              <a:rPr lang="zh-CN" altLang="en-US" dirty="0" smtClean="0"/>
              <a:t>～</a:t>
            </a:r>
            <a:r>
              <a:rPr lang="en-US" altLang="zh-CN" dirty="0" smtClean="0"/>
              <a:t>3</a:t>
            </a:r>
            <a:r>
              <a:rPr lang="zh-CN" altLang="en-US" dirty="0" smtClean="0"/>
              <a:t>个肾大盏汇合形成一个</a:t>
            </a:r>
            <a:r>
              <a:rPr lang="zh-CN" altLang="en-US" b="1" dirty="0" smtClean="0"/>
              <a:t>肾盂</a:t>
            </a:r>
            <a:r>
              <a:rPr lang="en-US" altLang="zh-CN" dirty="0" smtClean="0"/>
              <a:t>renal pelvis</a:t>
            </a:r>
            <a:r>
              <a:rPr lang="zh-CN" altLang="en-US" dirty="0" smtClean="0"/>
              <a:t>。肾盂离开肾门向下弯行，约在第</a:t>
            </a:r>
            <a:r>
              <a:rPr lang="en-US" altLang="zh-CN" dirty="0" smtClean="0"/>
              <a:t>2</a:t>
            </a:r>
            <a:r>
              <a:rPr lang="zh-CN" altLang="en-US" dirty="0" smtClean="0"/>
              <a:t>腰椎上缘水平，逐渐变细与输尿管相移行。成人肾盂容积约</a:t>
            </a:r>
            <a:r>
              <a:rPr lang="en-US" altLang="zh-CN" dirty="0" smtClean="0"/>
              <a:t>3</a:t>
            </a:r>
            <a:r>
              <a:rPr lang="zh-CN" altLang="en-US" dirty="0" smtClean="0"/>
              <a:t>～</a:t>
            </a:r>
            <a:r>
              <a:rPr lang="en-US" altLang="zh-CN" dirty="0" smtClean="0"/>
              <a:t>10ml</a:t>
            </a:r>
            <a:r>
              <a:rPr lang="zh-CN" altLang="en-US" dirty="0" smtClean="0"/>
              <a:t>，平均７</a:t>
            </a:r>
            <a:r>
              <a:rPr lang="en-US" altLang="zh-CN" dirty="0" smtClean="0"/>
              <a:t>.5ml</a:t>
            </a:r>
            <a:r>
              <a:rPr lang="zh-CN" altLang="en-US" dirty="0" smtClean="0"/>
              <a:t>（图</a:t>
            </a:r>
            <a:r>
              <a:rPr lang="en-US" altLang="zh-CN" dirty="0" smtClean="0"/>
              <a:t>7-9</a:t>
            </a:r>
            <a:r>
              <a:rPr lang="zh-CN" altLang="en-US" dirty="0" smtClean="0"/>
              <a:t>）。 </a:t>
            </a:r>
          </a:p>
          <a:p>
            <a:endParaRPr lang="zh-CN" altLang="en-US" dirty="0"/>
          </a:p>
        </p:txBody>
      </p:sp>
      <p:sp>
        <p:nvSpPr>
          <p:cNvPr id="4" name="灯片编号占位符 3"/>
          <p:cNvSpPr>
            <a:spLocks noGrp="1"/>
          </p:cNvSpPr>
          <p:nvPr>
            <p:ph type="sldNum" sz="quarter" idx="10"/>
          </p:nvPr>
        </p:nvSpPr>
        <p:spPr/>
        <p:txBody>
          <a:bodyPr/>
          <a:lstStyle/>
          <a:p>
            <a:fld id="{561A2150-A70D-4800-A812-5A174867E9A3}" type="slidenum">
              <a:rPr lang="zh-CN" altLang="en-US" smtClean="0"/>
              <a:t>15</a:t>
            </a:fld>
            <a:endParaRPr lang="zh-CN" altLang="en-US"/>
          </a:p>
        </p:txBody>
      </p:sp>
    </p:spTree>
    <p:extLst>
      <p:ext uri="{BB962C8B-B14F-4D97-AF65-F5344CB8AC3E}">
        <p14:creationId xmlns:p14="http://schemas.microsoft.com/office/powerpoint/2010/main" val="3034859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尿道膜部为尿道穿过尿生殖膈的部分，从男性尿道正面观可以看到，这里就是膜部，周围为会阴深横肌，这是一张男性盆部冠状切面图，中间这部分为膜部，我们从这张图上还可以看到两侧的阴茎脚及中间的尿道球。</a:t>
            </a:r>
            <a:endParaRPr lang="en-CA" altLang="zh-CN" dirty="0" smtClean="0"/>
          </a:p>
        </p:txBody>
      </p:sp>
      <p:sp>
        <p:nvSpPr>
          <p:cNvPr id="4" name="灯片编号占位符 3"/>
          <p:cNvSpPr>
            <a:spLocks noGrp="1"/>
          </p:cNvSpPr>
          <p:nvPr>
            <p:ph type="sldNum" sz="quarter" idx="10"/>
          </p:nvPr>
        </p:nvSpPr>
        <p:spPr/>
        <p:txBody>
          <a:bodyPr/>
          <a:lstStyle/>
          <a:p>
            <a:fld id="{561A2150-A70D-4800-A812-5A174867E9A3}" type="slidenum">
              <a:rPr lang="zh-CN" altLang="en-US" smtClean="0"/>
              <a:t>49</a:t>
            </a:fld>
            <a:endParaRPr lang="zh-CN" altLang="en-US"/>
          </a:p>
        </p:txBody>
      </p:sp>
    </p:spTree>
    <p:extLst>
      <p:ext uri="{BB962C8B-B14F-4D97-AF65-F5344CB8AC3E}">
        <p14:creationId xmlns:p14="http://schemas.microsoft.com/office/powerpoint/2010/main" val="3904515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994CBE9-A8F2-4FA8-83F6-CB6F1D50BF37}" type="datetime1">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2367105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C74E4A2-8ED4-41FD-A643-1A567A646592}" type="datetime1">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4146484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D006860-4FBF-4369-89F2-425BC2F71C60}" type="datetime1">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4042799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灯片编号占位符 3"/>
          <p:cNvSpPr>
            <a:spLocks noGrp="1"/>
          </p:cNvSpPr>
          <p:nvPr>
            <p:ph type="sldNum" sz="quarter" idx="13"/>
          </p:nvPr>
        </p:nvSpPr>
        <p:spPr/>
        <p:txBody>
          <a:bodyPr/>
          <a:lstStyle>
            <a:lvl1pPr>
              <a:defRPr/>
            </a:lvl1pPr>
          </a:lstStyle>
          <a:p>
            <a:pPr>
              <a:defRPr/>
            </a:pPr>
            <a:fld id="{1C2F2F13-0266-46EC-9DE6-4E440D1E816B}"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78255085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灯片编号占位符 3"/>
          <p:cNvSpPr>
            <a:spLocks noGrp="1"/>
          </p:cNvSpPr>
          <p:nvPr>
            <p:ph type="sldNum" sz="quarter" idx="13"/>
          </p:nvPr>
        </p:nvSpPr>
        <p:spPr/>
        <p:txBody>
          <a:bodyPr/>
          <a:lstStyle>
            <a:lvl1pPr>
              <a:defRPr/>
            </a:lvl1pPr>
          </a:lstStyle>
          <a:p>
            <a:pPr>
              <a:defRPr/>
            </a:pPr>
            <a:fld id="{4A4B168F-FA73-40F5-A511-310D9AD4A6F7}"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333795741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0" y="609600"/>
            <a:ext cx="103632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914400" y="1981200"/>
            <a:ext cx="10363200" cy="411480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fontAlgn="base">
              <a:spcBef>
                <a:spcPct val="0"/>
              </a:spcBef>
              <a:spcAft>
                <a:spcPct val="0"/>
              </a:spcAft>
              <a:defRPr/>
            </a:pPr>
            <a:endParaRPr lang="en-US" altLang="zh-CN" b="1">
              <a:solidFill>
                <a:prstClr val="black"/>
              </a:solidFill>
              <a:latin typeface="Tahoma" pitchFamily="34" charset="0"/>
              <a:ea typeface="宋体" pitchFamily="2" charset="-122"/>
            </a:endParaRPr>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fontAlgn="base">
              <a:spcBef>
                <a:spcPct val="0"/>
              </a:spcBef>
              <a:spcAft>
                <a:spcPct val="0"/>
              </a:spcAft>
              <a:defRPr/>
            </a:pPr>
            <a:endParaRPr lang="en-US" altLang="zh-CN" b="1">
              <a:solidFill>
                <a:prstClr val="black"/>
              </a:solidFill>
              <a:latin typeface="Tahoma" pitchFamily="34" charset="0"/>
              <a:ea typeface="宋体" pitchFamily="2" charset="-122"/>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B76FD9-308C-4AC3-8B5A-2F4098721F39}"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197041880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fontAlgn="base">
              <a:spcBef>
                <a:spcPct val="0"/>
              </a:spcBef>
              <a:spcAft>
                <a:spcPct val="0"/>
              </a:spcAft>
              <a:defRPr/>
            </a:pPr>
            <a:endParaRPr lang="en-US" altLang="zh-CN" b="1">
              <a:solidFill>
                <a:prstClr val="black"/>
              </a:solidFill>
              <a:latin typeface="Tahoma" pitchFamily="34" charset="0"/>
              <a:ea typeface="宋体" pitchFamily="2" charset="-122"/>
            </a:endParaRPr>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fontAlgn="base">
              <a:spcBef>
                <a:spcPct val="0"/>
              </a:spcBef>
              <a:spcAft>
                <a:spcPct val="0"/>
              </a:spcAft>
              <a:defRPr/>
            </a:pPr>
            <a:endParaRPr lang="en-US" altLang="zh-CN" b="1">
              <a:solidFill>
                <a:prstClr val="black"/>
              </a:solidFill>
              <a:latin typeface="Tahoma" pitchFamily="34" charset="0"/>
              <a:ea typeface="宋体" pitchFamily="2" charset="-122"/>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EE7DD7-D3A2-4A96-9203-6578991753A8}"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40497038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753D539-1ECA-4829-B0CB-4A22A61A2EBC}" type="datetime1">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121445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B295F63-AB37-4053-B77A-CCDFBC359C81}" type="datetime1">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15286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ED429F-DC2F-4C0A-AD72-FAC8DDCADE35}" type="datetime1">
              <a:rPr lang="zh-CN" altLang="en-US" smtClean="0"/>
              <a:t>2017/10/10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3542870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52E7AB3-27F0-4D03-AE85-8BB737691CC4}" type="datetime1">
              <a:rPr lang="zh-CN" altLang="en-US" smtClean="0"/>
              <a:t>2017/10/10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345467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8BE58DC-6F63-4835-BC82-9368382691C5}" type="datetime1">
              <a:rPr lang="zh-CN" altLang="en-US" smtClean="0"/>
              <a:t>2017/10/10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48083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88364AB-428C-4F07-A2BF-F155A9B152A1}" type="datetime1">
              <a:rPr lang="zh-CN" altLang="en-US" smtClean="0"/>
              <a:t>2017/10/10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352486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0C07CCF-F666-475C-91DD-9E94D971E4B9}" type="datetime1">
              <a:rPr lang="zh-CN" altLang="en-US" smtClean="0"/>
              <a:t>2017/10/10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1921602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D14EFB9-C6AE-4B7F-88BE-F9433FFD289F}" type="datetime1">
              <a:rPr lang="zh-CN" altLang="en-US" smtClean="0"/>
              <a:t>2017/10/10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801148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8B8A1-9E7D-4355-9FCC-532436CDFC20}" type="datetime1">
              <a:rPr lang="zh-CN" altLang="en-US" smtClean="0"/>
              <a:t>2017/10/10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10B3D-3140-43A0-86F0-B7C648D6A1E4}" type="slidenum">
              <a:rPr lang="zh-CN" altLang="en-US" smtClean="0"/>
              <a:t>‹#›</a:t>
            </a:fld>
            <a:endParaRPr lang="zh-CN" altLang="en-US"/>
          </a:p>
        </p:txBody>
      </p:sp>
      <p:pic>
        <p:nvPicPr>
          <p:cNvPr id="7" name="Picture 2" descr="C:\Documents and Settings\Administrator\桌面\图片1.jpg"/>
          <p:cNvPicPr>
            <a:picLocks noChangeAspect="1" noChangeArrowheads="1"/>
          </p:cNvPicPr>
          <p:nvPr userDrawn="1"/>
        </p:nvPicPr>
        <p:blipFill>
          <a:blip r:embed="rId13">
            <a:lum bright="22000" contrast="-7000"/>
          </a:blip>
          <a:srcRect t="2439" r="6614" b="81708"/>
          <a:stretch>
            <a:fillRect/>
          </a:stretch>
        </p:blipFill>
        <p:spPr bwMode="auto">
          <a:xfrm>
            <a:off x="3048000" y="0"/>
            <a:ext cx="9144000" cy="1285860"/>
          </a:xfrm>
          <a:prstGeom prst="rect">
            <a:avLst/>
          </a:prstGeom>
          <a:gradFill flip="none" rotWithShape="1">
            <a:gsLst>
              <a:gs pos="0">
                <a:schemeClr val="bg1">
                  <a:alpha val="0"/>
                </a:schemeClr>
              </a:gs>
              <a:gs pos="50000">
                <a:schemeClr val="accent1">
                  <a:shade val="67500"/>
                  <a:satMod val="115000"/>
                </a:schemeClr>
              </a:gs>
              <a:gs pos="100000">
                <a:schemeClr val="accent1">
                  <a:shade val="100000"/>
                  <a:satMod val="115000"/>
                </a:schemeClr>
              </a:gs>
            </a:gsLst>
            <a:lin ang="16200000" scaled="1"/>
            <a:tileRect/>
          </a:gradFill>
        </p:spPr>
      </p:pic>
      <p:sp>
        <p:nvSpPr>
          <p:cNvPr id="8" name="矩形 7"/>
          <p:cNvSpPr/>
          <p:nvPr userDrawn="1"/>
        </p:nvSpPr>
        <p:spPr>
          <a:xfrm>
            <a:off x="3048000" y="285728"/>
            <a:ext cx="9144000" cy="4000528"/>
          </a:xfrm>
          <a:prstGeom prst="rect">
            <a:avLst/>
          </a:prstGeom>
          <a:gradFill>
            <a:gsLst>
              <a:gs pos="0">
                <a:schemeClr val="bg1">
                  <a:alpha val="0"/>
                </a:schemeClr>
              </a:gs>
              <a:gs pos="50000">
                <a:schemeClr val="bg1"/>
              </a:gs>
              <a:gs pos="25000">
                <a:schemeClr val="bg1">
                  <a:alpha val="9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3430931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流程图: 联系 3"/>
          <p:cNvSpPr>
            <a:spLocks noChangeAspect="1"/>
          </p:cNvSpPr>
          <p:nvPr userDrawn="1"/>
        </p:nvSpPr>
        <p:spPr>
          <a:xfrm>
            <a:off x="11571817" y="6364288"/>
            <a:ext cx="480483" cy="360362"/>
          </a:xfrm>
          <a:prstGeom prst="flowChartConnector">
            <a:avLst/>
          </a:prstGeom>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endParaRPr lang="zh-CN" altLang="en-US" sz="1800" b="1">
              <a:solidFill>
                <a:prstClr val="black"/>
              </a:solidFill>
            </a:endParaRPr>
          </a:p>
        </p:txBody>
      </p:sp>
      <p:sp>
        <p:nvSpPr>
          <p:cNvPr id="5" name="灯片编号占位符 3"/>
          <p:cNvSpPr>
            <a:spLocks noGrp="1"/>
          </p:cNvSpPr>
          <p:nvPr>
            <p:ph type="sldNum" sz="quarter" idx="12"/>
          </p:nvPr>
        </p:nvSpPr>
        <p:spPr>
          <a:xfrm>
            <a:off x="11271252" y="6351588"/>
            <a:ext cx="1085849" cy="476250"/>
          </a:xfrm>
          <a:prstGeom prst="rect">
            <a:avLst/>
          </a:prstGeom>
        </p:spPr>
        <p:txBody>
          <a:bodyPr/>
          <a:lstStyle>
            <a:lvl1pPr algn="ctr">
              <a:defRPr sz="2000">
                <a:ea typeface="宋体" pitchFamily="2" charset="-122"/>
              </a:defRPr>
            </a:lvl1pPr>
          </a:lstStyle>
          <a:p>
            <a:pPr fontAlgn="base">
              <a:spcBef>
                <a:spcPct val="0"/>
              </a:spcBef>
              <a:spcAft>
                <a:spcPct val="0"/>
              </a:spcAft>
              <a:defRPr/>
            </a:pPr>
            <a:fld id="{E264D4C8-3992-4B49-9F59-82C9C488F86A}" type="slidenum">
              <a:rPr lang="en-US" altLang="zh-CN" b="1">
                <a:solidFill>
                  <a:prstClr val="black"/>
                </a:solidFill>
                <a:latin typeface="Tahoma" pitchFamily="34" charset="0"/>
              </a:rPr>
              <a:pPr fontAlgn="base">
                <a:spcBef>
                  <a:spcPct val="0"/>
                </a:spcBef>
                <a:spcAft>
                  <a:spcPct val="0"/>
                </a:spcAft>
                <a:defRPr/>
              </a:pPr>
              <a:t>‹#›</a:t>
            </a:fld>
            <a:endParaRPr lang="en-US" altLang="zh-CN" b="1">
              <a:solidFill>
                <a:prstClr val="black"/>
              </a:solidFill>
              <a:latin typeface="Tahoma" pitchFamily="34" charset="0"/>
            </a:endParaRPr>
          </a:p>
        </p:txBody>
      </p:sp>
    </p:spTree>
    <p:extLst>
      <p:ext uri="{BB962C8B-B14F-4D97-AF65-F5344CB8AC3E}">
        <p14:creationId xmlns:p14="http://schemas.microsoft.com/office/powerpoint/2010/main" val="357677627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Lst>
  <p:timing>
    <p:tnLst>
      <p:par>
        <p:cTn id="1" dur="indefinite" restart="never" nodeType="tmRoot"/>
      </p:par>
    </p:tnLst>
  </p:timing>
  <p:hf hdr="0" ftr="0" dt="0"/>
  <p:txStyles>
    <p:titleStyle>
      <a:lvl1pPr algn="l" rtl="0" eaLnBrk="0" fontAlgn="base" hangingPunct="0">
        <a:spcBef>
          <a:spcPct val="0"/>
        </a:spcBef>
        <a:spcAft>
          <a:spcPct val="0"/>
        </a:spcAft>
        <a:defRPr sz="4400" b="1">
          <a:solidFill>
            <a:srgbClr val="333333"/>
          </a:solidFill>
          <a:latin typeface="Arial" pitchFamily="34" charset="0"/>
          <a:ea typeface="+mj-ea"/>
          <a:cs typeface="+mj-cs"/>
        </a:defRPr>
      </a:lvl1pPr>
      <a:lvl2pPr algn="l" rtl="0" eaLnBrk="0" fontAlgn="base" hangingPunct="0">
        <a:spcBef>
          <a:spcPct val="0"/>
        </a:spcBef>
        <a:spcAft>
          <a:spcPct val="0"/>
        </a:spcAft>
        <a:defRPr sz="4400" b="1">
          <a:solidFill>
            <a:srgbClr val="333333"/>
          </a:solidFill>
          <a:latin typeface="Arial" pitchFamily="34" charset="0"/>
        </a:defRPr>
      </a:lvl2pPr>
      <a:lvl3pPr algn="l" rtl="0" eaLnBrk="0" fontAlgn="base" hangingPunct="0">
        <a:spcBef>
          <a:spcPct val="0"/>
        </a:spcBef>
        <a:spcAft>
          <a:spcPct val="0"/>
        </a:spcAft>
        <a:defRPr sz="4400" b="1">
          <a:solidFill>
            <a:srgbClr val="333333"/>
          </a:solidFill>
          <a:latin typeface="Arial" pitchFamily="34" charset="0"/>
        </a:defRPr>
      </a:lvl3pPr>
      <a:lvl4pPr algn="l" rtl="0" eaLnBrk="0" fontAlgn="base" hangingPunct="0">
        <a:spcBef>
          <a:spcPct val="0"/>
        </a:spcBef>
        <a:spcAft>
          <a:spcPct val="0"/>
        </a:spcAft>
        <a:defRPr sz="4400" b="1">
          <a:solidFill>
            <a:srgbClr val="333333"/>
          </a:solidFill>
          <a:latin typeface="Arial" pitchFamily="34" charset="0"/>
        </a:defRPr>
      </a:lvl4pPr>
      <a:lvl5pPr algn="l" rtl="0" eaLnBrk="0" fontAlgn="base" hangingPunct="0">
        <a:spcBef>
          <a:spcPct val="0"/>
        </a:spcBef>
        <a:spcAft>
          <a:spcPct val="0"/>
        </a:spcAft>
        <a:defRPr sz="4400" b="1">
          <a:solidFill>
            <a:srgbClr val="333333"/>
          </a:solidFill>
          <a:latin typeface="Arial" pitchFamily="34" charset="0"/>
        </a:defRPr>
      </a:lvl5pPr>
      <a:lvl6pPr marL="457200" algn="l" rtl="0" eaLnBrk="1" fontAlgn="base" hangingPunct="1">
        <a:spcBef>
          <a:spcPct val="0"/>
        </a:spcBef>
        <a:spcAft>
          <a:spcPct val="0"/>
        </a:spcAft>
        <a:defRPr sz="4400" b="1">
          <a:solidFill>
            <a:srgbClr val="333333"/>
          </a:solidFill>
          <a:latin typeface="Corbel" pitchFamily="34" charset="0"/>
        </a:defRPr>
      </a:lvl6pPr>
      <a:lvl7pPr marL="914400" algn="l" rtl="0" eaLnBrk="1" fontAlgn="base" hangingPunct="1">
        <a:spcBef>
          <a:spcPct val="0"/>
        </a:spcBef>
        <a:spcAft>
          <a:spcPct val="0"/>
        </a:spcAft>
        <a:defRPr sz="4400" b="1">
          <a:solidFill>
            <a:srgbClr val="333333"/>
          </a:solidFill>
          <a:latin typeface="Corbel" pitchFamily="34" charset="0"/>
        </a:defRPr>
      </a:lvl7pPr>
      <a:lvl8pPr marL="1371600" algn="l" rtl="0" eaLnBrk="1" fontAlgn="base" hangingPunct="1">
        <a:spcBef>
          <a:spcPct val="0"/>
        </a:spcBef>
        <a:spcAft>
          <a:spcPct val="0"/>
        </a:spcAft>
        <a:defRPr sz="4400" b="1">
          <a:solidFill>
            <a:srgbClr val="333333"/>
          </a:solidFill>
          <a:latin typeface="Corbel" pitchFamily="34" charset="0"/>
        </a:defRPr>
      </a:lvl8pPr>
      <a:lvl9pPr marL="1828800" algn="l" rtl="0" eaLnBrk="1" fontAlgn="base" hangingPunct="1">
        <a:spcBef>
          <a:spcPct val="0"/>
        </a:spcBef>
        <a:spcAft>
          <a:spcPct val="0"/>
        </a:spcAft>
        <a:defRPr sz="4400" b="1">
          <a:solidFill>
            <a:srgbClr val="333333"/>
          </a:solidFill>
          <a:latin typeface="Corbe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fx120.net/classpic/2262.jpg" TargetMode="Externa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gif"/><Relationship Id="rId5" Type="http://schemas.openxmlformats.org/officeDocument/2006/relationships/image" Target="../media/image67.gif"/><Relationship Id="rId4" Type="http://schemas.openxmlformats.org/officeDocument/2006/relationships/image" Target="../media/image66.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gif"/><Relationship Id="rId7" Type="http://schemas.openxmlformats.org/officeDocument/2006/relationships/image" Target="../media/image7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74.gif"/><Relationship Id="rId5" Type="http://schemas.openxmlformats.org/officeDocument/2006/relationships/image" Target="../media/image73.png"/><Relationship Id="rId4" Type="http://schemas.openxmlformats.org/officeDocument/2006/relationships/image" Target="../media/image72.gif"/></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289" y="25575"/>
            <a:ext cx="3573517" cy="2514430"/>
          </a:xfrm>
          <a:prstGeom prst="ellipse">
            <a:avLst/>
          </a:prstGeom>
          <a:solidFill>
            <a:schemeClr val="accent1"/>
          </a:solidFill>
          <a:ln>
            <a:noFill/>
          </a:ln>
          <a:effectLst>
            <a:softEdge rad="112500"/>
          </a:effectLst>
        </p:spPr>
      </p:pic>
      <p:sp>
        <p:nvSpPr>
          <p:cNvPr id="6" name="矩形 5"/>
          <p:cNvSpPr/>
          <p:nvPr/>
        </p:nvSpPr>
        <p:spPr>
          <a:xfrm>
            <a:off x="0" y="1586984"/>
            <a:ext cx="12192000" cy="1323439"/>
          </a:xfrm>
          <a:prstGeom prst="rect">
            <a:avLst/>
          </a:prstGeom>
        </p:spPr>
        <p:txBody>
          <a:bodyPr wrap="square">
            <a:spAutoFit/>
          </a:bodyPr>
          <a:lstStyle/>
          <a:p>
            <a:pPr algn="ctr"/>
            <a:r>
              <a:rPr lang="zh-CN" altLang="en-US" sz="4800" b="1" spc="600"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泌尿系统</a:t>
            </a:r>
            <a:endParaRPr lang="en-US" altLang="zh-CN" sz="4800" b="1" spc="600"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kumimoji="1" lang="en-US" altLang="zh-CN" sz="3200" dirty="0" smtClean="0">
                <a:latin typeface="Comic Sans MS" pitchFamily="66" charset="0"/>
                <a:ea typeface="宋体" pitchFamily="2" charset="-122"/>
                <a:cs typeface="Times New Roman" pitchFamily="18" charset="0"/>
              </a:rPr>
              <a:t>Urinary </a:t>
            </a:r>
            <a:r>
              <a:rPr kumimoji="1" lang="en-US" altLang="zh-CN" sz="3200" dirty="0">
                <a:latin typeface="Comic Sans MS" pitchFamily="66" charset="0"/>
                <a:ea typeface="宋体" pitchFamily="2" charset="-122"/>
                <a:cs typeface="Times New Roman" pitchFamily="18" charset="0"/>
              </a:rPr>
              <a:t>system</a:t>
            </a:r>
            <a:endParaRPr kumimoji="1" lang="zh-CN" altLang="en-US" sz="3200" dirty="0">
              <a:latin typeface="Comic Sans MS" pitchFamily="66" charset="0"/>
              <a:ea typeface="宋体" pitchFamily="2" charset="-122"/>
              <a:cs typeface="Times New Roman" pitchFamily="18" charset="0"/>
            </a:endParaRPr>
          </a:p>
        </p:txBody>
      </p:sp>
      <p:sp>
        <p:nvSpPr>
          <p:cNvPr id="7" name="TextBox 2"/>
          <p:cNvSpPr txBox="1">
            <a:spLocks noChangeArrowheads="1"/>
          </p:cNvSpPr>
          <p:nvPr/>
        </p:nvSpPr>
        <p:spPr bwMode="auto">
          <a:xfrm>
            <a:off x="5535972" y="4471832"/>
            <a:ext cx="61492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rgbClr val="99FF33"/>
                </a:solidFill>
                <a:latin typeface="楷体_GB2312" pitchFamily="49" charset="-122"/>
                <a:ea typeface="楷体_GB2312" pitchFamily="49" charset="-122"/>
              </a:defRPr>
            </a:lvl1pPr>
            <a:lvl2pPr marL="742950" indent="-285750" eaLnBrk="0" hangingPunct="0">
              <a:defRPr kumimoji="1" sz="2400" b="1">
                <a:solidFill>
                  <a:srgbClr val="99FF33"/>
                </a:solidFill>
                <a:latin typeface="楷体_GB2312" pitchFamily="49" charset="-122"/>
                <a:ea typeface="楷体_GB2312" pitchFamily="49" charset="-122"/>
              </a:defRPr>
            </a:lvl2pPr>
            <a:lvl3pPr marL="1143000" indent="-228600" eaLnBrk="0" hangingPunct="0">
              <a:defRPr kumimoji="1" sz="2400" b="1">
                <a:solidFill>
                  <a:srgbClr val="99FF33"/>
                </a:solidFill>
                <a:latin typeface="楷体_GB2312" pitchFamily="49" charset="-122"/>
                <a:ea typeface="楷体_GB2312" pitchFamily="49" charset="-122"/>
              </a:defRPr>
            </a:lvl3pPr>
            <a:lvl4pPr marL="1600200" indent="-228600" eaLnBrk="0" hangingPunct="0">
              <a:defRPr kumimoji="1" sz="2400" b="1">
                <a:solidFill>
                  <a:srgbClr val="99FF33"/>
                </a:solidFill>
                <a:latin typeface="楷体_GB2312" pitchFamily="49" charset="-122"/>
                <a:ea typeface="楷体_GB2312" pitchFamily="49" charset="-122"/>
              </a:defRPr>
            </a:lvl4pPr>
            <a:lvl5pPr marL="2057400" indent="-228600" eaLnBrk="0" hangingPunct="0">
              <a:defRPr kumimoji="1" sz="2400" b="1">
                <a:solidFill>
                  <a:srgbClr val="99FF33"/>
                </a:solidFill>
                <a:latin typeface="楷体_GB2312" pitchFamily="49" charset="-122"/>
                <a:ea typeface="楷体_GB2312" pitchFamily="49" charset="-122"/>
              </a:defRPr>
            </a:lvl5pPr>
            <a:lvl6pPr marL="2514600" indent="-228600" eaLnBrk="0" fontAlgn="base" hangingPunct="0">
              <a:spcBef>
                <a:spcPct val="50000"/>
              </a:spcBef>
              <a:spcAft>
                <a:spcPct val="0"/>
              </a:spcAft>
              <a:defRPr kumimoji="1" sz="2400" b="1">
                <a:solidFill>
                  <a:srgbClr val="99FF33"/>
                </a:solidFill>
                <a:latin typeface="楷体_GB2312" pitchFamily="49" charset="-122"/>
                <a:ea typeface="楷体_GB2312" pitchFamily="49" charset="-122"/>
              </a:defRPr>
            </a:lvl6pPr>
            <a:lvl7pPr marL="2971800" indent="-228600" eaLnBrk="0" fontAlgn="base" hangingPunct="0">
              <a:spcBef>
                <a:spcPct val="50000"/>
              </a:spcBef>
              <a:spcAft>
                <a:spcPct val="0"/>
              </a:spcAft>
              <a:defRPr kumimoji="1" sz="2400" b="1">
                <a:solidFill>
                  <a:srgbClr val="99FF33"/>
                </a:solidFill>
                <a:latin typeface="楷体_GB2312" pitchFamily="49" charset="-122"/>
                <a:ea typeface="楷体_GB2312" pitchFamily="49" charset="-122"/>
              </a:defRPr>
            </a:lvl7pPr>
            <a:lvl8pPr marL="3429000" indent="-228600" eaLnBrk="0" fontAlgn="base" hangingPunct="0">
              <a:spcBef>
                <a:spcPct val="50000"/>
              </a:spcBef>
              <a:spcAft>
                <a:spcPct val="0"/>
              </a:spcAft>
              <a:defRPr kumimoji="1" sz="2400" b="1">
                <a:solidFill>
                  <a:srgbClr val="99FF33"/>
                </a:solidFill>
                <a:latin typeface="楷体_GB2312" pitchFamily="49" charset="-122"/>
                <a:ea typeface="楷体_GB2312" pitchFamily="49" charset="-122"/>
              </a:defRPr>
            </a:lvl8pPr>
            <a:lvl9pPr marL="3886200" indent="-228600" eaLnBrk="0" fontAlgn="base" hangingPunct="0">
              <a:spcBef>
                <a:spcPct val="50000"/>
              </a:spcBef>
              <a:spcAft>
                <a:spcPct val="0"/>
              </a:spcAft>
              <a:defRPr kumimoji="1" sz="2400" b="1">
                <a:solidFill>
                  <a:srgbClr val="99FF33"/>
                </a:solidFill>
                <a:latin typeface="楷体_GB2312" pitchFamily="49" charset="-122"/>
                <a:ea typeface="楷体_GB2312" pitchFamily="49" charset="-122"/>
              </a:defRPr>
            </a:lvl9pPr>
          </a:lstStyle>
          <a:p>
            <a:pPr eaLnBrk="1" hangingPunct="1">
              <a:lnSpc>
                <a:spcPct val="150000"/>
              </a:lnSpc>
            </a:pPr>
            <a:r>
              <a:rPr lang="en-US" altLang="zh-CN" b="0" dirty="0">
                <a:solidFill>
                  <a:schemeClr val="tx1"/>
                </a:solidFill>
                <a:latin typeface="Comic Sans MS" pitchFamily="66" charset="0"/>
                <a:ea typeface="宋体" pitchFamily="2" charset="-122"/>
                <a:cs typeface="Times New Roman" pitchFamily="18" charset="0"/>
              </a:rPr>
              <a:t>Vice-Prof.    </a:t>
            </a:r>
            <a:r>
              <a:rPr lang="en-US" altLang="zh-CN" dirty="0" smtClean="0">
                <a:solidFill>
                  <a:srgbClr val="0000CC"/>
                </a:solidFill>
                <a:latin typeface="Comic Sans MS" pitchFamily="66" charset="0"/>
                <a:ea typeface="宋体" pitchFamily="2" charset="-122"/>
                <a:cs typeface="Times New Roman" pitchFamily="18" charset="0"/>
              </a:rPr>
              <a:t>Xu</a:t>
            </a:r>
            <a:r>
              <a:rPr lang="zh-CN" altLang="en-US" dirty="0" smtClean="0">
                <a:solidFill>
                  <a:srgbClr val="0000CC"/>
                </a:solidFill>
                <a:latin typeface="Comic Sans MS" pitchFamily="66" charset="0"/>
                <a:ea typeface="宋体" pitchFamily="2" charset="-122"/>
                <a:cs typeface="Times New Roman" pitchFamily="18" charset="0"/>
              </a:rPr>
              <a:t>  </a:t>
            </a:r>
            <a:r>
              <a:rPr lang="en-US" altLang="zh-CN" dirty="0" err="1">
                <a:solidFill>
                  <a:srgbClr val="0000CC"/>
                </a:solidFill>
                <a:latin typeface="Comic Sans MS" pitchFamily="66" charset="0"/>
                <a:ea typeface="宋体" pitchFamily="2" charset="-122"/>
                <a:cs typeface="Times New Roman" pitchFamily="18" charset="0"/>
              </a:rPr>
              <a:t>Hao</a:t>
            </a:r>
            <a:r>
              <a:rPr lang="zh-CN" altLang="en-US" dirty="0">
                <a:solidFill>
                  <a:srgbClr val="0000CC"/>
                </a:solidFill>
                <a:latin typeface="Comic Sans MS" pitchFamily="66" charset="0"/>
                <a:ea typeface="宋体" pitchFamily="2" charset="-122"/>
                <a:cs typeface="Times New Roman" pitchFamily="18" charset="0"/>
              </a:rPr>
              <a:t>  </a:t>
            </a:r>
            <a:endParaRPr lang="en-US" altLang="zh-CN" dirty="0" smtClean="0">
              <a:solidFill>
                <a:srgbClr val="0000CC"/>
              </a:solidFill>
              <a:latin typeface="Comic Sans MS" pitchFamily="66" charset="0"/>
              <a:ea typeface="宋体" pitchFamily="2" charset="-122"/>
              <a:cs typeface="Times New Roman" pitchFamily="18" charset="0"/>
            </a:endParaRPr>
          </a:p>
          <a:p>
            <a:pPr eaLnBrk="1" hangingPunct="1">
              <a:lnSpc>
                <a:spcPct val="150000"/>
              </a:lnSpc>
            </a:pPr>
            <a:r>
              <a:rPr lang="en-US" altLang="zh-CN" b="0" dirty="0" smtClean="0">
                <a:solidFill>
                  <a:schemeClr val="tx1"/>
                </a:solidFill>
                <a:latin typeface="Comic Sans MS" pitchFamily="66" charset="0"/>
                <a:ea typeface="宋体" pitchFamily="2" charset="-122"/>
                <a:cs typeface="Times New Roman" pitchFamily="18" charset="0"/>
              </a:rPr>
              <a:t>Department of human anatomy</a:t>
            </a:r>
            <a:endParaRPr lang="zh-CN" altLang="en-US" b="0" spc="600" dirty="0">
              <a:solidFill>
                <a:schemeClr val="tx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059" t="12359" r="24686" b="8719"/>
          <a:stretch/>
        </p:blipFill>
        <p:spPr>
          <a:xfrm>
            <a:off x="4107449" y="4543217"/>
            <a:ext cx="1251541" cy="1233336"/>
          </a:xfrm>
          <a:prstGeom prst="ellipse">
            <a:avLst/>
          </a:prstGeom>
          <a:ln>
            <a:noFill/>
          </a:ln>
          <a:effectLst>
            <a:softEdge rad="112500"/>
          </a:effectLst>
        </p:spPr>
      </p:pic>
      <p:sp>
        <p:nvSpPr>
          <p:cNvPr id="2" name="灯片编号占位符 1"/>
          <p:cNvSpPr>
            <a:spLocks noGrp="1"/>
          </p:cNvSpPr>
          <p:nvPr>
            <p:ph type="sldNum" sz="quarter" idx="12"/>
          </p:nvPr>
        </p:nvSpPr>
        <p:spPr/>
        <p:txBody>
          <a:bodyPr/>
          <a:lstStyle/>
          <a:p>
            <a:fld id="{D6D10B3D-3140-43A0-86F0-B7C648D6A1E4}" type="slidenum">
              <a:rPr lang="zh-CN" altLang="en-US" smtClean="0"/>
              <a:t>1</a:t>
            </a:fld>
            <a:endParaRPr lang="zh-CN" altLang="en-US"/>
          </a:p>
        </p:txBody>
      </p:sp>
      <p:sp>
        <p:nvSpPr>
          <p:cNvPr id="4" name="矩形 3"/>
          <p:cNvSpPr/>
          <p:nvPr/>
        </p:nvSpPr>
        <p:spPr>
          <a:xfrm>
            <a:off x="0" y="0"/>
            <a:ext cx="4529959" cy="3216166"/>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1421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10</a:t>
            </a:fld>
            <a:endParaRPr lang="zh-CN" altLang="en-US"/>
          </a:p>
        </p:txBody>
      </p:sp>
      <p:sp>
        <p:nvSpPr>
          <p:cNvPr id="3" name="矩形 2"/>
          <p:cNvSpPr/>
          <p:nvPr/>
        </p:nvSpPr>
        <p:spPr>
          <a:xfrm>
            <a:off x="815778" y="379427"/>
            <a:ext cx="1620957" cy="523220"/>
          </a:xfrm>
          <a:prstGeom prst="rect">
            <a:avLst/>
          </a:prstGeom>
        </p:spPr>
        <p:txBody>
          <a:bodyPr wrap="none">
            <a:spAutoFit/>
          </a:bodyPr>
          <a:lstStyle/>
          <a:p>
            <a:r>
              <a:rPr lang="zh-CN" altLang="en-US" sz="2800" dirty="0">
                <a:solidFill>
                  <a:srgbClr val="0000CC"/>
                </a:solidFill>
                <a:latin typeface="微软雅黑" panose="020B0503020204020204" pitchFamily="34" charset="-122"/>
                <a:ea typeface="微软雅黑" panose="020B0503020204020204" pitchFamily="34" charset="-122"/>
              </a:rPr>
              <a:t>肾</a:t>
            </a:r>
            <a:r>
              <a:rPr lang="zh-CN" altLang="en-US" sz="2800" dirty="0" smtClean="0">
                <a:solidFill>
                  <a:srgbClr val="0000CC"/>
                </a:solidFill>
                <a:latin typeface="微软雅黑" panose="020B0503020204020204" pitchFamily="34" charset="-122"/>
                <a:ea typeface="微软雅黑" panose="020B0503020204020204" pitchFamily="34" charset="-122"/>
              </a:rPr>
              <a:t>的毗邻</a:t>
            </a:r>
            <a:endParaRPr lang="zh-CN" altLang="en-US" sz="2800" dirty="0">
              <a:solidFill>
                <a:srgbClr val="0000CC"/>
              </a:solidFill>
              <a:latin typeface="微软雅黑" panose="020B0503020204020204" pitchFamily="34" charset="-122"/>
              <a:ea typeface="微软雅黑" panose="020B0503020204020204" pitchFamily="34" charset="-122"/>
            </a:endParaRPr>
          </a:p>
        </p:txBody>
      </p:sp>
      <p:sp>
        <p:nvSpPr>
          <p:cNvPr id="7" name="Rectangle 2"/>
          <p:cNvSpPr>
            <a:spLocks noChangeArrowheads="1"/>
          </p:cNvSpPr>
          <p:nvPr/>
        </p:nvSpPr>
        <p:spPr bwMode="auto">
          <a:xfrm>
            <a:off x="815778" y="963475"/>
            <a:ext cx="779482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lnSpc>
                <a:spcPct val="150000"/>
              </a:lnSpc>
              <a:spcBef>
                <a:spcPct val="0"/>
              </a:spcBef>
              <a:spcAft>
                <a:spcPct val="0"/>
              </a:spcAft>
            </a:pPr>
            <a:r>
              <a:rPr lang="zh-CN" altLang="en-US" dirty="0" smtClean="0">
                <a:latin typeface="微软雅黑" panose="020B0503020204020204" pitchFamily="34" charset="-122"/>
                <a:ea typeface="微软雅黑" panose="020B0503020204020204" pitchFamily="34" charset="-122"/>
              </a:rPr>
              <a:t>两肾后面</a:t>
            </a:r>
            <a:r>
              <a:rPr lang="en-US" altLang="zh-CN" dirty="0" smtClean="0">
                <a:latin typeface="微软雅黑" panose="020B0503020204020204" pitchFamily="34" charset="-122"/>
                <a:ea typeface="微软雅黑" panose="020B0503020204020204" pitchFamily="34" charset="-122"/>
              </a:rPr>
              <a:t>:</a:t>
            </a:r>
          </a:p>
          <a:p>
            <a:pPr eaLnBrk="1" fontAlgn="base" hangingPunct="1">
              <a:lnSpc>
                <a:spcPct val="150000"/>
              </a:lnSpc>
              <a:spcBef>
                <a:spcPct val="0"/>
              </a:spcBef>
              <a:spcAft>
                <a:spcPct val="0"/>
              </a:spcAft>
            </a:pPr>
            <a:r>
              <a:rPr lang="zh-CN" altLang="en-US" dirty="0" smtClean="0">
                <a:latin typeface="微软雅黑" panose="020B0503020204020204" pitchFamily="34" charset="-122"/>
                <a:ea typeface="微软雅黑" panose="020B0503020204020204" pitchFamily="34" charset="-122"/>
              </a:rPr>
              <a:t>上</a:t>
            </a:r>
            <a:r>
              <a:rPr lang="en-US" altLang="zh-CN" dirty="0" smtClean="0">
                <a:latin typeface="微软雅黑" panose="020B0503020204020204" pitchFamily="34" charset="-122"/>
                <a:ea typeface="微软雅黑" panose="020B0503020204020204" pitchFamily="34" charset="-122"/>
              </a:rPr>
              <a:t>1/3</a:t>
            </a:r>
            <a:r>
              <a:rPr lang="zh-CN" altLang="en-US" dirty="0" smtClean="0">
                <a:latin typeface="微软雅黑" panose="020B0503020204020204" pitchFamily="34" charset="-122"/>
                <a:ea typeface="微软雅黑" panose="020B0503020204020204" pitchFamily="34" charset="-122"/>
              </a:rPr>
              <a:t>与</a:t>
            </a:r>
            <a:r>
              <a:rPr lang="zh-CN" altLang="en-US" dirty="0" smtClean="0">
                <a:solidFill>
                  <a:srgbClr val="0000CC"/>
                </a:solidFill>
                <a:latin typeface="微软雅黑" panose="020B0503020204020204" pitchFamily="34" charset="-122"/>
                <a:ea typeface="微软雅黑" panose="020B0503020204020204" pitchFamily="34" charset="-122"/>
              </a:rPr>
              <a:t>膈</a:t>
            </a:r>
            <a:r>
              <a:rPr lang="zh-CN" altLang="en-US" dirty="0" smtClean="0">
                <a:latin typeface="微软雅黑" panose="020B0503020204020204" pitchFamily="34" charset="-122"/>
                <a:ea typeface="微软雅黑" panose="020B0503020204020204" pitchFamily="34" charset="-122"/>
              </a:rPr>
              <a:t>相邻</a:t>
            </a:r>
            <a:r>
              <a:rPr lang="zh-CN" altLang="en-US" dirty="0">
                <a:latin typeface="微软雅黑" panose="020B0503020204020204" pitchFamily="34" charset="-122"/>
                <a:ea typeface="微软雅黑" panose="020B0503020204020204" pitchFamily="34" charset="-122"/>
              </a:rPr>
              <a:t>（背面为肋膈隐窝）</a:t>
            </a:r>
          </a:p>
          <a:p>
            <a:pPr eaLnBrk="1" fontAlgn="base" hangingPunct="1">
              <a:lnSpc>
                <a:spcPct val="150000"/>
              </a:lnSpc>
              <a:spcBef>
                <a:spcPct val="0"/>
              </a:spcBef>
              <a:spcAft>
                <a:spcPct val="0"/>
              </a:spcAft>
            </a:pPr>
            <a:r>
              <a:rPr lang="zh-CN" altLang="en-US" dirty="0" smtClean="0">
                <a:latin typeface="微软雅黑" panose="020B0503020204020204" pitchFamily="34" charset="-122"/>
                <a:ea typeface="微软雅黑" panose="020B0503020204020204" pitchFamily="34" charset="-122"/>
              </a:rPr>
              <a:t>下部自内侧向外侧与</a:t>
            </a:r>
            <a:r>
              <a:rPr lang="zh-CN" altLang="en-US" dirty="0" smtClean="0">
                <a:solidFill>
                  <a:srgbClr val="0000CC"/>
                </a:solidFill>
                <a:latin typeface="微软雅黑" panose="020B0503020204020204" pitchFamily="34" charset="-122"/>
                <a:ea typeface="微软雅黑" panose="020B0503020204020204" pitchFamily="34" charset="-122"/>
              </a:rPr>
              <a:t>腰大肌、腰方肌及腹横肌</a:t>
            </a:r>
            <a:r>
              <a:rPr lang="zh-CN" altLang="en-US" dirty="0" smtClean="0">
                <a:latin typeface="微软雅黑" panose="020B0503020204020204" pitchFamily="34" charset="-122"/>
                <a:ea typeface="微软雅黑" panose="020B0503020204020204" pitchFamily="34" charset="-122"/>
              </a:rPr>
              <a:t>相毗邻</a:t>
            </a:r>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2735263"/>
            <a:ext cx="4897438"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ine 4"/>
          <p:cNvSpPr>
            <a:spLocks noChangeShapeType="1"/>
          </p:cNvSpPr>
          <p:nvPr/>
        </p:nvSpPr>
        <p:spPr bwMode="auto">
          <a:xfrm>
            <a:off x="2171700" y="4606925"/>
            <a:ext cx="1604963" cy="144463"/>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p>
            <a:pPr fontAlgn="base">
              <a:spcBef>
                <a:spcPct val="0"/>
              </a:spcBef>
              <a:spcAft>
                <a:spcPct val="0"/>
              </a:spcAft>
            </a:pPr>
            <a:endParaRPr lang="zh-CN" altLang="en-US" b="1" kern="0">
              <a:solidFill>
                <a:prstClr val="black"/>
              </a:solidFill>
              <a:latin typeface="Franklin Gothic Book"/>
              <a:ea typeface="黑体" panose="02010609060101010101" pitchFamily="49" charset="-122"/>
            </a:endParaRPr>
          </a:p>
        </p:txBody>
      </p:sp>
      <p:sp>
        <p:nvSpPr>
          <p:cNvPr id="23" name="Line 5"/>
          <p:cNvSpPr>
            <a:spLocks noChangeShapeType="1"/>
          </p:cNvSpPr>
          <p:nvPr/>
        </p:nvSpPr>
        <p:spPr bwMode="auto">
          <a:xfrm flipV="1">
            <a:off x="2171700" y="5256213"/>
            <a:ext cx="1171575" cy="215900"/>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p>
            <a:pPr fontAlgn="base">
              <a:spcBef>
                <a:spcPct val="0"/>
              </a:spcBef>
              <a:spcAft>
                <a:spcPct val="0"/>
              </a:spcAft>
            </a:pPr>
            <a:endParaRPr lang="zh-CN" altLang="en-US" b="1" kern="0">
              <a:solidFill>
                <a:prstClr val="black"/>
              </a:solidFill>
              <a:latin typeface="Franklin Gothic Book"/>
              <a:ea typeface="黑体" panose="02010609060101010101" pitchFamily="49" charset="-122"/>
            </a:endParaRPr>
          </a:p>
        </p:txBody>
      </p:sp>
      <p:sp>
        <p:nvSpPr>
          <p:cNvPr id="24" name="Line 6"/>
          <p:cNvSpPr>
            <a:spLocks noChangeShapeType="1"/>
          </p:cNvSpPr>
          <p:nvPr/>
        </p:nvSpPr>
        <p:spPr bwMode="auto">
          <a:xfrm flipV="1">
            <a:off x="2171700" y="5038725"/>
            <a:ext cx="596900" cy="0"/>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p>
            <a:pPr fontAlgn="base">
              <a:spcBef>
                <a:spcPct val="0"/>
              </a:spcBef>
              <a:spcAft>
                <a:spcPct val="0"/>
              </a:spcAft>
            </a:pPr>
            <a:endParaRPr lang="zh-CN" altLang="en-US" b="1" kern="0">
              <a:solidFill>
                <a:prstClr val="black"/>
              </a:solidFill>
              <a:latin typeface="Franklin Gothic Book"/>
              <a:ea typeface="黑体" panose="02010609060101010101" pitchFamily="49" charset="-122"/>
            </a:endParaRPr>
          </a:p>
        </p:txBody>
      </p:sp>
      <p:sp>
        <p:nvSpPr>
          <p:cNvPr id="25" name="Line 7"/>
          <p:cNvSpPr>
            <a:spLocks noChangeShapeType="1"/>
          </p:cNvSpPr>
          <p:nvPr/>
        </p:nvSpPr>
        <p:spPr bwMode="auto">
          <a:xfrm>
            <a:off x="2027238" y="4030663"/>
            <a:ext cx="812800" cy="73025"/>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p>
            <a:pPr fontAlgn="base">
              <a:spcBef>
                <a:spcPct val="0"/>
              </a:spcBef>
              <a:spcAft>
                <a:spcPct val="0"/>
              </a:spcAft>
            </a:pPr>
            <a:endParaRPr lang="zh-CN" altLang="en-US" b="1" kern="0">
              <a:solidFill>
                <a:prstClr val="black"/>
              </a:solidFill>
              <a:latin typeface="Franklin Gothic Book"/>
              <a:ea typeface="黑体" panose="02010609060101010101" pitchFamily="49" charset="-122"/>
            </a:endParaRPr>
          </a:p>
        </p:txBody>
      </p:sp>
      <p:sp>
        <p:nvSpPr>
          <p:cNvPr id="26" name="Rectangle 8"/>
          <p:cNvSpPr>
            <a:spLocks noChangeArrowheads="1"/>
          </p:cNvSpPr>
          <p:nvPr/>
        </p:nvSpPr>
        <p:spPr bwMode="auto">
          <a:xfrm>
            <a:off x="987327" y="4398466"/>
            <a:ext cx="1403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pPr>
            <a:r>
              <a:rPr lang="zh-CN" altLang="en-US" kern="0" spc="50" dirty="0">
                <a:ln w="11430"/>
                <a:solidFill>
                  <a:srgbClr val="0000FF"/>
                </a:solidFill>
                <a:latin typeface="微软雅黑" pitchFamily="34" charset="-122"/>
                <a:ea typeface="微软雅黑" pitchFamily="34" charset="-122"/>
              </a:rPr>
              <a:t>腰大肌</a:t>
            </a:r>
            <a:r>
              <a:rPr lang="zh-CN" altLang="en-US" sz="2000" b="1" dirty="0" smtClean="0">
                <a:solidFill>
                  <a:srgbClr val="3333CC"/>
                </a:solidFill>
                <a:latin typeface="Tahoma" panose="020B0604030504040204" pitchFamily="34" charset="0"/>
              </a:rPr>
              <a:t> </a:t>
            </a:r>
          </a:p>
        </p:txBody>
      </p:sp>
      <p:sp>
        <p:nvSpPr>
          <p:cNvPr id="27" name="Rectangle 9"/>
          <p:cNvSpPr>
            <a:spLocks noChangeArrowheads="1"/>
          </p:cNvSpPr>
          <p:nvPr/>
        </p:nvSpPr>
        <p:spPr bwMode="auto">
          <a:xfrm>
            <a:off x="998390" y="5326063"/>
            <a:ext cx="1451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pPr>
            <a:r>
              <a:rPr lang="zh-CN" altLang="en-US" kern="0" spc="50" dirty="0">
                <a:ln w="11430"/>
                <a:solidFill>
                  <a:srgbClr val="0000FF"/>
                </a:solidFill>
                <a:latin typeface="微软雅黑" pitchFamily="34" charset="-122"/>
                <a:ea typeface="微软雅黑" pitchFamily="34" charset="-122"/>
              </a:rPr>
              <a:t>腰方肌 </a:t>
            </a:r>
          </a:p>
        </p:txBody>
      </p:sp>
      <p:sp>
        <p:nvSpPr>
          <p:cNvPr id="28" name="Rectangle 10"/>
          <p:cNvSpPr>
            <a:spLocks noChangeArrowheads="1"/>
          </p:cNvSpPr>
          <p:nvPr/>
        </p:nvSpPr>
        <p:spPr bwMode="auto">
          <a:xfrm>
            <a:off x="987327" y="4882717"/>
            <a:ext cx="1620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pPr>
            <a:r>
              <a:rPr lang="zh-CN" altLang="en-US" kern="0" spc="50" dirty="0">
                <a:ln w="11430"/>
                <a:solidFill>
                  <a:srgbClr val="0000FF"/>
                </a:solidFill>
                <a:latin typeface="微软雅黑" pitchFamily="34" charset="-122"/>
                <a:ea typeface="微软雅黑" pitchFamily="34" charset="-122"/>
              </a:rPr>
              <a:t>腹横肌 </a:t>
            </a:r>
          </a:p>
        </p:txBody>
      </p:sp>
      <p:sp>
        <p:nvSpPr>
          <p:cNvPr id="29" name="Rectangle 11"/>
          <p:cNvSpPr>
            <a:spLocks noChangeArrowheads="1"/>
          </p:cNvSpPr>
          <p:nvPr/>
        </p:nvSpPr>
        <p:spPr bwMode="auto">
          <a:xfrm>
            <a:off x="1595438" y="3814763"/>
            <a:ext cx="490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pPr>
            <a:r>
              <a:rPr lang="zh-CN" altLang="en-US" kern="0" spc="50" dirty="0">
                <a:ln w="11430"/>
                <a:solidFill>
                  <a:srgbClr val="0000FF"/>
                </a:solidFill>
                <a:latin typeface="微软雅黑" pitchFamily="34" charset="-122"/>
                <a:ea typeface="微软雅黑" pitchFamily="34" charset="-122"/>
              </a:rPr>
              <a:t>膈 </a:t>
            </a:r>
          </a:p>
        </p:txBody>
      </p:sp>
      <p:sp>
        <p:nvSpPr>
          <p:cNvPr id="30" name="Rectangle 12"/>
          <p:cNvSpPr>
            <a:spLocks noChangeArrowheads="1"/>
          </p:cNvSpPr>
          <p:nvPr/>
        </p:nvSpPr>
        <p:spPr bwMode="auto">
          <a:xfrm>
            <a:off x="7727950" y="4751388"/>
            <a:ext cx="4083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lnSpc>
                <a:spcPct val="150000"/>
              </a:lnSpc>
              <a:spcBef>
                <a:spcPct val="0"/>
              </a:spcBef>
              <a:spcAft>
                <a:spcPct val="0"/>
              </a:spcAft>
            </a:pPr>
            <a:r>
              <a:rPr lang="zh-CN" altLang="en-US" dirty="0" smtClean="0">
                <a:latin typeface="微软雅黑" panose="020B0503020204020204" pitchFamily="34" charset="-122"/>
                <a:ea typeface="微软雅黑" panose="020B0503020204020204" pitchFamily="34" charset="-122"/>
              </a:rPr>
              <a:t>在</a:t>
            </a:r>
            <a:r>
              <a:rPr lang="en-US" altLang="zh-CN" dirty="0" smtClean="0">
                <a:latin typeface="微软雅黑" panose="020B0503020204020204" pitchFamily="34" charset="-122"/>
                <a:ea typeface="微软雅黑" panose="020B0503020204020204" pitchFamily="34" charset="-122"/>
              </a:rPr>
              <a:t>12</a:t>
            </a:r>
            <a:r>
              <a:rPr lang="zh-CN" altLang="en-US" dirty="0" smtClean="0">
                <a:latin typeface="微软雅黑" panose="020B0503020204020204" pitchFamily="34" charset="-122"/>
                <a:ea typeface="微软雅黑" panose="020B0503020204020204" pitchFamily="34" charset="-122"/>
              </a:rPr>
              <a:t>肋与竖脊肌外侧缘之间的区域 在临床上称为</a:t>
            </a:r>
            <a:r>
              <a:rPr lang="zh-CN" altLang="en-US" b="1" dirty="0" smtClean="0">
                <a:solidFill>
                  <a:srgbClr val="0000CC"/>
                </a:solidFill>
                <a:latin typeface="微软雅黑" panose="020B0503020204020204" pitchFamily="34" charset="-122"/>
                <a:ea typeface="微软雅黑" panose="020B0503020204020204" pitchFamily="34" charset="-122"/>
              </a:rPr>
              <a:t>肾区</a:t>
            </a:r>
            <a:r>
              <a:rPr lang="zh-CN" altLang="en-US" dirty="0" smtClean="0">
                <a:latin typeface="微软雅黑" panose="020B0503020204020204" pitchFamily="34" charset="-122"/>
                <a:ea typeface="微软雅黑" panose="020B0503020204020204" pitchFamily="34" charset="-122"/>
              </a:rPr>
              <a:t>  </a:t>
            </a:r>
          </a:p>
        </p:txBody>
      </p:sp>
      <p:pic>
        <p:nvPicPr>
          <p:cNvPr id="34" name="Picture 10" descr="肾的位置2"/>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8610600" y="1468746"/>
            <a:ext cx="2648335" cy="28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990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11</a:t>
            </a:fld>
            <a:endParaRPr lang="zh-CN" altLang="en-US"/>
          </a:p>
        </p:txBody>
      </p:sp>
      <p:sp>
        <p:nvSpPr>
          <p:cNvPr id="3" name="矩形 2"/>
          <p:cNvSpPr/>
          <p:nvPr/>
        </p:nvSpPr>
        <p:spPr>
          <a:xfrm>
            <a:off x="815778" y="379427"/>
            <a:ext cx="1620957" cy="523220"/>
          </a:xfrm>
          <a:prstGeom prst="rect">
            <a:avLst/>
          </a:prstGeom>
        </p:spPr>
        <p:txBody>
          <a:bodyPr wrap="none">
            <a:spAutoFit/>
          </a:bodyPr>
          <a:lstStyle/>
          <a:p>
            <a:r>
              <a:rPr lang="zh-CN" altLang="en-US" sz="2800" dirty="0" smtClean="0">
                <a:solidFill>
                  <a:srgbClr val="0000CC"/>
                </a:solidFill>
                <a:latin typeface="微软雅黑" panose="020B0503020204020204" pitchFamily="34" charset="-122"/>
                <a:ea typeface="微软雅黑" panose="020B0503020204020204" pitchFamily="34" charset="-122"/>
              </a:rPr>
              <a:t>肾的被膜</a:t>
            </a:r>
            <a:endParaRPr lang="zh-CN" altLang="en-US" sz="2800" dirty="0">
              <a:solidFill>
                <a:srgbClr val="0000CC"/>
              </a:solidFill>
              <a:latin typeface="微软雅黑" panose="020B0503020204020204" pitchFamily="34" charset="-122"/>
              <a:ea typeface="微软雅黑" panose="020B0503020204020204" pitchFamily="34" charset="-122"/>
            </a:endParaRPr>
          </a:p>
        </p:txBody>
      </p:sp>
      <p:pic>
        <p:nvPicPr>
          <p:cNvPr id="5" name="Picture 7" descr="kidney fascia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36940" y="1374037"/>
            <a:ext cx="3076812" cy="418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99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044" y="4301133"/>
            <a:ext cx="3018988" cy="242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460" y="2958189"/>
            <a:ext cx="2139324" cy="350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任意多边形 14"/>
          <p:cNvSpPr/>
          <p:nvPr/>
        </p:nvSpPr>
        <p:spPr>
          <a:xfrm>
            <a:off x="7192777" y="4420874"/>
            <a:ext cx="490684" cy="1146153"/>
          </a:xfrm>
          <a:custGeom>
            <a:avLst/>
            <a:gdLst>
              <a:gd name="connsiteX0" fmla="*/ 546 w 789063"/>
              <a:gd name="connsiteY0" fmla="*/ 429362 h 1733341"/>
              <a:gd name="connsiteX1" fmla="*/ 49099 w 789063"/>
              <a:gd name="connsiteY1" fmla="*/ 129957 h 1733341"/>
              <a:gd name="connsiteX2" fmla="*/ 227123 w 789063"/>
              <a:gd name="connsiteY2" fmla="*/ 484 h 1733341"/>
              <a:gd name="connsiteX3" fmla="*/ 575081 w 789063"/>
              <a:gd name="connsiteY3" fmla="*/ 170417 h 1733341"/>
              <a:gd name="connsiteX4" fmla="*/ 785474 w 789063"/>
              <a:gd name="connsiteY4" fmla="*/ 842056 h 1733341"/>
              <a:gd name="connsiteX5" fmla="*/ 680277 w 789063"/>
              <a:gd name="connsiteY5" fmla="*/ 1489419 h 1733341"/>
              <a:gd name="connsiteX6" fmla="*/ 340412 w 789063"/>
              <a:gd name="connsiteY6" fmla="*/ 1732180 h 1733341"/>
              <a:gd name="connsiteX7" fmla="*/ 170479 w 789063"/>
              <a:gd name="connsiteY7" fmla="*/ 1554155 h 1733341"/>
              <a:gd name="connsiteX8" fmla="*/ 32914 w 789063"/>
              <a:gd name="connsiteY8" fmla="*/ 987712 h 1733341"/>
              <a:gd name="connsiteX9" fmla="*/ 546 w 789063"/>
              <a:gd name="connsiteY9" fmla="*/ 429362 h 173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63" h="1733341">
                <a:moveTo>
                  <a:pt x="546" y="429362"/>
                </a:moveTo>
                <a:cubicBezTo>
                  <a:pt x="3243" y="286403"/>
                  <a:pt x="11336" y="201437"/>
                  <a:pt x="49099" y="129957"/>
                </a:cubicBezTo>
                <a:cubicBezTo>
                  <a:pt x="86862" y="58477"/>
                  <a:pt x="139459" y="-6259"/>
                  <a:pt x="227123" y="484"/>
                </a:cubicBezTo>
                <a:cubicBezTo>
                  <a:pt x="314787" y="7227"/>
                  <a:pt x="482023" y="30155"/>
                  <a:pt x="575081" y="170417"/>
                </a:cubicBezTo>
                <a:cubicBezTo>
                  <a:pt x="668140" y="310679"/>
                  <a:pt x="767941" y="622222"/>
                  <a:pt x="785474" y="842056"/>
                </a:cubicBezTo>
                <a:cubicBezTo>
                  <a:pt x="803007" y="1061890"/>
                  <a:pt x="754454" y="1341065"/>
                  <a:pt x="680277" y="1489419"/>
                </a:cubicBezTo>
                <a:cubicBezTo>
                  <a:pt x="606100" y="1637773"/>
                  <a:pt x="425378" y="1721391"/>
                  <a:pt x="340412" y="1732180"/>
                </a:cubicBezTo>
                <a:cubicBezTo>
                  <a:pt x="255446" y="1742969"/>
                  <a:pt x="221729" y="1678233"/>
                  <a:pt x="170479" y="1554155"/>
                </a:cubicBezTo>
                <a:cubicBezTo>
                  <a:pt x="119229" y="1430077"/>
                  <a:pt x="61236" y="1175178"/>
                  <a:pt x="32914" y="987712"/>
                </a:cubicBezTo>
                <a:cubicBezTo>
                  <a:pt x="4592" y="800246"/>
                  <a:pt x="-2151" y="572321"/>
                  <a:pt x="546" y="429362"/>
                </a:cubicBezTo>
                <a:close/>
              </a:path>
            </a:pathLst>
          </a:cu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6" name="任意多边形 15"/>
          <p:cNvSpPr/>
          <p:nvPr/>
        </p:nvSpPr>
        <p:spPr>
          <a:xfrm>
            <a:off x="2991290" y="5099845"/>
            <a:ext cx="735154" cy="682581"/>
          </a:xfrm>
          <a:custGeom>
            <a:avLst/>
            <a:gdLst>
              <a:gd name="connsiteX0" fmla="*/ 192918 w 1196706"/>
              <a:gd name="connsiteY0" fmla="*/ 189915 h 1032275"/>
              <a:gd name="connsiteX1" fmla="*/ 241470 w 1196706"/>
              <a:gd name="connsiteY1" fmla="*/ 76626 h 1032275"/>
              <a:gd name="connsiteX2" fmla="*/ 338574 w 1196706"/>
              <a:gd name="connsiteY2" fmla="*/ 11890 h 1032275"/>
              <a:gd name="connsiteX3" fmla="*/ 565151 w 1196706"/>
              <a:gd name="connsiteY3" fmla="*/ 11890 h 1032275"/>
              <a:gd name="connsiteX4" fmla="*/ 856465 w 1196706"/>
              <a:gd name="connsiteY4" fmla="*/ 133270 h 1032275"/>
              <a:gd name="connsiteX5" fmla="*/ 1131594 w 1196706"/>
              <a:gd name="connsiteY5" fmla="*/ 424584 h 1032275"/>
              <a:gd name="connsiteX6" fmla="*/ 1196330 w 1196706"/>
              <a:gd name="connsiteY6" fmla="*/ 699713 h 1032275"/>
              <a:gd name="connsiteX7" fmla="*/ 1115410 w 1196706"/>
              <a:gd name="connsiteY7" fmla="*/ 950566 h 1032275"/>
              <a:gd name="connsiteX8" fmla="*/ 961661 w 1196706"/>
              <a:gd name="connsiteY8" fmla="*/ 1031486 h 1032275"/>
              <a:gd name="connsiteX9" fmla="*/ 613704 w 1196706"/>
              <a:gd name="connsiteY9" fmla="*/ 982934 h 1032275"/>
              <a:gd name="connsiteX10" fmla="*/ 209102 w 1196706"/>
              <a:gd name="connsiteY10" fmla="*/ 845370 h 1032275"/>
              <a:gd name="connsiteX11" fmla="*/ 6801 w 1196706"/>
              <a:gd name="connsiteY11" fmla="*/ 602609 h 1032275"/>
              <a:gd name="connsiteX12" fmla="*/ 63445 w 1196706"/>
              <a:gd name="connsiteY12" fmla="*/ 448860 h 1032275"/>
              <a:gd name="connsiteX13" fmla="*/ 217194 w 1196706"/>
              <a:gd name="connsiteY13" fmla="*/ 408400 h 1032275"/>
              <a:gd name="connsiteX14" fmla="*/ 290022 w 1196706"/>
              <a:gd name="connsiteY14" fmla="*/ 400308 h 103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6706" h="1032275">
                <a:moveTo>
                  <a:pt x="192918" y="189915"/>
                </a:moveTo>
                <a:cubicBezTo>
                  <a:pt x="205056" y="148106"/>
                  <a:pt x="217194" y="106297"/>
                  <a:pt x="241470" y="76626"/>
                </a:cubicBezTo>
                <a:cubicBezTo>
                  <a:pt x="265746" y="46955"/>
                  <a:pt x="284627" y="22679"/>
                  <a:pt x="338574" y="11890"/>
                </a:cubicBezTo>
                <a:cubicBezTo>
                  <a:pt x="392521" y="1101"/>
                  <a:pt x="478836" y="-8340"/>
                  <a:pt x="565151" y="11890"/>
                </a:cubicBezTo>
                <a:cubicBezTo>
                  <a:pt x="651466" y="32120"/>
                  <a:pt x="762058" y="64488"/>
                  <a:pt x="856465" y="133270"/>
                </a:cubicBezTo>
                <a:cubicBezTo>
                  <a:pt x="950872" y="202052"/>
                  <a:pt x="1074950" y="330177"/>
                  <a:pt x="1131594" y="424584"/>
                </a:cubicBezTo>
                <a:cubicBezTo>
                  <a:pt x="1188238" y="518991"/>
                  <a:pt x="1199027" y="612049"/>
                  <a:pt x="1196330" y="699713"/>
                </a:cubicBezTo>
                <a:cubicBezTo>
                  <a:pt x="1193633" y="787377"/>
                  <a:pt x="1154521" y="895271"/>
                  <a:pt x="1115410" y="950566"/>
                </a:cubicBezTo>
                <a:cubicBezTo>
                  <a:pt x="1076299" y="1005861"/>
                  <a:pt x="1045279" y="1026091"/>
                  <a:pt x="961661" y="1031486"/>
                </a:cubicBezTo>
                <a:cubicBezTo>
                  <a:pt x="878043" y="1036881"/>
                  <a:pt x="739130" y="1013953"/>
                  <a:pt x="613704" y="982934"/>
                </a:cubicBezTo>
                <a:cubicBezTo>
                  <a:pt x="488278" y="951915"/>
                  <a:pt x="310252" y="908757"/>
                  <a:pt x="209102" y="845370"/>
                </a:cubicBezTo>
                <a:cubicBezTo>
                  <a:pt x="107952" y="781983"/>
                  <a:pt x="31077" y="668694"/>
                  <a:pt x="6801" y="602609"/>
                </a:cubicBezTo>
                <a:cubicBezTo>
                  <a:pt x="-17475" y="536524"/>
                  <a:pt x="28380" y="481228"/>
                  <a:pt x="63445" y="448860"/>
                </a:cubicBezTo>
                <a:cubicBezTo>
                  <a:pt x="98510" y="416492"/>
                  <a:pt x="179431" y="416492"/>
                  <a:pt x="217194" y="408400"/>
                </a:cubicBezTo>
                <a:cubicBezTo>
                  <a:pt x="254957" y="400308"/>
                  <a:pt x="272489" y="400308"/>
                  <a:pt x="290022" y="400308"/>
                </a:cubicBezTo>
              </a:path>
            </a:pathLst>
          </a:custGeom>
          <a:noFill/>
          <a:ln w="28575" cap="flat" cmpd="sng" algn="ctr">
            <a:solidFill>
              <a:sysClr val="windowText" lastClr="000000"/>
            </a:solidFill>
            <a:prstDash val="sysDash"/>
            <a:headEnd type="none" w="med" len="med"/>
            <a:tailEnd type="non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7" name="Line 30"/>
          <p:cNvSpPr>
            <a:spLocks noChangeShapeType="1"/>
          </p:cNvSpPr>
          <p:nvPr/>
        </p:nvSpPr>
        <p:spPr bwMode="auto">
          <a:xfrm>
            <a:off x="3619500" y="5295901"/>
            <a:ext cx="1550526" cy="534038"/>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9" name="Line 30"/>
          <p:cNvSpPr>
            <a:spLocks noChangeShapeType="1"/>
          </p:cNvSpPr>
          <p:nvPr/>
        </p:nvSpPr>
        <p:spPr bwMode="auto">
          <a:xfrm flipH="1">
            <a:off x="5839349" y="5006198"/>
            <a:ext cx="1397845" cy="776227"/>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0" name="矩形 19"/>
          <p:cNvSpPr/>
          <p:nvPr/>
        </p:nvSpPr>
        <p:spPr>
          <a:xfrm>
            <a:off x="410453" y="1024010"/>
            <a:ext cx="9144000" cy="1477328"/>
          </a:xfrm>
          <a:prstGeom prst="rect">
            <a:avLst/>
          </a:prstGeom>
        </p:spPr>
        <p:txBody>
          <a:bodyPr wrap="square">
            <a:spAutoFit/>
          </a:bodyPr>
          <a:lstStyle/>
          <a:p>
            <a:pPr>
              <a:lnSpc>
                <a:spcPct val="150000"/>
              </a:lnSpc>
            </a:pPr>
            <a:r>
              <a:rPr lang="zh-CN" altLang="en-US" sz="2000" b="1" dirty="0">
                <a:solidFill>
                  <a:srgbClr val="0000CC"/>
                </a:solidFill>
                <a:latin typeface="微软雅黑" panose="020B0503020204020204" pitchFamily="34" charset="-122"/>
                <a:ea typeface="微软雅黑" panose="020B0503020204020204" pitchFamily="34" charset="-122"/>
              </a:rPr>
              <a:t>纤维囊</a:t>
            </a:r>
            <a:r>
              <a:rPr lang="zh-CN" altLang="en-US" sz="2000" b="1" dirty="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包于</a:t>
            </a:r>
            <a:r>
              <a:rPr lang="zh-CN" altLang="en-US" sz="2000" dirty="0">
                <a:latin typeface="微软雅黑" panose="020B0503020204020204" pitchFamily="34" charset="-122"/>
                <a:ea typeface="微软雅黑" panose="020B0503020204020204" pitchFamily="34" charset="-122"/>
              </a:rPr>
              <a:t>肾实质表面的薄层结缔组织膜</a:t>
            </a:r>
            <a:r>
              <a:rPr lang="zh-CN" altLang="en-US" sz="2000" dirty="0" smtClean="0">
                <a:latin typeface="微软雅黑" panose="020B0503020204020204" pitchFamily="34" charset="-122"/>
                <a:ea typeface="微软雅黑" panose="020B0503020204020204" pitchFamily="34" charset="-122"/>
              </a:rPr>
              <a:t>，由</a:t>
            </a:r>
            <a:r>
              <a:rPr lang="zh-CN" altLang="en-US" sz="2000" dirty="0">
                <a:latin typeface="微软雅黑" panose="020B0503020204020204" pitchFamily="34" charset="-122"/>
                <a:ea typeface="微软雅黑" panose="020B0503020204020204" pitchFamily="34" charset="-122"/>
              </a:rPr>
              <a:t>致密结缔组织和弹性纤维</a:t>
            </a:r>
            <a:r>
              <a:rPr lang="zh-CN" altLang="en-US" sz="2000" dirty="0" smtClean="0">
                <a:latin typeface="微软雅黑" panose="020B0503020204020204" pitchFamily="34" charset="-122"/>
                <a:ea typeface="微软雅黑" panose="020B0503020204020204" pitchFamily="34" charset="-122"/>
              </a:rPr>
              <a:t>构成</a:t>
            </a:r>
            <a:endParaRPr lang="en-US" altLang="zh-CN" sz="2000" dirty="0" smtClean="0">
              <a:latin typeface="微软雅黑" panose="020B0503020204020204" pitchFamily="34" charset="-122"/>
              <a:ea typeface="微软雅黑" panose="020B0503020204020204" pitchFamily="34" charset="-122"/>
            </a:endParaRPr>
          </a:p>
          <a:p>
            <a:pPr>
              <a:lnSpc>
                <a:spcPct val="150000"/>
              </a:lnSpc>
            </a:pPr>
            <a:r>
              <a:rPr lang="zh-CN" altLang="en-US" sz="2000" dirty="0" smtClean="0">
                <a:latin typeface="微软雅黑" panose="020B0503020204020204" pitchFamily="34" charset="-122"/>
                <a:ea typeface="微软雅黑" panose="020B0503020204020204" pitchFamily="34" charset="-122"/>
              </a:rPr>
              <a:t>肾门</a:t>
            </a:r>
            <a:r>
              <a:rPr lang="zh-CN" altLang="en-US" sz="2000" dirty="0">
                <a:latin typeface="微软雅黑" panose="020B0503020204020204" pitchFamily="34" charset="-122"/>
                <a:ea typeface="微软雅黑" panose="020B0503020204020204" pitchFamily="34" charset="-122"/>
              </a:rPr>
              <a:t>处，此膜分为两层，一层贴</a:t>
            </a:r>
            <a:r>
              <a:rPr lang="zh-CN" altLang="en-US" sz="2000" dirty="0" smtClean="0">
                <a:latin typeface="微软雅黑" panose="020B0503020204020204" pitchFamily="34" charset="-122"/>
                <a:ea typeface="微软雅黑" panose="020B0503020204020204" pitchFamily="34" charset="-122"/>
              </a:rPr>
              <a:t>于组织膜</a:t>
            </a:r>
            <a:r>
              <a:rPr lang="zh-CN" altLang="en-US" sz="2000" dirty="0">
                <a:latin typeface="微软雅黑" panose="020B0503020204020204" pitchFamily="34" charset="-122"/>
                <a:ea typeface="微软雅黑" panose="020B0503020204020204" pitchFamily="34" charset="-122"/>
              </a:rPr>
              <a:t>外面，另－层包被肾窦内结构</a:t>
            </a:r>
            <a:r>
              <a:rPr lang="zh-CN" altLang="en-US" sz="2000" dirty="0" smtClean="0">
                <a:latin typeface="微软雅黑" panose="020B0503020204020204" pitchFamily="34" charset="-122"/>
                <a:ea typeface="微软雅黑" panose="020B0503020204020204" pitchFamily="34" charset="-122"/>
              </a:rPr>
              <a:t>表面</a:t>
            </a:r>
            <a:endParaRPr lang="en-US" altLang="zh-CN" sz="2000" dirty="0" smtClean="0">
              <a:latin typeface="微软雅黑" panose="020B0503020204020204" pitchFamily="34" charset="-122"/>
              <a:ea typeface="微软雅黑" panose="020B0503020204020204" pitchFamily="34" charset="-122"/>
            </a:endParaRPr>
          </a:p>
          <a:p>
            <a:pPr>
              <a:lnSpc>
                <a:spcPct val="150000"/>
              </a:lnSpc>
            </a:pPr>
            <a:r>
              <a:rPr lang="zh-CN" altLang="en-US" sz="2000" dirty="0" smtClean="0">
                <a:latin typeface="微软雅黑" panose="020B0503020204020204" pitchFamily="34" charset="-122"/>
                <a:ea typeface="微软雅黑" panose="020B0503020204020204" pitchFamily="34" charset="-122"/>
              </a:rPr>
              <a:t>纤维囊与组织膜</a:t>
            </a:r>
            <a:r>
              <a:rPr lang="zh-CN" altLang="en-US" sz="2000" dirty="0">
                <a:latin typeface="微软雅黑" panose="020B0503020204020204" pitchFamily="34" charset="-122"/>
                <a:ea typeface="微软雅黑" panose="020B0503020204020204" pitchFamily="34" charset="-122"/>
              </a:rPr>
              <a:t>连结疏松，</a:t>
            </a:r>
            <a:r>
              <a:rPr lang="zh-CN" altLang="en-US" sz="2000" dirty="0">
                <a:solidFill>
                  <a:srgbClr val="0000CC"/>
                </a:solidFill>
                <a:latin typeface="微软雅黑" panose="020B0503020204020204" pitchFamily="34" charset="-122"/>
                <a:ea typeface="微软雅黑" panose="020B0503020204020204" pitchFamily="34" charset="-122"/>
              </a:rPr>
              <a:t>易于剥离</a:t>
            </a:r>
            <a:r>
              <a:rPr lang="zh-CN" altLang="en-US" sz="2000" dirty="0">
                <a:latin typeface="微软雅黑" panose="020B0503020204020204" pitchFamily="34" charset="-122"/>
                <a:ea typeface="微软雅黑" panose="020B0503020204020204" pitchFamily="34" charset="-122"/>
              </a:rPr>
              <a:t>，如剥离困难即为病理现象</a:t>
            </a:r>
          </a:p>
        </p:txBody>
      </p:sp>
      <p:sp>
        <p:nvSpPr>
          <p:cNvPr id="23" name="Rectangle 9"/>
          <p:cNvSpPr>
            <a:spLocks noChangeArrowheads="1"/>
          </p:cNvSpPr>
          <p:nvPr/>
        </p:nvSpPr>
        <p:spPr bwMode="auto">
          <a:xfrm>
            <a:off x="4693014" y="5829939"/>
            <a:ext cx="1451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pPr>
            <a:r>
              <a:rPr lang="zh-CN" altLang="en-US" kern="0" spc="50" dirty="0" smtClean="0">
                <a:ln w="11430"/>
                <a:solidFill>
                  <a:srgbClr val="0000FF"/>
                </a:solidFill>
                <a:latin typeface="微软雅黑" pitchFamily="34" charset="-122"/>
                <a:ea typeface="微软雅黑" pitchFamily="34" charset="-122"/>
              </a:rPr>
              <a:t>肾纤维囊</a:t>
            </a:r>
            <a:endParaRPr lang="zh-CN" altLang="en-US" kern="0" spc="50" dirty="0">
              <a:ln w="11430"/>
              <a:solidFill>
                <a:srgbClr val="0000FF"/>
              </a:solidFill>
              <a:latin typeface="微软雅黑" pitchFamily="34" charset="-122"/>
              <a:ea typeface="微软雅黑" pitchFamily="34" charset="-122"/>
            </a:endParaRPr>
          </a:p>
        </p:txBody>
      </p:sp>
      <p:sp>
        <p:nvSpPr>
          <p:cNvPr id="26" name="矩形 25"/>
          <p:cNvSpPr/>
          <p:nvPr/>
        </p:nvSpPr>
        <p:spPr>
          <a:xfrm>
            <a:off x="410453" y="2696881"/>
            <a:ext cx="6096000" cy="1477328"/>
          </a:xfrm>
          <a:prstGeom prst="rect">
            <a:avLst/>
          </a:prstGeom>
        </p:spPr>
        <p:txBody>
          <a:bodyPr>
            <a:spAutoFit/>
          </a:bodyPr>
          <a:lstStyle/>
          <a:p>
            <a:pPr>
              <a:lnSpc>
                <a:spcPct val="150000"/>
              </a:lnSpc>
            </a:pPr>
            <a:r>
              <a:rPr lang="zh-CN" altLang="en-US" sz="2000" b="1" dirty="0">
                <a:solidFill>
                  <a:srgbClr val="0000CC"/>
                </a:solidFill>
                <a:latin typeface="微软雅黑" panose="020B0503020204020204" pitchFamily="34" charset="-122"/>
                <a:ea typeface="微软雅黑" panose="020B0503020204020204" pitchFamily="34" charset="-122"/>
              </a:rPr>
              <a:t>脂肪囊</a:t>
            </a:r>
            <a:r>
              <a:rPr lang="zh-CN" altLang="en-US" sz="2000" dirty="0" smtClean="0">
                <a:latin typeface="微软雅黑" panose="020B0503020204020204" pitchFamily="34" charset="-122"/>
                <a:ea typeface="微软雅黑" panose="020B0503020204020204" pitchFamily="34" charset="-122"/>
              </a:rPr>
              <a:t> 又</a:t>
            </a:r>
            <a:r>
              <a:rPr lang="zh-CN" altLang="en-US" sz="2000" dirty="0">
                <a:latin typeface="微软雅黑" panose="020B0503020204020204" pitchFamily="34" charset="-122"/>
                <a:ea typeface="微软雅黑" panose="020B0503020204020204" pitchFamily="34" charset="-122"/>
              </a:rPr>
              <a:t>名肾床，是位于纤维囊外周、包裹肾脏的脂肪层。肾的边缘部脂肪丰富，并经肾门进入</a:t>
            </a:r>
            <a:r>
              <a:rPr lang="zh-CN" altLang="en-US" sz="2000" dirty="0" smtClean="0">
                <a:latin typeface="微软雅黑" panose="020B0503020204020204" pitchFamily="34" charset="-122"/>
                <a:ea typeface="微软雅黑" panose="020B0503020204020204" pitchFamily="34" charset="-122"/>
              </a:rPr>
              <a:t>肾窦</a:t>
            </a:r>
            <a:endParaRPr lang="en-US" altLang="zh-CN" sz="2000" dirty="0" smtClean="0">
              <a:latin typeface="微软雅黑" panose="020B0503020204020204" pitchFamily="34" charset="-122"/>
              <a:ea typeface="微软雅黑" panose="020B0503020204020204" pitchFamily="34" charset="-122"/>
            </a:endParaRPr>
          </a:p>
          <a:p>
            <a:pPr>
              <a:lnSpc>
                <a:spcPct val="150000"/>
              </a:lnSpc>
            </a:pPr>
            <a:r>
              <a:rPr lang="zh-CN" altLang="en-US" sz="2000" dirty="0" smtClean="0">
                <a:latin typeface="微软雅黑" panose="020B0503020204020204" pitchFamily="34" charset="-122"/>
                <a:ea typeface="微软雅黑" panose="020B0503020204020204" pitchFamily="34" charset="-122"/>
              </a:rPr>
              <a:t>临床</a:t>
            </a:r>
            <a:r>
              <a:rPr lang="zh-CN" altLang="en-US" sz="2000" dirty="0">
                <a:latin typeface="微软雅黑" panose="020B0503020204020204" pitchFamily="34" charset="-122"/>
                <a:ea typeface="微软雅黑" panose="020B0503020204020204" pitchFamily="34" charset="-122"/>
              </a:rPr>
              <a:t>上作肾囊封闭，就是将药液注入肾脂肪囊</a:t>
            </a:r>
            <a:r>
              <a:rPr lang="zh-CN" altLang="en-US" sz="2000" dirty="0" smtClean="0">
                <a:latin typeface="微软雅黑" panose="020B0503020204020204" pitchFamily="34" charset="-122"/>
                <a:ea typeface="微软雅黑" panose="020B0503020204020204" pitchFamily="34" charset="-122"/>
              </a:rPr>
              <a:t>内</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5267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1000"/>
                                        <p:tgtEl>
                                          <p:spTgt spid="16"/>
                                        </p:tgtEl>
                                      </p:cBhvr>
                                    </p:animEffect>
                                  </p:childTnLst>
                                </p:cTn>
                              </p:par>
                              <p:par>
                                <p:cTn id="12" presetID="2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22" presetClass="entr" presetSubtype="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12</a:t>
            </a:fld>
            <a:endParaRPr lang="zh-CN" altLang="en-US"/>
          </a:p>
        </p:txBody>
      </p:sp>
      <p:pic>
        <p:nvPicPr>
          <p:cNvPr id="17" name="Picture 2" descr="99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123" y="3097281"/>
            <a:ext cx="3211142" cy="257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33" y="2608047"/>
            <a:ext cx="2275489"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任意多边形 18"/>
          <p:cNvSpPr/>
          <p:nvPr/>
        </p:nvSpPr>
        <p:spPr>
          <a:xfrm>
            <a:off x="1111431" y="4194905"/>
            <a:ext cx="552392" cy="1178727"/>
          </a:xfrm>
          <a:custGeom>
            <a:avLst/>
            <a:gdLst>
              <a:gd name="connsiteX0" fmla="*/ 546 w 789063"/>
              <a:gd name="connsiteY0" fmla="*/ 429362 h 1733341"/>
              <a:gd name="connsiteX1" fmla="*/ 49099 w 789063"/>
              <a:gd name="connsiteY1" fmla="*/ 129957 h 1733341"/>
              <a:gd name="connsiteX2" fmla="*/ 227123 w 789063"/>
              <a:gd name="connsiteY2" fmla="*/ 484 h 1733341"/>
              <a:gd name="connsiteX3" fmla="*/ 575081 w 789063"/>
              <a:gd name="connsiteY3" fmla="*/ 170417 h 1733341"/>
              <a:gd name="connsiteX4" fmla="*/ 785474 w 789063"/>
              <a:gd name="connsiteY4" fmla="*/ 842056 h 1733341"/>
              <a:gd name="connsiteX5" fmla="*/ 680277 w 789063"/>
              <a:gd name="connsiteY5" fmla="*/ 1489419 h 1733341"/>
              <a:gd name="connsiteX6" fmla="*/ 340412 w 789063"/>
              <a:gd name="connsiteY6" fmla="*/ 1732180 h 1733341"/>
              <a:gd name="connsiteX7" fmla="*/ 170479 w 789063"/>
              <a:gd name="connsiteY7" fmla="*/ 1554155 h 1733341"/>
              <a:gd name="connsiteX8" fmla="*/ 32914 w 789063"/>
              <a:gd name="connsiteY8" fmla="*/ 987712 h 1733341"/>
              <a:gd name="connsiteX9" fmla="*/ 546 w 789063"/>
              <a:gd name="connsiteY9" fmla="*/ 429362 h 173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63" h="1733341">
                <a:moveTo>
                  <a:pt x="546" y="429362"/>
                </a:moveTo>
                <a:cubicBezTo>
                  <a:pt x="3243" y="286403"/>
                  <a:pt x="11336" y="201437"/>
                  <a:pt x="49099" y="129957"/>
                </a:cubicBezTo>
                <a:cubicBezTo>
                  <a:pt x="86862" y="58477"/>
                  <a:pt x="139459" y="-6259"/>
                  <a:pt x="227123" y="484"/>
                </a:cubicBezTo>
                <a:cubicBezTo>
                  <a:pt x="314787" y="7227"/>
                  <a:pt x="482023" y="30155"/>
                  <a:pt x="575081" y="170417"/>
                </a:cubicBezTo>
                <a:cubicBezTo>
                  <a:pt x="668140" y="310679"/>
                  <a:pt x="767941" y="622222"/>
                  <a:pt x="785474" y="842056"/>
                </a:cubicBezTo>
                <a:cubicBezTo>
                  <a:pt x="803007" y="1061890"/>
                  <a:pt x="754454" y="1341065"/>
                  <a:pt x="680277" y="1489419"/>
                </a:cubicBezTo>
                <a:cubicBezTo>
                  <a:pt x="606100" y="1637773"/>
                  <a:pt x="425378" y="1721391"/>
                  <a:pt x="340412" y="1732180"/>
                </a:cubicBezTo>
                <a:cubicBezTo>
                  <a:pt x="255446" y="1742969"/>
                  <a:pt x="221729" y="1678233"/>
                  <a:pt x="170479" y="1554155"/>
                </a:cubicBezTo>
                <a:cubicBezTo>
                  <a:pt x="119229" y="1430077"/>
                  <a:pt x="61236" y="1175178"/>
                  <a:pt x="32914" y="987712"/>
                </a:cubicBezTo>
                <a:cubicBezTo>
                  <a:pt x="4592" y="800246"/>
                  <a:pt x="-2151" y="572321"/>
                  <a:pt x="546" y="429362"/>
                </a:cubicBezTo>
                <a:close/>
              </a:path>
            </a:pathLst>
          </a:cu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0" name="任意多边形 19"/>
          <p:cNvSpPr/>
          <p:nvPr/>
        </p:nvSpPr>
        <p:spPr>
          <a:xfrm rot="21301502">
            <a:off x="5290464" y="3947787"/>
            <a:ext cx="730238" cy="726026"/>
          </a:xfrm>
          <a:custGeom>
            <a:avLst/>
            <a:gdLst>
              <a:gd name="connsiteX0" fmla="*/ 192918 w 1196706"/>
              <a:gd name="connsiteY0" fmla="*/ 189915 h 1032275"/>
              <a:gd name="connsiteX1" fmla="*/ 241470 w 1196706"/>
              <a:gd name="connsiteY1" fmla="*/ 76626 h 1032275"/>
              <a:gd name="connsiteX2" fmla="*/ 338574 w 1196706"/>
              <a:gd name="connsiteY2" fmla="*/ 11890 h 1032275"/>
              <a:gd name="connsiteX3" fmla="*/ 565151 w 1196706"/>
              <a:gd name="connsiteY3" fmla="*/ 11890 h 1032275"/>
              <a:gd name="connsiteX4" fmla="*/ 856465 w 1196706"/>
              <a:gd name="connsiteY4" fmla="*/ 133270 h 1032275"/>
              <a:gd name="connsiteX5" fmla="*/ 1131594 w 1196706"/>
              <a:gd name="connsiteY5" fmla="*/ 424584 h 1032275"/>
              <a:gd name="connsiteX6" fmla="*/ 1196330 w 1196706"/>
              <a:gd name="connsiteY6" fmla="*/ 699713 h 1032275"/>
              <a:gd name="connsiteX7" fmla="*/ 1115410 w 1196706"/>
              <a:gd name="connsiteY7" fmla="*/ 950566 h 1032275"/>
              <a:gd name="connsiteX8" fmla="*/ 961661 w 1196706"/>
              <a:gd name="connsiteY8" fmla="*/ 1031486 h 1032275"/>
              <a:gd name="connsiteX9" fmla="*/ 613704 w 1196706"/>
              <a:gd name="connsiteY9" fmla="*/ 982934 h 1032275"/>
              <a:gd name="connsiteX10" fmla="*/ 209102 w 1196706"/>
              <a:gd name="connsiteY10" fmla="*/ 845370 h 1032275"/>
              <a:gd name="connsiteX11" fmla="*/ 6801 w 1196706"/>
              <a:gd name="connsiteY11" fmla="*/ 602609 h 1032275"/>
              <a:gd name="connsiteX12" fmla="*/ 63445 w 1196706"/>
              <a:gd name="connsiteY12" fmla="*/ 448860 h 1032275"/>
              <a:gd name="connsiteX13" fmla="*/ 217194 w 1196706"/>
              <a:gd name="connsiteY13" fmla="*/ 408400 h 1032275"/>
              <a:gd name="connsiteX14" fmla="*/ 290022 w 1196706"/>
              <a:gd name="connsiteY14" fmla="*/ 400308 h 103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6706" h="1032275">
                <a:moveTo>
                  <a:pt x="192918" y="189915"/>
                </a:moveTo>
                <a:cubicBezTo>
                  <a:pt x="205056" y="148106"/>
                  <a:pt x="217194" y="106297"/>
                  <a:pt x="241470" y="76626"/>
                </a:cubicBezTo>
                <a:cubicBezTo>
                  <a:pt x="265746" y="46955"/>
                  <a:pt x="284627" y="22679"/>
                  <a:pt x="338574" y="11890"/>
                </a:cubicBezTo>
                <a:cubicBezTo>
                  <a:pt x="392521" y="1101"/>
                  <a:pt x="478836" y="-8340"/>
                  <a:pt x="565151" y="11890"/>
                </a:cubicBezTo>
                <a:cubicBezTo>
                  <a:pt x="651466" y="32120"/>
                  <a:pt x="762058" y="64488"/>
                  <a:pt x="856465" y="133270"/>
                </a:cubicBezTo>
                <a:cubicBezTo>
                  <a:pt x="950872" y="202052"/>
                  <a:pt x="1074950" y="330177"/>
                  <a:pt x="1131594" y="424584"/>
                </a:cubicBezTo>
                <a:cubicBezTo>
                  <a:pt x="1188238" y="518991"/>
                  <a:pt x="1199027" y="612049"/>
                  <a:pt x="1196330" y="699713"/>
                </a:cubicBezTo>
                <a:cubicBezTo>
                  <a:pt x="1193633" y="787377"/>
                  <a:pt x="1154521" y="895271"/>
                  <a:pt x="1115410" y="950566"/>
                </a:cubicBezTo>
                <a:cubicBezTo>
                  <a:pt x="1076299" y="1005861"/>
                  <a:pt x="1045279" y="1026091"/>
                  <a:pt x="961661" y="1031486"/>
                </a:cubicBezTo>
                <a:cubicBezTo>
                  <a:pt x="878043" y="1036881"/>
                  <a:pt x="739130" y="1013953"/>
                  <a:pt x="613704" y="982934"/>
                </a:cubicBezTo>
                <a:cubicBezTo>
                  <a:pt x="488278" y="951915"/>
                  <a:pt x="310252" y="908757"/>
                  <a:pt x="209102" y="845370"/>
                </a:cubicBezTo>
                <a:cubicBezTo>
                  <a:pt x="107952" y="781983"/>
                  <a:pt x="31077" y="668694"/>
                  <a:pt x="6801" y="602609"/>
                </a:cubicBezTo>
                <a:cubicBezTo>
                  <a:pt x="-17475" y="536524"/>
                  <a:pt x="28380" y="481228"/>
                  <a:pt x="63445" y="448860"/>
                </a:cubicBezTo>
                <a:cubicBezTo>
                  <a:pt x="98510" y="416492"/>
                  <a:pt x="179431" y="416492"/>
                  <a:pt x="217194" y="408400"/>
                </a:cubicBezTo>
                <a:cubicBezTo>
                  <a:pt x="254957" y="400308"/>
                  <a:pt x="272489" y="400308"/>
                  <a:pt x="290022" y="400308"/>
                </a:cubicBezTo>
              </a:path>
            </a:pathLst>
          </a:custGeom>
          <a:noFill/>
          <a:ln w="28575" cap="flat" cmpd="sng" algn="ctr">
            <a:solidFill>
              <a:sysClr val="windowText" lastClr="000000"/>
            </a:solidFill>
            <a:prstDash val="sysDash"/>
            <a:headEnd type="none" w="med" len="med"/>
            <a:tailEnd type="non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1" name="Line 30"/>
          <p:cNvSpPr>
            <a:spLocks noChangeShapeType="1"/>
          </p:cNvSpPr>
          <p:nvPr/>
        </p:nvSpPr>
        <p:spPr bwMode="auto">
          <a:xfrm flipV="1">
            <a:off x="1359671" y="5373632"/>
            <a:ext cx="1634353" cy="3457"/>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2" name="Rectangle 29"/>
          <p:cNvSpPr>
            <a:spLocks noChangeArrowheads="1"/>
          </p:cNvSpPr>
          <p:nvPr/>
        </p:nvSpPr>
        <p:spPr bwMode="auto">
          <a:xfrm>
            <a:off x="2296639" y="5308017"/>
            <a:ext cx="2323425" cy="60529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4000"/>
              </a:lnSpc>
              <a:spcBef>
                <a:spcPct val="0"/>
              </a:spcBef>
              <a:spcAft>
                <a:spcPct val="0"/>
              </a:spcAft>
              <a:buClrTx/>
              <a:buSzTx/>
              <a:buFontTx/>
              <a:buNone/>
              <a:tabLst/>
              <a:defRPr/>
            </a:pPr>
            <a:r>
              <a:rPr lang="zh-CN" altLang="en-US" sz="2400" kern="0" spc="50" dirty="0">
                <a:ln w="11430"/>
                <a:solidFill>
                  <a:srgbClr val="0000FF"/>
                </a:solidFill>
                <a:latin typeface="微软雅黑" pitchFamily="34" charset="-122"/>
                <a:ea typeface="微软雅黑" pitchFamily="34" charset="-122"/>
              </a:rPr>
              <a:t>肾</a:t>
            </a:r>
            <a:r>
              <a:rPr lang="zh-CN" altLang="en-US" sz="2400" kern="0" spc="50" dirty="0" smtClean="0">
                <a:ln w="11430"/>
                <a:solidFill>
                  <a:srgbClr val="0000FF"/>
                </a:solidFill>
                <a:latin typeface="微软雅黑" pitchFamily="34" charset="-122"/>
                <a:ea typeface="微软雅黑" pitchFamily="34" charset="-122"/>
              </a:rPr>
              <a:t>纤维囊</a:t>
            </a:r>
            <a:endParaRPr lang="zh-CN" altLang="en-US" sz="2400" kern="0" spc="50" dirty="0">
              <a:ln w="11430"/>
              <a:solidFill>
                <a:srgbClr val="0000FF"/>
              </a:solidFill>
              <a:latin typeface="微软雅黑" pitchFamily="34" charset="-122"/>
              <a:ea typeface="微软雅黑" pitchFamily="34" charset="-122"/>
            </a:endParaRPr>
          </a:p>
        </p:txBody>
      </p:sp>
      <p:sp>
        <p:nvSpPr>
          <p:cNvPr id="23" name="Line 30"/>
          <p:cNvSpPr>
            <a:spLocks noChangeShapeType="1"/>
          </p:cNvSpPr>
          <p:nvPr/>
        </p:nvSpPr>
        <p:spPr bwMode="auto">
          <a:xfrm flipH="1">
            <a:off x="3922677" y="4324654"/>
            <a:ext cx="1350761" cy="1012493"/>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4" name="任意多边形 23"/>
          <p:cNvSpPr/>
          <p:nvPr/>
        </p:nvSpPr>
        <p:spPr>
          <a:xfrm>
            <a:off x="4182352" y="3688457"/>
            <a:ext cx="2046304" cy="1057514"/>
          </a:xfrm>
          <a:custGeom>
            <a:avLst/>
            <a:gdLst>
              <a:gd name="connsiteX0" fmla="*/ 14514 w 3004696"/>
              <a:gd name="connsiteY0" fmla="*/ 94448 h 1503589"/>
              <a:gd name="connsiteX1" fmla="*/ 420914 w 3004696"/>
              <a:gd name="connsiteY1" fmla="*/ 94448 h 1503589"/>
              <a:gd name="connsiteX2" fmla="*/ 740228 w 3004696"/>
              <a:gd name="connsiteY2" fmla="*/ 7363 h 1503589"/>
              <a:gd name="connsiteX3" fmla="*/ 1320800 w 3004696"/>
              <a:gd name="connsiteY3" fmla="*/ 312163 h 1503589"/>
              <a:gd name="connsiteX4" fmla="*/ 1611086 w 3004696"/>
              <a:gd name="connsiteY4" fmla="*/ 312163 h 1503589"/>
              <a:gd name="connsiteX5" fmla="*/ 2090057 w 3004696"/>
              <a:gd name="connsiteY5" fmla="*/ 239591 h 1503589"/>
              <a:gd name="connsiteX6" fmla="*/ 2627086 w 3004696"/>
              <a:gd name="connsiteY6" fmla="*/ 515363 h 1503589"/>
              <a:gd name="connsiteX7" fmla="*/ 2786743 w 3004696"/>
              <a:gd name="connsiteY7" fmla="*/ 907248 h 1503589"/>
              <a:gd name="connsiteX8" fmla="*/ 2815771 w 3004696"/>
              <a:gd name="connsiteY8" fmla="*/ 1299134 h 1503589"/>
              <a:gd name="connsiteX9" fmla="*/ 3004457 w 3004696"/>
              <a:gd name="connsiteY9" fmla="*/ 1299134 h 1503589"/>
              <a:gd name="connsiteX10" fmla="*/ 2772228 w 3004696"/>
              <a:gd name="connsiteY10" fmla="*/ 1429763 h 1503589"/>
              <a:gd name="connsiteX11" fmla="*/ 2540000 w 3004696"/>
              <a:gd name="connsiteY11" fmla="*/ 1502334 h 1503589"/>
              <a:gd name="connsiteX12" fmla="*/ 1988457 w 3004696"/>
              <a:gd name="connsiteY12" fmla="*/ 1371706 h 1503589"/>
              <a:gd name="connsiteX13" fmla="*/ 1611086 w 3004696"/>
              <a:gd name="connsiteY13" fmla="*/ 1212048 h 1503589"/>
              <a:gd name="connsiteX14" fmla="*/ 1320800 w 3004696"/>
              <a:gd name="connsiteY14" fmla="*/ 834677 h 1503589"/>
              <a:gd name="connsiteX15" fmla="*/ 972457 w 3004696"/>
              <a:gd name="connsiteY15" fmla="*/ 718563 h 1503589"/>
              <a:gd name="connsiteX16" fmla="*/ 812800 w 3004696"/>
              <a:gd name="connsiteY16" fmla="*/ 718563 h 1503589"/>
              <a:gd name="connsiteX17" fmla="*/ 522514 w 3004696"/>
              <a:gd name="connsiteY17" fmla="*/ 515363 h 1503589"/>
              <a:gd name="connsiteX18" fmla="*/ 391886 w 3004696"/>
              <a:gd name="connsiteY18" fmla="*/ 515363 h 1503589"/>
              <a:gd name="connsiteX19" fmla="*/ 145143 w 3004696"/>
              <a:gd name="connsiteY19" fmla="*/ 544391 h 1503589"/>
              <a:gd name="connsiteX20" fmla="*/ 0 w 3004696"/>
              <a:gd name="connsiteY20" fmla="*/ 689534 h 150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04696" h="1503589">
                <a:moveTo>
                  <a:pt x="14514" y="94448"/>
                </a:moveTo>
                <a:cubicBezTo>
                  <a:pt x="157238" y="101705"/>
                  <a:pt x="299962" y="108962"/>
                  <a:pt x="420914" y="94448"/>
                </a:cubicBezTo>
                <a:cubicBezTo>
                  <a:pt x="541866" y="79934"/>
                  <a:pt x="590247" y="-28923"/>
                  <a:pt x="740228" y="7363"/>
                </a:cubicBezTo>
                <a:cubicBezTo>
                  <a:pt x="890209" y="43649"/>
                  <a:pt x="1175657" y="261363"/>
                  <a:pt x="1320800" y="312163"/>
                </a:cubicBezTo>
                <a:cubicBezTo>
                  <a:pt x="1465943" y="362963"/>
                  <a:pt x="1482877" y="324258"/>
                  <a:pt x="1611086" y="312163"/>
                </a:cubicBezTo>
                <a:cubicBezTo>
                  <a:pt x="1739295" y="300068"/>
                  <a:pt x="1920724" y="205724"/>
                  <a:pt x="2090057" y="239591"/>
                </a:cubicBezTo>
                <a:cubicBezTo>
                  <a:pt x="2259390" y="273458"/>
                  <a:pt x="2510972" y="404087"/>
                  <a:pt x="2627086" y="515363"/>
                </a:cubicBezTo>
                <a:cubicBezTo>
                  <a:pt x="2743200" y="626639"/>
                  <a:pt x="2755296" y="776620"/>
                  <a:pt x="2786743" y="907248"/>
                </a:cubicBezTo>
                <a:cubicBezTo>
                  <a:pt x="2818191" y="1037877"/>
                  <a:pt x="2779485" y="1233820"/>
                  <a:pt x="2815771" y="1299134"/>
                </a:cubicBezTo>
                <a:cubicBezTo>
                  <a:pt x="2852057" y="1364448"/>
                  <a:pt x="3011714" y="1277363"/>
                  <a:pt x="3004457" y="1299134"/>
                </a:cubicBezTo>
                <a:cubicBezTo>
                  <a:pt x="2997200" y="1320905"/>
                  <a:pt x="2849637" y="1395896"/>
                  <a:pt x="2772228" y="1429763"/>
                </a:cubicBezTo>
                <a:cubicBezTo>
                  <a:pt x="2694819" y="1463630"/>
                  <a:pt x="2670629" y="1512010"/>
                  <a:pt x="2540000" y="1502334"/>
                </a:cubicBezTo>
                <a:cubicBezTo>
                  <a:pt x="2409372" y="1492658"/>
                  <a:pt x="2143276" y="1420087"/>
                  <a:pt x="1988457" y="1371706"/>
                </a:cubicBezTo>
                <a:cubicBezTo>
                  <a:pt x="1833638" y="1323325"/>
                  <a:pt x="1722362" y="1301553"/>
                  <a:pt x="1611086" y="1212048"/>
                </a:cubicBezTo>
                <a:cubicBezTo>
                  <a:pt x="1499810" y="1122543"/>
                  <a:pt x="1427238" y="916924"/>
                  <a:pt x="1320800" y="834677"/>
                </a:cubicBezTo>
                <a:cubicBezTo>
                  <a:pt x="1214362" y="752430"/>
                  <a:pt x="1057124" y="737915"/>
                  <a:pt x="972457" y="718563"/>
                </a:cubicBezTo>
                <a:cubicBezTo>
                  <a:pt x="887790" y="699211"/>
                  <a:pt x="887791" y="752430"/>
                  <a:pt x="812800" y="718563"/>
                </a:cubicBezTo>
                <a:cubicBezTo>
                  <a:pt x="737809" y="684696"/>
                  <a:pt x="592666" y="549230"/>
                  <a:pt x="522514" y="515363"/>
                </a:cubicBezTo>
                <a:cubicBezTo>
                  <a:pt x="452362" y="481496"/>
                  <a:pt x="454781" y="510525"/>
                  <a:pt x="391886" y="515363"/>
                </a:cubicBezTo>
                <a:cubicBezTo>
                  <a:pt x="328991" y="520201"/>
                  <a:pt x="210457" y="515363"/>
                  <a:pt x="145143" y="544391"/>
                </a:cubicBezTo>
                <a:cubicBezTo>
                  <a:pt x="79829" y="573419"/>
                  <a:pt x="39914" y="631476"/>
                  <a:pt x="0" y="689534"/>
                </a:cubicBezTo>
              </a:path>
            </a:pathLst>
          </a:custGeom>
          <a:noFill/>
          <a:ln w="28575" cap="flat" cmpd="sng" algn="ctr">
            <a:solidFill>
              <a:sysClr val="windowText" lastClr="000000"/>
            </a:solidFill>
            <a:prstDash val="sysDash"/>
            <a:headEnd type="none" w="med" len="med"/>
            <a:tailEnd type="none" w="med" len="med"/>
          </a:ln>
          <a:effectLst>
            <a:glow rad="101600">
              <a:srgbClr val="5ECCF3">
                <a:satMod val="175000"/>
                <a:alpha val="40000"/>
              </a:srgbClr>
            </a:glow>
            <a:outerShdw blurRad="40000" dist="23000" dir="5400000" rotWithShape="0">
              <a:srgbClr val="000000">
                <a:alpha val="35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5" name="Line 30"/>
          <p:cNvSpPr>
            <a:spLocks noChangeShapeType="1"/>
          </p:cNvSpPr>
          <p:nvPr/>
        </p:nvSpPr>
        <p:spPr bwMode="auto">
          <a:xfrm flipV="1">
            <a:off x="1111430" y="2993650"/>
            <a:ext cx="1742649" cy="551171"/>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6" name="Line 30"/>
          <p:cNvSpPr>
            <a:spLocks noChangeShapeType="1"/>
          </p:cNvSpPr>
          <p:nvPr/>
        </p:nvSpPr>
        <p:spPr bwMode="auto">
          <a:xfrm flipH="1" flipV="1">
            <a:off x="3746499" y="2993649"/>
            <a:ext cx="759766" cy="694805"/>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7" name="Rectangle 29"/>
          <p:cNvSpPr>
            <a:spLocks noChangeArrowheads="1"/>
          </p:cNvSpPr>
          <p:nvPr/>
        </p:nvSpPr>
        <p:spPr bwMode="auto">
          <a:xfrm>
            <a:off x="2698505" y="2343856"/>
            <a:ext cx="1224173" cy="60529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4000"/>
              </a:lnSpc>
              <a:spcBef>
                <a:spcPct val="0"/>
              </a:spcBef>
              <a:spcAft>
                <a:spcPct val="0"/>
              </a:spcAft>
              <a:buClrTx/>
              <a:buSzTx/>
              <a:buFontTx/>
              <a:buNone/>
              <a:tabLst/>
              <a:defRPr/>
            </a:pPr>
            <a:r>
              <a:rPr kumimoji="0" lang="zh-CN" altLang="en-US" sz="2400" i="0" u="none" strike="noStrike" kern="0" cap="none" spc="50" normalizeH="0" baseline="0" noProof="0" dirty="0" smtClean="0">
                <a:ln w="11430"/>
                <a:solidFill>
                  <a:srgbClr val="FF0000"/>
                </a:solidFill>
                <a:uLnTx/>
                <a:uFillTx/>
                <a:latin typeface="微软雅黑" pitchFamily="34" charset="-122"/>
                <a:ea typeface="微软雅黑" pitchFamily="34" charset="-122"/>
                <a:cs typeface="+mn-cs"/>
              </a:rPr>
              <a:t>肾筋膜</a:t>
            </a:r>
            <a:endParaRPr kumimoji="0" lang="zh-CN" altLang="en-US" sz="2400" i="0" u="none" strike="noStrike" kern="0" cap="none" spc="50" normalizeH="0" baseline="0" noProof="0" dirty="0">
              <a:ln w="11430"/>
              <a:solidFill>
                <a:prstClr val="black"/>
              </a:solidFill>
              <a:uLnTx/>
              <a:uFillTx/>
              <a:latin typeface="微软雅黑" pitchFamily="34" charset="-122"/>
              <a:ea typeface="微软雅黑" pitchFamily="34" charset="-122"/>
              <a:cs typeface="+mn-cs"/>
            </a:endParaRPr>
          </a:p>
        </p:txBody>
      </p:sp>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b="7117"/>
          <a:stretch>
            <a:fillRect/>
          </a:stretch>
        </p:blipFill>
        <p:spPr bwMode="auto">
          <a:xfrm>
            <a:off x="829748" y="3063957"/>
            <a:ext cx="1059848" cy="326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矩形 36"/>
          <p:cNvSpPr/>
          <p:nvPr/>
        </p:nvSpPr>
        <p:spPr>
          <a:xfrm>
            <a:off x="660400" y="232542"/>
            <a:ext cx="9372600" cy="1569660"/>
          </a:xfrm>
          <a:prstGeom prst="rect">
            <a:avLst/>
          </a:prstGeom>
        </p:spPr>
        <p:txBody>
          <a:bodyPr wrap="square">
            <a:spAutoFit/>
          </a:bodyPr>
          <a:lstStyle/>
          <a:p>
            <a:pPr>
              <a:lnSpc>
                <a:spcPct val="150000"/>
              </a:lnSpc>
            </a:pPr>
            <a:r>
              <a:rPr lang="zh-CN" altLang="en-US" sz="2400" b="1" dirty="0">
                <a:solidFill>
                  <a:srgbClr val="0000CC"/>
                </a:solidFill>
                <a:latin typeface="微软雅黑" panose="020B0503020204020204" pitchFamily="34" charset="-122"/>
                <a:ea typeface="微软雅黑" panose="020B0503020204020204" pitchFamily="34" charset="-122"/>
              </a:rPr>
              <a:t>肾筋膜</a:t>
            </a:r>
            <a:r>
              <a:rPr lang="zh-CN" altLang="en-US" sz="2000" dirty="0">
                <a:latin typeface="微软雅黑" panose="020B0503020204020204" pitchFamily="34" charset="-122"/>
                <a:ea typeface="微软雅黑" panose="020B0503020204020204" pitchFamily="34" charset="-122"/>
              </a:rPr>
              <a:t>  位于脂肪囊的外面，包被肾上腺和肾的周围，</a:t>
            </a:r>
            <a:r>
              <a:rPr lang="zh-CN" altLang="en-US" sz="2000" dirty="0">
                <a:solidFill>
                  <a:srgbClr val="0000CC"/>
                </a:solidFill>
                <a:latin typeface="微软雅黑" panose="020B0503020204020204" pitchFamily="34" charset="-122"/>
                <a:ea typeface="微软雅黑" panose="020B0503020204020204" pitchFamily="34" charset="-122"/>
              </a:rPr>
              <a:t>有固定</a:t>
            </a:r>
            <a:r>
              <a:rPr lang="zh-CN" altLang="en-US" sz="2000" dirty="0" smtClean="0">
                <a:solidFill>
                  <a:srgbClr val="0000CC"/>
                </a:solidFill>
                <a:latin typeface="微软雅黑" panose="020B0503020204020204" pitchFamily="34" charset="-122"/>
                <a:ea typeface="微软雅黑" panose="020B0503020204020204" pitchFamily="34" charset="-122"/>
              </a:rPr>
              <a:t>肾脏和维持肾的正常位置的功能</a:t>
            </a:r>
            <a:r>
              <a:rPr lang="zh-CN" altLang="en-US" sz="2000" dirty="0" smtClean="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分为</a:t>
            </a:r>
            <a:r>
              <a:rPr lang="zh-CN" altLang="en-US" sz="2000" b="1" dirty="0">
                <a:solidFill>
                  <a:srgbClr val="0000CC"/>
                </a:solidFill>
                <a:latin typeface="微软雅黑" panose="020B0503020204020204" pitchFamily="34" charset="-122"/>
                <a:ea typeface="微软雅黑" panose="020B0503020204020204" pitchFamily="34" charset="-122"/>
              </a:rPr>
              <a:t>肾前筋膜</a:t>
            </a:r>
            <a:r>
              <a:rPr lang="zh-CN" altLang="en-US" sz="2000" dirty="0">
                <a:latin typeface="微软雅黑" panose="020B0503020204020204" pitchFamily="34" charset="-122"/>
                <a:ea typeface="微软雅黑" panose="020B0503020204020204" pitchFamily="34" charset="-122"/>
              </a:rPr>
              <a:t>和</a:t>
            </a:r>
            <a:r>
              <a:rPr lang="zh-CN" altLang="en-US" sz="2000" b="1" dirty="0">
                <a:solidFill>
                  <a:srgbClr val="0000CC"/>
                </a:solidFill>
                <a:latin typeface="微软雅黑" panose="020B0503020204020204" pitchFamily="34" charset="-122"/>
                <a:ea typeface="微软雅黑" panose="020B0503020204020204" pitchFamily="34" charset="-122"/>
              </a:rPr>
              <a:t>肾后筋膜</a:t>
            </a:r>
            <a:r>
              <a:rPr lang="zh-CN" altLang="en-US" sz="2000" dirty="0">
                <a:latin typeface="微软雅黑" panose="020B0503020204020204" pitchFamily="34" charset="-122"/>
                <a:ea typeface="微软雅黑" panose="020B0503020204020204" pitchFamily="34" charset="-122"/>
              </a:rPr>
              <a:t>，二者在肾上腺的上方和肾外侧缘处均互相愈着，在肾的</a:t>
            </a:r>
            <a:r>
              <a:rPr lang="zh-CN" altLang="en-US" sz="2000" dirty="0" smtClean="0">
                <a:latin typeface="微软雅黑" panose="020B0503020204020204" pitchFamily="34" charset="-122"/>
                <a:ea typeface="微软雅黑" panose="020B0503020204020204" pitchFamily="34" charset="-122"/>
              </a:rPr>
              <a:t>下方分离</a:t>
            </a:r>
            <a:r>
              <a:rPr lang="zh-CN" altLang="en-US" sz="2000" dirty="0">
                <a:latin typeface="微软雅黑" panose="020B0503020204020204" pitchFamily="34" charset="-122"/>
                <a:ea typeface="微软雅黑" panose="020B0503020204020204" pitchFamily="34" charset="-122"/>
              </a:rPr>
              <a:t>，并分别与腹膜外组织和髂筋膜移行，其间有输尿管</a:t>
            </a:r>
            <a:r>
              <a:rPr lang="zh-CN" altLang="en-US" sz="2000" dirty="0" smtClean="0">
                <a:latin typeface="微软雅黑" panose="020B0503020204020204" pitchFamily="34" charset="-122"/>
                <a:ea typeface="微软雅黑" panose="020B0503020204020204" pitchFamily="34" charset="-122"/>
              </a:rPr>
              <a:t>通过</a:t>
            </a:r>
            <a:endParaRPr lang="zh-CN" altLang="en-US" sz="2000" dirty="0">
              <a:latin typeface="微软雅黑" panose="020B0503020204020204" pitchFamily="34" charset="-122"/>
              <a:ea typeface="微软雅黑" panose="020B0503020204020204" pitchFamily="34" charset="-122"/>
            </a:endParaRPr>
          </a:p>
        </p:txBody>
      </p:sp>
      <p:sp>
        <p:nvSpPr>
          <p:cNvPr id="39" name="矩形 38"/>
          <p:cNvSpPr/>
          <p:nvPr/>
        </p:nvSpPr>
        <p:spPr>
          <a:xfrm>
            <a:off x="7393494" y="2511310"/>
            <a:ext cx="4325489" cy="2862322"/>
          </a:xfrm>
          <a:prstGeom prst="rect">
            <a:avLst/>
          </a:prstGeom>
        </p:spPr>
        <p:txBody>
          <a:bodyPr wrap="square">
            <a:spAutoFit/>
          </a:bodyPr>
          <a:lstStyle/>
          <a:p>
            <a:pPr marL="285750" indent="-285750">
              <a:lnSpc>
                <a:spcPct val="150000"/>
              </a:lnSpc>
              <a:buClr>
                <a:srgbClr val="C00000"/>
              </a:buClr>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肾筋膜下方完全开放</a:t>
            </a:r>
          </a:p>
          <a:p>
            <a:pPr marL="285750" indent="-285750">
              <a:lnSpc>
                <a:spcPct val="150000"/>
              </a:lnSpc>
              <a:buClr>
                <a:srgbClr val="C00000"/>
              </a:buClr>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当腹壁肌力弱、肾周脂肪少、肾的固定结构薄弱时，可产生</a:t>
            </a:r>
            <a:r>
              <a:rPr lang="zh-CN" altLang="en-US" sz="2000" dirty="0">
                <a:solidFill>
                  <a:srgbClr val="0000CC"/>
                </a:solidFill>
                <a:latin typeface="微软雅黑" panose="020B0503020204020204" pitchFamily="34" charset="-122"/>
                <a:ea typeface="微软雅黑" panose="020B0503020204020204" pitchFamily="34" charset="-122"/>
              </a:rPr>
              <a:t>肾下垂</a:t>
            </a:r>
            <a:r>
              <a:rPr lang="zh-CN" altLang="en-US" sz="2000" dirty="0">
                <a:latin typeface="微软雅黑" panose="020B0503020204020204" pitchFamily="34" charset="-122"/>
                <a:ea typeface="微软雅黑" panose="020B0503020204020204" pitchFamily="34" charset="-122"/>
              </a:rPr>
              <a:t>或</a:t>
            </a:r>
            <a:r>
              <a:rPr lang="zh-CN" altLang="en-US" sz="2000" dirty="0">
                <a:solidFill>
                  <a:srgbClr val="0000CC"/>
                </a:solidFill>
                <a:latin typeface="微软雅黑" panose="020B0503020204020204" pitchFamily="34" charset="-122"/>
                <a:ea typeface="微软雅黑" panose="020B0503020204020204" pitchFamily="34" charset="-122"/>
              </a:rPr>
              <a:t>游走肾</a:t>
            </a:r>
          </a:p>
          <a:p>
            <a:pPr marL="285750" indent="-285750">
              <a:lnSpc>
                <a:spcPct val="150000"/>
              </a:lnSpc>
              <a:buClr>
                <a:srgbClr val="C00000"/>
              </a:buClr>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肾积脓或肾周围炎症，脓液可沿肾筋膜向下蔓延，达髂窝或大腿根部</a:t>
            </a:r>
          </a:p>
        </p:txBody>
      </p:sp>
      <p:sp>
        <p:nvSpPr>
          <p:cNvPr id="49" name="AutoShape 41"/>
          <p:cNvSpPr>
            <a:spLocks noChangeArrowheads="1"/>
          </p:cNvSpPr>
          <p:nvPr/>
        </p:nvSpPr>
        <p:spPr bwMode="gray">
          <a:xfrm>
            <a:off x="2909388" y="3265797"/>
            <a:ext cx="654509" cy="1569660"/>
          </a:xfrm>
          <a:prstGeom prst="rect">
            <a:avLst/>
          </a:prstGeom>
          <a:noFill/>
          <a:ln w="9525" cap="flat" cmpd="sng" algn="ctr">
            <a:noFill/>
            <a:prstDash val="solid"/>
          </a:ln>
          <a:effectLst>
            <a:outerShdw blurRad="40000" dist="20000" dir="5400000" rotWithShape="0">
              <a:srgbClr val="000000">
                <a:alpha val="38000"/>
              </a:srgbClr>
            </a:outerShdw>
          </a:effec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2400" i="0" u="none" strike="noStrike" kern="0" cap="none" spc="50" normalizeH="0" baseline="0" noProof="0" dirty="0">
                <a:ln w="11430"/>
                <a:solidFill>
                  <a:prstClr val="black"/>
                </a:solidFill>
                <a:uLnTx/>
                <a:uFillTx/>
                <a:latin typeface="微软雅黑" pitchFamily="34" charset="-122"/>
                <a:ea typeface="微软雅黑" pitchFamily="34" charset="-122"/>
                <a:cs typeface="+mn-cs"/>
              </a:rPr>
              <a:t>肾脂肪囊</a:t>
            </a:r>
          </a:p>
        </p:txBody>
      </p:sp>
      <p:sp>
        <p:nvSpPr>
          <p:cNvPr id="50" name="Line 30"/>
          <p:cNvSpPr>
            <a:spLocks noChangeShapeType="1"/>
          </p:cNvSpPr>
          <p:nvPr/>
        </p:nvSpPr>
        <p:spPr bwMode="auto">
          <a:xfrm>
            <a:off x="1253996" y="4050627"/>
            <a:ext cx="1655392" cy="0"/>
          </a:xfrm>
          <a:prstGeom prst="line">
            <a:avLst/>
          </a:prstGeom>
          <a:ln w="28575">
            <a:prstDash val="sysDash"/>
            <a:headEnd type="oval" w="med" len="med"/>
            <a:tailEnd type="triangle" w="med" len="med"/>
          </a:ln>
          <a:effectLst>
            <a:glow rad="63500">
              <a:schemeClr val="accent6">
                <a:satMod val="175000"/>
                <a:alpha val="40000"/>
              </a:schemeClr>
            </a:glow>
            <a:outerShdw blurRad="40000" dist="23000" dir="5400000" rotWithShape="0">
              <a:srgbClr val="000000">
                <a:alpha val="35000"/>
              </a:srgbClr>
            </a:outerShdw>
          </a:effectLst>
          <a:extLst/>
        </p:spPr>
        <p:style>
          <a:lnRef idx="3">
            <a:schemeClr val="dk1"/>
          </a:lnRef>
          <a:fillRef idx="0">
            <a:schemeClr val="dk1"/>
          </a:fillRef>
          <a:effectRef idx="2">
            <a:schemeClr val="dk1"/>
          </a:effectRef>
          <a:fontRef idx="minor">
            <a:schemeClr val="tx1"/>
          </a:fontRef>
        </p:style>
        <p:txBody>
          <a:bodyPr wrap="none"/>
          <a:lstStyle/>
          <a:p>
            <a:pPr>
              <a:defRPr/>
            </a:pPr>
            <a:endParaRPr lang="zh-CN" altLang="en-US"/>
          </a:p>
        </p:txBody>
      </p:sp>
      <p:sp>
        <p:nvSpPr>
          <p:cNvPr id="51" name="Line 30"/>
          <p:cNvSpPr>
            <a:spLocks noChangeShapeType="1"/>
          </p:cNvSpPr>
          <p:nvPr/>
        </p:nvSpPr>
        <p:spPr bwMode="auto">
          <a:xfrm flipH="1">
            <a:off x="3563896" y="4050627"/>
            <a:ext cx="1236523" cy="0"/>
          </a:xfrm>
          <a:prstGeom prst="line">
            <a:avLst/>
          </a:prstGeom>
          <a:ln w="28575">
            <a:prstDash val="sysDash"/>
            <a:headEnd type="oval" w="med" len="med"/>
            <a:tailEnd type="triangle" w="med" len="med"/>
          </a:ln>
          <a:effectLst>
            <a:glow rad="63500">
              <a:schemeClr val="accent6">
                <a:satMod val="175000"/>
                <a:alpha val="40000"/>
              </a:schemeClr>
            </a:glow>
            <a:outerShdw blurRad="40000" dist="23000" dir="5400000" rotWithShape="0">
              <a:srgbClr val="000000">
                <a:alpha val="35000"/>
              </a:srgbClr>
            </a:outerShdw>
          </a:effectLst>
          <a:extLst/>
        </p:spPr>
        <p:style>
          <a:lnRef idx="3">
            <a:schemeClr val="dk1"/>
          </a:lnRef>
          <a:fillRef idx="0">
            <a:schemeClr val="dk1"/>
          </a:fillRef>
          <a:effectRef idx="2">
            <a:schemeClr val="dk1"/>
          </a:effectRef>
          <a:fontRef idx="minor">
            <a:schemeClr val="tx1"/>
          </a:fontRef>
        </p:style>
        <p:txBody>
          <a:bodyPr wrap="none"/>
          <a:lstStyle/>
          <a:p>
            <a:pPr>
              <a:defRPr/>
            </a:pPr>
            <a:endParaRPr lang="zh-CN" altLang="en-US"/>
          </a:p>
        </p:txBody>
      </p:sp>
    </p:spTree>
    <p:extLst>
      <p:ext uri="{BB962C8B-B14F-4D97-AF65-F5344CB8AC3E}">
        <p14:creationId xmlns:p14="http://schemas.microsoft.com/office/powerpoint/2010/main" val="205492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1000"/>
                                        <p:tgtEl>
                                          <p:spTgt spid="29"/>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1000"/>
                                        <p:tgtEl>
                                          <p:spTgt spid="24"/>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2500"/>
                            </p:stCondLst>
                            <p:childTnLst>
                              <p:par>
                                <p:cTn id="17" presetID="22" presetClass="entr" presetSubtype="4"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500"/>
                                        <p:tgtEl>
                                          <p:spTgt spid="50"/>
                                        </p:tgtEl>
                                      </p:cBhvr>
                                    </p:animEffect>
                                  </p:childTnLst>
                                </p:cTn>
                              </p:par>
                            </p:childTnLst>
                          </p:cTn>
                        </p:par>
                        <p:par>
                          <p:cTn id="32" fill="hold">
                            <p:stCondLst>
                              <p:cond delay="4500"/>
                            </p:stCondLst>
                            <p:childTnLst>
                              <p:par>
                                <p:cTn id="33" presetID="22" presetClass="entr" presetSubtype="2" fill="hold"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right)">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13</a:t>
            </a:fld>
            <a:endParaRPr lang="zh-CN" altLang="en-US"/>
          </a:p>
        </p:txBody>
      </p:sp>
      <p:sp>
        <p:nvSpPr>
          <p:cNvPr id="5" name="矩形 4"/>
          <p:cNvSpPr/>
          <p:nvPr/>
        </p:nvSpPr>
        <p:spPr>
          <a:xfrm>
            <a:off x="815778" y="379427"/>
            <a:ext cx="1620957" cy="523220"/>
          </a:xfrm>
          <a:prstGeom prst="rect">
            <a:avLst/>
          </a:prstGeom>
        </p:spPr>
        <p:txBody>
          <a:bodyPr wrap="none">
            <a:spAutoFit/>
          </a:bodyPr>
          <a:lstStyle/>
          <a:p>
            <a:r>
              <a:rPr lang="zh-CN" altLang="en-US" sz="2800" dirty="0" smtClean="0">
                <a:solidFill>
                  <a:srgbClr val="0000CC"/>
                </a:solidFill>
                <a:latin typeface="微软雅黑" panose="020B0503020204020204" pitchFamily="34" charset="-122"/>
                <a:ea typeface="微软雅黑" panose="020B0503020204020204" pitchFamily="34" charset="-122"/>
              </a:rPr>
              <a:t>肾的结构</a:t>
            </a:r>
            <a:endParaRPr lang="zh-CN" altLang="en-US" sz="2800" dirty="0">
              <a:solidFill>
                <a:srgbClr val="0000CC"/>
              </a:solidFill>
              <a:latin typeface="微软雅黑" panose="020B0503020204020204" pitchFamily="34" charset="-122"/>
              <a:ea typeface="微软雅黑" panose="020B0503020204020204" pitchFamily="34" charset="-122"/>
            </a:endParaRPr>
          </a:p>
        </p:txBody>
      </p:sp>
      <p:pic>
        <p:nvPicPr>
          <p:cNvPr id="11" name="Picture 7" descr="kidney fascia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535" y="1729488"/>
            <a:ext cx="2488033" cy="338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30"/>
          <p:cNvSpPr>
            <a:spLocks noChangeShapeType="1"/>
          </p:cNvSpPr>
          <p:nvPr/>
        </p:nvSpPr>
        <p:spPr bwMode="auto">
          <a:xfrm flipV="1">
            <a:off x="1871321" y="3281588"/>
            <a:ext cx="1395767" cy="118575"/>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7" name="矩形 16"/>
          <p:cNvSpPr/>
          <p:nvPr/>
        </p:nvSpPr>
        <p:spPr>
          <a:xfrm>
            <a:off x="3361267" y="1729488"/>
            <a:ext cx="1837669" cy="2169825"/>
          </a:xfrm>
          <a:prstGeom prst="rect">
            <a:avLst/>
          </a:prstGeom>
        </p:spPr>
        <p:txBody>
          <a:bodyPr wrap="square">
            <a:spAutoFit/>
          </a:bodyPr>
          <a:lstStyle/>
          <a:p>
            <a:pPr lvl="0" fontAlgn="base">
              <a:lnSpc>
                <a:spcPct val="150000"/>
              </a:lnSpc>
              <a:spcBef>
                <a:spcPct val="0"/>
              </a:spcBef>
              <a:spcAft>
                <a:spcPct val="0"/>
              </a:spcAft>
            </a:pPr>
            <a:r>
              <a:rPr lang="zh-CN" altLang="en-US" b="1" dirty="0">
                <a:solidFill>
                  <a:srgbClr val="0000CC"/>
                </a:solidFill>
                <a:latin typeface="微软雅黑" panose="020B0503020204020204" pitchFamily="34" charset="-122"/>
                <a:ea typeface="微软雅黑" panose="020B0503020204020204" pitchFamily="34" charset="-122"/>
              </a:rPr>
              <a:t>肾门</a:t>
            </a:r>
            <a:r>
              <a:rPr lang="en-US" altLang="zh-CN" b="1" dirty="0">
                <a:solidFill>
                  <a:srgbClr val="0000CC"/>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肾内侧缘中部凹陷，称为肾门，肾神经、血管</a:t>
            </a:r>
            <a:r>
              <a:rPr lang="zh-CN" altLang="en-US" dirty="0" smtClean="0">
                <a:solidFill>
                  <a:prstClr val="black"/>
                </a:solidFill>
                <a:latin typeface="微软雅黑" panose="020B0503020204020204" pitchFamily="34" charset="-122"/>
                <a:ea typeface="微软雅黑" panose="020B0503020204020204" pitchFamily="34" charset="-122"/>
              </a:rPr>
              <a:t>、淋巴管</a:t>
            </a:r>
            <a:r>
              <a:rPr lang="zh-CN" altLang="en-US" dirty="0">
                <a:solidFill>
                  <a:prstClr val="black"/>
                </a:solidFill>
                <a:latin typeface="微软雅黑" panose="020B0503020204020204" pitchFamily="34" charset="-122"/>
                <a:ea typeface="微软雅黑" panose="020B0503020204020204" pitchFamily="34" charset="-122"/>
              </a:rPr>
              <a:t>、肾盂等出入部位</a:t>
            </a:r>
            <a:endParaRPr lang="en-US" altLang="zh-CN" dirty="0">
              <a:solidFill>
                <a:prstClr val="black"/>
              </a:solidFill>
              <a:latin typeface="微软雅黑" panose="020B0503020204020204" pitchFamily="34" charset="-122"/>
              <a:ea typeface="微软雅黑" panose="020B0503020204020204" pitchFamily="34" charset="-122"/>
            </a:endParaRPr>
          </a:p>
        </p:txBody>
      </p:sp>
      <p:sp>
        <p:nvSpPr>
          <p:cNvPr id="19" name="矩形 18"/>
          <p:cNvSpPr/>
          <p:nvPr/>
        </p:nvSpPr>
        <p:spPr>
          <a:xfrm>
            <a:off x="9030680" y="2020601"/>
            <a:ext cx="2720849" cy="2169825"/>
          </a:xfrm>
          <a:prstGeom prst="rect">
            <a:avLst/>
          </a:prstGeom>
        </p:spPr>
        <p:txBody>
          <a:bodyPr wrap="square">
            <a:spAutoFit/>
          </a:bodyPr>
          <a:lstStyle/>
          <a:p>
            <a:pPr lvl="0" fontAlgn="base">
              <a:lnSpc>
                <a:spcPct val="150000"/>
              </a:lnSpc>
              <a:spcBef>
                <a:spcPct val="0"/>
              </a:spcBef>
              <a:spcAft>
                <a:spcPct val="0"/>
              </a:spcAft>
            </a:pPr>
            <a:r>
              <a:rPr lang="zh-CN" altLang="en-US" b="1" dirty="0" smtClean="0">
                <a:solidFill>
                  <a:srgbClr val="0000CC"/>
                </a:solidFill>
                <a:latin typeface="微软雅黑" panose="020B0503020204020204" pitchFamily="34" charset="-122"/>
                <a:ea typeface="微软雅黑" panose="020B0503020204020204" pitchFamily="34" charset="-122"/>
              </a:rPr>
              <a:t>肾窦</a:t>
            </a:r>
            <a:r>
              <a:rPr lang="zh-CN" altLang="en-US" b="1" dirty="0">
                <a:solidFill>
                  <a:srgbClr val="0000CC"/>
                </a:solidFill>
                <a:latin typeface="微软雅黑" panose="020B0503020204020204" pitchFamily="34" charset="-122"/>
                <a:ea typeface="微软雅黑" panose="020B0503020204020204" pitchFamily="34" charset="-122"/>
              </a:rPr>
              <a:t>： </a:t>
            </a:r>
            <a:r>
              <a:rPr lang="zh-CN" altLang="en-US" dirty="0">
                <a:solidFill>
                  <a:prstClr val="black"/>
                </a:solidFill>
                <a:latin typeface="微软雅黑" panose="020B0503020204020204" pitchFamily="34" charset="-122"/>
                <a:ea typeface="微软雅黑" panose="020B0503020204020204" pitchFamily="34" charset="-122"/>
              </a:rPr>
              <a:t>肾门向肾内凹陷形成的较大的腔隙，其内容纳肾小盏、肾大盏、肾盂、肾</a:t>
            </a:r>
            <a:r>
              <a:rPr lang="en-US" altLang="zh-CN" dirty="0">
                <a:solidFill>
                  <a:prstClr val="black"/>
                </a:solidFill>
                <a:latin typeface="微软雅黑" panose="020B0503020204020204" pitchFamily="34" charset="-122"/>
                <a:ea typeface="微软雅黑" panose="020B0503020204020204" pitchFamily="34" charset="-122"/>
              </a:rPr>
              <a:t>A</a:t>
            </a:r>
            <a:r>
              <a:rPr lang="zh-CN" altLang="en-US" dirty="0">
                <a:solidFill>
                  <a:prstClr val="black"/>
                </a:solidFill>
                <a:latin typeface="微软雅黑" panose="020B0503020204020204" pitchFamily="34" charset="-122"/>
                <a:ea typeface="微软雅黑" panose="020B0503020204020204" pitchFamily="34" charset="-122"/>
              </a:rPr>
              <a:t>分支、肾</a:t>
            </a:r>
            <a:r>
              <a:rPr lang="en-US" altLang="zh-CN" dirty="0">
                <a:solidFill>
                  <a:prstClr val="black"/>
                </a:solidFill>
                <a:latin typeface="微软雅黑" panose="020B0503020204020204" pitchFamily="34" charset="-122"/>
                <a:ea typeface="微软雅黑" panose="020B0503020204020204" pitchFamily="34" charset="-122"/>
              </a:rPr>
              <a:t>V</a:t>
            </a:r>
            <a:r>
              <a:rPr lang="zh-CN" altLang="en-US" dirty="0">
                <a:solidFill>
                  <a:prstClr val="black"/>
                </a:solidFill>
                <a:latin typeface="微软雅黑" panose="020B0503020204020204" pitchFamily="34" charset="-122"/>
                <a:ea typeface="微软雅黑" panose="020B0503020204020204" pitchFamily="34" charset="-122"/>
              </a:rPr>
              <a:t>属支及神经、淋巴管、脂肪等</a:t>
            </a:r>
          </a:p>
        </p:txBody>
      </p:sp>
      <p:sp>
        <p:nvSpPr>
          <p:cNvPr id="20" name="矩形 19"/>
          <p:cNvSpPr/>
          <p:nvPr/>
        </p:nvSpPr>
        <p:spPr>
          <a:xfrm>
            <a:off x="3361267" y="4350321"/>
            <a:ext cx="2048842" cy="1338828"/>
          </a:xfrm>
          <a:prstGeom prst="rect">
            <a:avLst/>
          </a:prstGeom>
        </p:spPr>
        <p:txBody>
          <a:bodyPr wrap="square">
            <a:spAutoFit/>
          </a:bodyPr>
          <a:lstStyle/>
          <a:p>
            <a:pPr lvl="0" fontAlgn="base">
              <a:lnSpc>
                <a:spcPct val="150000"/>
              </a:lnSpc>
              <a:spcBef>
                <a:spcPct val="0"/>
              </a:spcBef>
              <a:spcAft>
                <a:spcPct val="0"/>
              </a:spcAft>
            </a:pPr>
            <a:r>
              <a:rPr lang="zh-CN" altLang="en-US" b="1" dirty="0">
                <a:solidFill>
                  <a:srgbClr val="0000CC"/>
                </a:solidFill>
                <a:latin typeface="微软雅黑" panose="020B0503020204020204" pitchFamily="34" charset="-122"/>
                <a:ea typeface="微软雅黑" panose="020B0503020204020204" pitchFamily="34" charset="-122"/>
              </a:rPr>
              <a:t>肾蒂：</a:t>
            </a:r>
            <a:r>
              <a:rPr lang="zh-CN" altLang="en-US" dirty="0">
                <a:solidFill>
                  <a:prstClr val="black"/>
                </a:solidFill>
                <a:latin typeface="微软雅黑" panose="020B0503020204020204" pitchFamily="34" charset="-122"/>
                <a:ea typeface="微软雅黑" panose="020B0503020204020204" pitchFamily="34" charset="-122"/>
              </a:rPr>
              <a:t>出入肾门的结构被结缔组织包裹在一起形成</a:t>
            </a:r>
            <a:endParaRPr lang="en-US" altLang="zh-CN" dirty="0">
              <a:solidFill>
                <a:prstClr val="black"/>
              </a:solidFill>
              <a:latin typeface="微软雅黑" panose="020B0503020204020204" pitchFamily="34" charset="-122"/>
              <a:ea typeface="微软雅黑" panose="020B0503020204020204" pitchFamily="34" charset="-122"/>
            </a:endParaRPr>
          </a:p>
        </p:txBody>
      </p:sp>
      <p:pic>
        <p:nvPicPr>
          <p:cNvPr id="2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988" y="1741580"/>
            <a:ext cx="3033872" cy="337520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 name="Line 30"/>
          <p:cNvSpPr>
            <a:spLocks noChangeShapeType="1"/>
          </p:cNvSpPr>
          <p:nvPr/>
        </p:nvSpPr>
        <p:spPr bwMode="auto">
          <a:xfrm flipV="1">
            <a:off x="7277976" y="2895970"/>
            <a:ext cx="1497884" cy="370164"/>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Tree>
    <p:extLst>
      <p:ext uri="{BB962C8B-B14F-4D97-AF65-F5344CB8AC3E}">
        <p14:creationId xmlns:p14="http://schemas.microsoft.com/office/powerpoint/2010/main" val="7074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14</a:t>
            </a:fld>
            <a:endParaRPr lang="zh-CN" altLang="en-US"/>
          </a:p>
        </p:txBody>
      </p:sp>
      <p:pic>
        <p:nvPicPr>
          <p:cNvPr id="5" name="Picture 15" descr="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0" y="1507959"/>
            <a:ext cx="5003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p:cNvSpPr txBox="1">
            <a:spLocks noChangeArrowheads="1"/>
          </p:cNvSpPr>
          <p:nvPr/>
        </p:nvSpPr>
        <p:spPr bwMode="auto">
          <a:xfrm>
            <a:off x="1207477" y="2965939"/>
            <a:ext cx="101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smtClean="0">
                <a:solidFill>
                  <a:srgbClr val="000000"/>
                </a:solidFill>
                <a:latin typeface="微软雅黑" panose="020B0503020204020204" pitchFamily="34" charset="-122"/>
                <a:ea typeface="微软雅黑" panose="020B0503020204020204" pitchFamily="34" charset="-122"/>
              </a:rPr>
              <a:t>肾</a:t>
            </a:r>
          </a:p>
        </p:txBody>
      </p:sp>
      <p:sp>
        <p:nvSpPr>
          <p:cNvPr id="17" name="AutoShape 8"/>
          <p:cNvSpPr>
            <a:spLocks/>
          </p:cNvSpPr>
          <p:nvPr/>
        </p:nvSpPr>
        <p:spPr bwMode="auto">
          <a:xfrm>
            <a:off x="1664677" y="2127739"/>
            <a:ext cx="228600" cy="2057400"/>
          </a:xfrm>
          <a:prstGeom prst="leftBrace">
            <a:avLst>
              <a:gd name="adj1" fmla="val 75000"/>
              <a:gd name="adj2" fmla="val 50000"/>
            </a:avLst>
          </a:prstGeom>
          <a:noFill/>
          <a:ln w="28575" cap="sq">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lgn="ctr" eaLnBrk="1" fontAlgn="base" hangingPunct="1">
              <a:spcBef>
                <a:spcPct val="0"/>
              </a:spcBef>
              <a:spcAft>
                <a:spcPct val="0"/>
              </a:spcAft>
            </a:pPr>
            <a:endParaRPr lang="zh-CN" altLang="zh-CN" sz="2800" smtClean="0">
              <a:solidFill>
                <a:srgbClr val="000000"/>
              </a:solidFill>
              <a:latin typeface="微软雅黑" panose="020B0503020204020204" pitchFamily="34" charset="-122"/>
              <a:ea typeface="微软雅黑" panose="020B0503020204020204" pitchFamily="34" charset="-122"/>
            </a:endParaRPr>
          </a:p>
        </p:txBody>
      </p:sp>
      <p:sp>
        <p:nvSpPr>
          <p:cNvPr id="18" name="Text Box 9"/>
          <p:cNvSpPr txBox="1">
            <a:spLocks noChangeArrowheads="1"/>
          </p:cNvSpPr>
          <p:nvPr/>
        </p:nvSpPr>
        <p:spPr bwMode="auto">
          <a:xfrm>
            <a:off x="1817077" y="1975339"/>
            <a:ext cx="241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dirty="0" smtClean="0">
                <a:solidFill>
                  <a:srgbClr val="000000"/>
                </a:solidFill>
                <a:latin typeface="微软雅黑" panose="020B0503020204020204" pitchFamily="34" charset="-122"/>
                <a:ea typeface="微软雅黑" panose="020B0503020204020204" pitchFamily="34" charset="-122"/>
              </a:rPr>
              <a:t>肾实质</a:t>
            </a:r>
          </a:p>
        </p:txBody>
      </p:sp>
      <p:sp>
        <p:nvSpPr>
          <p:cNvPr id="19" name="Text Box 10"/>
          <p:cNvSpPr txBox="1">
            <a:spLocks noChangeArrowheads="1"/>
          </p:cNvSpPr>
          <p:nvPr/>
        </p:nvSpPr>
        <p:spPr bwMode="auto">
          <a:xfrm>
            <a:off x="1893276" y="3956539"/>
            <a:ext cx="11517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dirty="0" smtClean="0">
                <a:solidFill>
                  <a:srgbClr val="000000"/>
                </a:solidFill>
                <a:latin typeface="微软雅黑" panose="020B0503020204020204" pitchFamily="34" charset="-122"/>
                <a:ea typeface="微软雅黑" panose="020B0503020204020204" pitchFamily="34" charset="-122"/>
              </a:rPr>
              <a:t>肾窦</a:t>
            </a:r>
          </a:p>
        </p:txBody>
      </p:sp>
      <p:sp>
        <p:nvSpPr>
          <p:cNvPr id="20" name="AutoShape 11"/>
          <p:cNvSpPr>
            <a:spLocks/>
          </p:cNvSpPr>
          <p:nvPr/>
        </p:nvSpPr>
        <p:spPr bwMode="auto">
          <a:xfrm>
            <a:off x="3045070" y="1736228"/>
            <a:ext cx="156308" cy="762331"/>
          </a:xfrm>
          <a:prstGeom prst="leftBrace">
            <a:avLst>
              <a:gd name="adj1" fmla="val 100000"/>
              <a:gd name="adj2" fmla="val 50000"/>
            </a:avLst>
          </a:prstGeom>
          <a:noFill/>
          <a:ln w="28575" cap="sq">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zh-CN" altLang="en-US" sz="2800">
              <a:solidFill>
                <a:srgbClr val="000000"/>
              </a:solidFill>
              <a:latin typeface="微软雅黑" panose="020B0503020204020204" pitchFamily="34" charset="-122"/>
              <a:ea typeface="微软雅黑" panose="020B0503020204020204" pitchFamily="34" charset="-122"/>
            </a:endParaRPr>
          </a:p>
        </p:txBody>
      </p:sp>
      <p:sp>
        <p:nvSpPr>
          <p:cNvPr id="21" name="Text Box 12"/>
          <p:cNvSpPr txBox="1">
            <a:spLocks noChangeArrowheads="1"/>
          </p:cNvSpPr>
          <p:nvPr/>
        </p:nvSpPr>
        <p:spPr bwMode="auto">
          <a:xfrm>
            <a:off x="3201378" y="1507959"/>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dirty="0" smtClean="0">
                <a:solidFill>
                  <a:srgbClr val="000000"/>
                </a:solidFill>
                <a:latin typeface="微软雅黑" panose="020B0503020204020204" pitchFamily="34" charset="-122"/>
                <a:ea typeface="微软雅黑" panose="020B0503020204020204" pitchFamily="34" charset="-122"/>
              </a:rPr>
              <a:t>肾皮质</a:t>
            </a:r>
          </a:p>
        </p:txBody>
      </p:sp>
      <p:sp>
        <p:nvSpPr>
          <p:cNvPr id="22" name="Text Box 13"/>
          <p:cNvSpPr txBox="1">
            <a:spLocks noChangeArrowheads="1"/>
          </p:cNvSpPr>
          <p:nvPr/>
        </p:nvSpPr>
        <p:spPr bwMode="auto">
          <a:xfrm>
            <a:off x="3205287" y="2127739"/>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dirty="0" smtClean="0">
                <a:solidFill>
                  <a:srgbClr val="000000"/>
                </a:solidFill>
                <a:latin typeface="微软雅黑" panose="020B0503020204020204" pitchFamily="34" charset="-122"/>
                <a:ea typeface="微软雅黑" panose="020B0503020204020204" pitchFamily="34" charset="-122"/>
              </a:rPr>
              <a:t>肾髓质</a:t>
            </a:r>
          </a:p>
        </p:txBody>
      </p:sp>
      <p:sp>
        <p:nvSpPr>
          <p:cNvPr id="23" name="AutoShape 14"/>
          <p:cNvSpPr>
            <a:spLocks/>
          </p:cNvSpPr>
          <p:nvPr/>
        </p:nvSpPr>
        <p:spPr bwMode="auto">
          <a:xfrm>
            <a:off x="2849682" y="3365134"/>
            <a:ext cx="248138" cy="1676400"/>
          </a:xfrm>
          <a:prstGeom prst="leftBrace">
            <a:avLst>
              <a:gd name="adj1" fmla="val 36667"/>
              <a:gd name="adj2" fmla="val 50000"/>
            </a:avLst>
          </a:prstGeom>
          <a:noFill/>
          <a:ln w="28575" cap="sq">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zh-CN" altLang="en-US" sz="2800">
              <a:solidFill>
                <a:srgbClr val="000000"/>
              </a:solidFill>
              <a:latin typeface="微软雅黑" panose="020B0503020204020204" pitchFamily="34" charset="-122"/>
              <a:ea typeface="微软雅黑" panose="020B0503020204020204" pitchFamily="34" charset="-122"/>
            </a:endParaRPr>
          </a:p>
        </p:txBody>
      </p:sp>
      <p:sp>
        <p:nvSpPr>
          <p:cNvPr id="24" name="Text Box 15"/>
          <p:cNvSpPr txBox="1">
            <a:spLocks noChangeArrowheads="1"/>
          </p:cNvSpPr>
          <p:nvPr/>
        </p:nvSpPr>
        <p:spPr bwMode="auto">
          <a:xfrm>
            <a:off x="3158390" y="3048598"/>
            <a:ext cx="2286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en-US" altLang="zh-CN" sz="2800" dirty="0" smtClean="0">
                <a:solidFill>
                  <a:srgbClr val="000000"/>
                </a:solidFill>
                <a:latin typeface="微软雅黑" panose="020B0503020204020204" pitchFamily="34" charset="-122"/>
                <a:ea typeface="微软雅黑" panose="020B0503020204020204" pitchFamily="34" charset="-122"/>
              </a:rPr>
              <a:t> </a:t>
            </a:r>
            <a:r>
              <a:rPr lang="zh-CN" altLang="en-US" sz="2800" dirty="0" smtClean="0">
                <a:solidFill>
                  <a:srgbClr val="000000"/>
                </a:solidFill>
                <a:latin typeface="微软雅黑" panose="020B0503020204020204" pitchFamily="34" charset="-122"/>
                <a:ea typeface="微软雅黑" panose="020B0503020204020204" pitchFamily="34" charset="-122"/>
              </a:rPr>
              <a:t>肾盂</a:t>
            </a:r>
          </a:p>
          <a:p>
            <a:pPr eaLnBrk="1" fontAlgn="base" hangingPunct="1">
              <a:spcBef>
                <a:spcPct val="50000"/>
              </a:spcBef>
              <a:spcAft>
                <a:spcPct val="0"/>
              </a:spcAft>
            </a:pPr>
            <a:r>
              <a:rPr lang="zh-CN" altLang="en-US" sz="2800" dirty="0" smtClean="0">
                <a:solidFill>
                  <a:srgbClr val="000000"/>
                </a:solidFill>
                <a:latin typeface="微软雅黑" panose="020B0503020204020204" pitchFamily="34" charset="-122"/>
                <a:ea typeface="微软雅黑" panose="020B0503020204020204" pitchFamily="34" charset="-122"/>
              </a:rPr>
              <a:t> 肾大盏</a:t>
            </a:r>
          </a:p>
          <a:p>
            <a:pPr eaLnBrk="1" fontAlgn="base" hangingPunct="1">
              <a:spcBef>
                <a:spcPct val="50000"/>
              </a:spcBef>
              <a:spcAft>
                <a:spcPct val="0"/>
              </a:spcAft>
            </a:pPr>
            <a:r>
              <a:rPr lang="zh-CN" altLang="en-US" sz="2800" dirty="0" smtClean="0">
                <a:solidFill>
                  <a:srgbClr val="000000"/>
                </a:solidFill>
                <a:latin typeface="微软雅黑" panose="020B0503020204020204" pitchFamily="34" charset="-122"/>
                <a:ea typeface="微软雅黑" panose="020B0503020204020204" pitchFamily="34" charset="-122"/>
              </a:rPr>
              <a:t> 肾小盏</a:t>
            </a:r>
          </a:p>
        </p:txBody>
      </p:sp>
      <p:sp>
        <p:nvSpPr>
          <p:cNvPr id="25" name="Text Box 16"/>
          <p:cNvSpPr txBox="1">
            <a:spLocks noChangeArrowheads="1"/>
          </p:cNvSpPr>
          <p:nvPr/>
        </p:nvSpPr>
        <p:spPr bwMode="auto">
          <a:xfrm>
            <a:off x="3270733" y="4967499"/>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smtClean="0">
                <a:solidFill>
                  <a:srgbClr val="000000"/>
                </a:solidFill>
                <a:latin typeface="微软雅黑" panose="020B0503020204020204" pitchFamily="34" charset="-122"/>
                <a:ea typeface="微软雅黑" panose="020B0503020204020204" pitchFamily="34" charset="-122"/>
              </a:rPr>
              <a:t>肾血管</a:t>
            </a:r>
          </a:p>
        </p:txBody>
      </p:sp>
    </p:spTree>
    <p:extLst>
      <p:ext uri="{BB962C8B-B14F-4D97-AF65-F5344CB8AC3E}">
        <p14:creationId xmlns:p14="http://schemas.microsoft.com/office/powerpoint/2010/main" val="1658187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15</a:t>
            </a:fld>
            <a:endParaRPr lang="zh-CN" altLang="en-US"/>
          </a:p>
        </p:txBody>
      </p:sp>
      <p:pic>
        <p:nvPicPr>
          <p:cNvPr id="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571" y="926781"/>
            <a:ext cx="4629952" cy="5223796"/>
          </a:xfrm>
          <a:prstGeom prst="rect">
            <a:avLst/>
          </a:prstGeom>
          <a:solidFill>
            <a:srgbClr val="FFFF99">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4" cstate="print">
            <a:duotone>
              <a:srgbClr val="A7EA52">
                <a:shade val="45000"/>
                <a:satMod val="135000"/>
              </a:srgbClr>
              <a:prstClr val="white"/>
            </a:duotone>
            <a:extLst>
              <a:ext uri="{28A0092B-C50C-407E-A947-70E740481C1C}">
                <a14:useLocalDpi xmlns:a14="http://schemas.microsoft.com/office/drawing/2010/main" val="0"/>
              </a:ext>
            </a:extLst>
          </a:blip>
          <a:stretch>
            <a:fillRect/>
          </a:stretch>
        </p:blipFill>
        <p:spPr>
          <a:xfrm>
            <a:off x="7155543" y="1036727"/>
            <a:ext cx="3390001" cy="4454012"/>
          </a:xfrm>
          <a:prstGeom prst="rect">
            <a:avLst/>
          </a:prstGeom>
        </p:spPr>
      </p:pic>
      <p:sp>
        <p:nvSpPr>
          <p:cNvPr id="11" name="Line 30"/>
          <p:cNvSpPr>
            <a:spLocks noChangeShapeType="1"/>
          </p:cNvSpPr>
          <p:nvPr/>
        </p:nvSpPr>
        <p:spPr bwMode="auto">
          <a:xfrm>
            <a:off x="10348970" y="2367919"/>
            <a:ext cx="625904" cy="12424"/>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5" name="Rectangle 29"/>
          <p:cNvSpPr>
            <a:spLocks noChangeArrowheads="1"/>
          </p:cNvSpPr>
          <p:nvPr/>
        </p:nvSpPr>
        <p:spPr bwMode="auto">
          <a:xfrm>
            <a:off x="10906437" y="2078820"/>
            <a:ext cx="1396869" cy="60529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base" latinLnBrk="0" hangingPunct="1">
              <a:lnSpc>
                <a:spcPts val="4000"/>
              </a:lnSpc>
              <a:spcBef>
                <a:spcPct val="0"/>
              </a:spcBef>
              <a:spcAft>
                <a:spcPct val="0"/>
              </a:spcAft>
              <a:buClrTx/>
              <a:buSzTx/>
              <a:buFontTx/>
              <a:buNone/>
              <a:tabLst/>
              <a:defRPr/>
            </a:pPr>
            <a:r>
              <a:rPr kumimoji="0" lang="zh-CN" altLang="en-US" sz="2800" i="0" u="none" strike="noStrike" kern="0" cap="none" spc="50" normalizeH="0" baseline="0" noProof="0" dirty="0" smtClean="0">
                <a:ln w="11430"/>
                <a:solidFill>
                  <a:prstClr val="black"/>
                </a:solidFill>
                <a:uLnTx/>
                <a:uFillTx/>
                <a:latin typeface="微软雅黑" pitchFamily="34" charset="-122"/>
                <a:ea typeface="微软雅黑" pitchFamily="34" charset="-122"/>
                <a:cs typeface="+mn-cs"/>
              </a:rPr>
              <a:t>肾皮质</a:t>
            </a:r>
            <a:endParaRPr kumimoji="0" lang="zh-CN" altLang="en-US" sz="2800" i="0" u="none" strike="noStrike" kern="0" cap="none" spc="50" normalizeH="0" baseline="0" noProof="0" dirty="0">
              <a:ln w="11430"/>
              <a:solidFill>
                <a:prstClr val="black"/>
              </a:solidFill>
              <a:uLnTx/>
              <a:uFillTx/>
              <a:latin typeface="微软雅黑" pitchFamily="34" charset="-122"/>
              <a:ea typeface="微软雅黑" pitchFamily="34" charset="-122"/>
              <a:cs typeface="+mn-cs"/>
            </a:endParaRPr>
          </a:p>
        </p:txBody>
      </p:sp>
      <p:sp>
        <p:nvSpPr>
          <p:cNvPr id="3" name="矩形 2"/>
          <p:cNvSpPr/>
          <p:nvPr/>
        </p:nvSpPr>
        <p:spPr>
          <a:xfrm>
            <a:off x="1030996" y="1036727"/>
            <a:ext cx="5313926" cy="1754326"/>
          </a:xfrm>
          <a:prstGeom prst="rect">
            <a:avLst/>
          </a:prstGeom>
        </p:spPr>
        <p:txBody>
          <a:bodyPr wrap="square">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厚约</a:t>
            </a:r>
            <a:r>
              <a:rPr lang="en-US" altLang="zh-CN" sz="2400" dirty="0" smtClean="0">
                <a:latin typeface="微软雅黑" panose="020B0503020204020204" pitchFamily="34" charset="-122"/>
                <a:ea typeface="微软雅黑" panose="020B0503020204020204" pitchFamily="34" charset="-122"/>
              </a:rPr>
              <a:t>1--1.5cm</a:t>
            </a:r>
            <a:r>
              <a:rPr lang="zh-CN" altLang="en-US" sz="2400" dirty="0">
                <a:latin typeface="微软雅黑" panose="020B0503020204020204" pitchFamily="34" charset="-122"/>
                <a:ea typeface="微软雅黑" panose="020B0503020204020204" pitchFamily="34" charset="-122"/>
              </a:rPr>
              <a:t>，新鲜标本为红褐色，富含血管并可见许多红色点状细小颗粒，由</a:t>
            </a:r>
            <a:r>
              <a:rPr lang="zh-CN" altLang="en-US" sz="2400" dirty="0" smtClean="0">
                <a:solidFill>
                  <a:srgbClr val="0000CC"/>
                </a:solidFill>
                <a:latin typeface="微软雅黑" panose="020B0503020204020204" pitchFamily="34" charset="-122"/>
                <a:ea typeface="微软雅黑" panose="020B0503020204020204" pitchFamily="34" charset="-122"/>
              </a:rPr>
              <a:t>肾小体</a:t>
            </a:r>
            <a:r>
              <a:rPr lang="zh-CN" altLang="en-US" sz="2400" dirty="0" smtClean="0">
                <a:latin typeface="微软雅黑" panose="020B0503020204020204" pitchFamily="34" charset="-122"/>
                <a:ea typeface="微软雅黑" panose="020B0503020204020204" pitchFamily="34" charset="-122"/>
              </a:rPr>
              <a:t>与</a:t>
            </a:r>
            <a:r>
              <a:rPr lang="zh-CN" altLang="en-US" sz="2400" dirty="0" smtClean="0">
                <a:solidFill>
                  <a:srgbClr val="0000CC"/>
                </a:solidFill>
                <a:latin typeface="微软雅黑" panose="020B0503020204020204" pitchFamily="34" charset="-122"/>
                <a:ea typeface="微软雅黑" panose="020B0503020204020204" pitchFamily="34" charset="-122"/>
              </a:rPr>
              <a:t>肾小管</a:t>
            </a:r>
            <a:r>
              <a:rPr lang="zh-CN" altLang="en-US" sz="2400" dirty="0" smtClean="0">
                <a:latin typeface="微软雅黑" panose="020B0503020204020204" pitchFamily="34" charset="-122"/>
                <a:ea typeface="微软雅黑" panose="020B0503020204020204" pitchFamily="34" charset="-122"/>
              </a:rPr>
              <a:t>组成</a:t>
            </a:r>
            <a:endParaRPr lang="zh-CN" altLang="en-US" sz="2400" dirty="0">
              <a:latin typeface="微软雅黑" panose="020B0503020204020204" pitchFamily="34" charset="-122"/>
              <a:ea typeface="微软雅黑" panose="020B0503020204020204" pitchFamily="34" charset="-122"/>
            </a:endParaRPr>
          </a:p>
        </p:txBody>
      </p:sp>
      <p:sp>
        <p:nvSpPr>
          <p:cNvPr id="6" name="矩形 5"/>
          <p:cNvSpPr/>
          <p:nvPr/>
        </p:nvSpPr>
        <p:spPr>
          <a:xfrm>
            <a:off x="1010450" y="393896"/>
            <a:ext cx="1415772" cy="584775"/>
          </a:xfrm>
          <a:prstGeom prst="rect">
            <a:avLst/>
          </a:prstGeom>
        </p:spPr>
        <p:txBody>
          <a:bodyPr wrap="none">
            <a:spAutoFit/>
          </a:bodyPr>
          <a:lstStyle/>
          <a:p>
            <a:pPr fontAlgn="base">
              <a:spcBef>
                <a:spcPct val="50000"/>
              </a:spcBef>
              <a:spcAft>
                <a:spcPct val="0"/>
              </a:spcAft>
            </a:pPr>
            <a:r>
              <a:rPr lang="zh-CN" altLang="en-US" sz="3200" b="1" dirty="0" smtClean="0">
                <a:solidFill>
                  <a:srgbClr val="C00000"/>
                </a:solidFill>
                <a:latin typeface="微软雅黑" panose="020B0503020204020204" pitchFamily="34" charset="-122"/>
                <a:ea typeface="微软雅黑" panose="020B0503020204020204" pitchFamily="34" charset="-122"/>
              </a:rPr>
              <a:t>肾皮质</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pic>
        <p:nvPicPr>
          <p:cNvPr id="46" name="图片 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6855" y="2981279"/>
            <a:ext cx="2857499" cy="272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矩形 48"/>
          <p:cNvSpPr/>
          <p:nvPr/>
        </p:nvSpPr>
        <p:spPr>
          <a:xfrm>
            <a:off x="2176053" y="5925598"/>
            <a:ext cx="2339102" cy="461665"/>
          </a:xfrm>
          <a:prstGeom prst="rect">
            <a:avLst/>
          </a:prstGeom>
        </p:spPr>
        <p:txBody>
          <a:bodyPr wrap="none">
            <a:spAutoFit/>
          </a:bodyPr>
          <a:lstStyle/>
          <a:p>
            <a:r>
              <a:rPr lang="zh-CN" altLang="en-US" sz="2400" b="1" dirty="0">
                <a:solidFill>
                  <a:srgbClr val="0000CC"/>
                </a:solidFill>
                <a:latin typeface="微软雅黑" panose="020B0503020204020204" pitchFamily="34" charset="-122"/>
                <a:ea typeface="微软雅黑" panose="020B0503020204020204" pitchFamily="34" charset="-122"/>
              </a:rPr>
              <a:t>肾小体和肾小管</a:t>
            </a:r>
          </a:p>
        </p:txBody>
      </p:sp>
      <p:pic>
        <p:nvPicPr>
          <p:cNvPr id="50" name="图片 4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279578">
            <a:off x="10000659" y="2250135"/>
            <a:ext cx="431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5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279578">
            <a:off x="9918903" y="1727053"/>
            <a:ext cx="4333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5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279578">
            <a:off x="9444240" y="1247629"/>
            <a:ext cx="4318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5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58453" y="1047604"/>
            <a:ext cx="431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5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9450689">
            <a:off x="8191703" y="1198416"/>
            <a:ext cx="4318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图片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8160682">
            <a:off x="7686084" y="1578623"/>
            <a:ext cx="43338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图片 5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653826">
            <a:off x="7396365" y="2022329"/>
            <a:ext cx="4333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图片 5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5619344">
            <a:off x="7312228" y="2631929"/>
            <a:ext cx="4318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图片 5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5619344">
            <a:off x="7312228" y="3127229"/>
            <a:ext cx="4318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图片 5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4537048">
            <a:off x="7311434" y="3623323"/>
            <a:ext cx="43338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5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4537048">
            <a:off x="7551147" y="4153547"/>
            <a:ext cx="4318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图片 6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4537048">
            <a:off x="8173447" y="4767909"/>
            <a:ext cx="4318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图片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532163">
            <a:off x="8769553" y="5095729"/>
            <a:ext cx="431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图片 6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451847">
            <a:off x="9305334" y="4832998"/>
            <a:ext cx="431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图片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52178" y="4467079"/>
            <a:ext cx="4127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8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3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subTnLst>
                                    <p:set>
                                      <p:cBhvr override="childStyle">
                                        <p:cTn dur="1" fill="hold" display="0" masterRel="sameClick" afterEffect="1">
                                          <p:stCondLst>
                                            <p:cond evt="end" delay="0">
                                              <p:tn val="5"/>
                                            </p:cond>
                                          </p:stCondLst>
                                        </p:cTn>
                                        <p:tgtEl>
                                          <p:spTgt spid="10"/>
                                        </p:tgtEl>
                                        <p:attrNameLst>
                                          <p:attrName>style.visibility</p:attrName>
                                        </p:attrNameLst>
                                      </p:cBhvr>
                                      <p:to>
                                        <p:strVal val="hidden"/>
                                      </p:to>
                                    </p:set>
                                  </p:subTnLst>
                                </p:cTn>
                              </p:par>
                            </p:childTnLst>
                          </p:cTn>
                        </p:par>
                        <p:par>
                          <p:cTn id="8" fill="hold">
                            <p:stCondLst>
                              <p:cond delay="3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5000"/>
                            </p:stCondLst>
                            <p:childTnLst>
                              <p:par>
                                <p:cTn id="17" presetID="10" presetClass="exit" presetSubtype="0" fill="hold" nodeType="after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0"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par>
                                <p:cTn id="37" presetID="10"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par>
                                <p:cTn id="40" presetID="10" presetClass="entr" presetSubtype="0"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10"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par>
                                <p:cTn id="46" presetID="10" presetClass="entr" presetSubtype="0"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par>
                                <p:cTn id="49" presetID="10" presetClass="entr" presetSubtype="0"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par>
                                <p:cTn id="52" presetID="10" presetClass="entr" presetSubtype="0"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cTn>
                              </p:par>
                              <p:par>
                                <p:cTn id="55" presetID="10"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500"/>
                                        <p:tgtEl>
                                          <p:spTgt spid="61"/>
                                        </p:tgtEl>
                                      </p:cBhvr>
                                    </p:animEffect>
                                  </p:childTnLst>
                                </p:cTn>
                              </p:par>
                              <p:par>
                                <p:cTn id="58" presetID="10" presetClass="entr" presetSubtype="0" fill="hold"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par>
                                <p:cTn id="61" presetID="10" presetClass="entr" presetSubtype="0"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500"/>
                                        <p:tgtEl>
                                          <p:spTgt spid="63"/>
                                        </p:tgtEl>
                                      </p:cBhvr>
                                    </p:animEffect>
                                  </p:childTnLst>
                                </p:cTn>
                              </p:par>
                              <p:par>
                                <p:cTn id="64" presetID="10" presetClass="entr" presetSubtype="0" fill="hold" nodeType="with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500"/>
                                        <p:tgtEl>
                                          <p:spTgt spid="64"/>
                                        </p:tgtEl>
                                      </p:cBhvr>
                                    </p:animEffect>
                                  </p:childTnLst>
                                </p:cTn>
                              </p:par>
                            </p:childTnLst>
                          </p:cTn>
                        </p:par>
                        <p:par>
                          <p:cTn id="67" fill="hold">
                            <p:stCondLst>
                              <p:cond delay="500"/>
                            </p:stCondLst>
                            <p:childTnLst>
                              <p:par>
                                <p:cTn id="68" presetID="53" presetClass="entr" presetSubtype="16" fill="hold" nodeType="after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p:cTn id="70" dur="500" fill="hold"/>
                                        <p:tgtEl>
                                          <p:spTgt spid="46"/>
                                        </p:tgtEl>
                                        <p:attrNameLst>
                                          <p:attrName>ppt_w</p:attrName>
                                        </p:attrNameLst>
                                      </p:cBhvr>
                                      <p:tavLst>
                                        <p:tav tm="0">
                                          <p:val>
                                            <p:fltVal val="0"/>
                                          </p:val>
                                        </p:tav>
                                        <p:tav tm="100000">
                                          <p:val>
                                            <p:strVal val="#ppt_w"/>
                                          </p:val>
                                        </p:tav>
                                      </p:tavLst>
                                    </p:anim>
                                    <p:anim calcmode="lin" valueType="num">
                                      <p:cBhvr>
                                        <p:cTn id="71" dur="500" fill="hold"/>
                                        <p:tgtEl>
                                          <p:spTgt spid="46"/>
                                        </p:tgtEl>
                                        <p:attrNameLst>
                                          <p:attrName>ppt_h</p:attrName>
                                        </p:attrNameLst>
                                      </p:cBhvr>
                                      <p:tavLst>
                                        <p:tav tm="0">
                                          <p:val>
                                            <p:fltVal val="0"/>
                                          </p:val>
                                        </p:tav>
                                        <p:tav tm="100000">
                                          <p:val>
                                            <p:strVal val="#ppt_h"/>
                                          </p:val>
                                        </p:tav>
                                      </p:tavLst>
                                    </p:anim>
                                    <p:animEffect transition="in" filter="fade">
                                      <p:cBhvr>
                                        <p:cTn id="72" dur="500"/>
                                        <p:tgtEl>
                                          <p:spTgt spid="46"/>
                                        </p:tgtEl>
                                      </p:cBhvr>
                                    </p:animEffect>
                                  </p:childTnLst>
                                </p:cTn>
                              </p:par>
                            </p:childTnLst>
                          </p:cTn>
                        </p:par>
                        <p:par>
                          <p:cTn id="73" fill="hold">
                            <p:stCondLst>
                              <p:cond delay="1000"/>
                            </p:stCondLst>
                            <p:childTnLst>
                              <p:par>
                                <p:cTn id="74" presetID="10" presetClass="entr" presetSubtype="0" fill="hold" grpId="0" nodeType="after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632" y="1116072"/>
            <a:ext cx="4293274" cy="5118846"/>
          </a:xfrm>
          <a:prstGeom prst="rect">
            <a:avLst/>
          </a:prstGeom>
          <a:solidFill>
            <a:srgbClr val="FFFF99">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灯片编号占位符 3"/>
          <p:cNvSpPr>
            <a:spLocks noGrp="1"/>
          </p:cNvSpPr>
          <p:nvPr>
            <p:ph type="sldNum" sz="quarter" idx="12"/>
          </p:nvPr>
        </p:nvSpPr>
        <p:spPr/>
        <p:txBody>
          <a:bodyPr/>
          <a:lstStyle/>
          <a:p>
            <a:fld id="{D6D10B3D-3140-43A0-86F0-B7C648D6A1E4}" type="slidenum">
              <a:rPr lang="zh-CN" altLang="en-US" smtClean="0"/>
              <a:t>16</a:t>
            </a:fld>
            <a:endParaRPr lang="zh-CN" altLang="en-US"/>
          </a:p>
        </p:txBody>
      </p:sp>
      <p:sp>
        <p:nvSpPr>
          <p:cNvPr id="8" name="Line 30"/>
          <p:cNvSpPr>
            <a:spLocks noChangeShapeType="1"/>
          </p:cNvSpPr>
          <p:nvPr/>
        </p:nvSpPr>
        <p:spPr bwMode="auto">
          <a:xfrm flipH="1" flipV="1">
            <a:off x="7338116" y="1104899"/>
            <a:ext cx="592148" cy="1142999"/>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0" name="Rectangle 29"/>
          <p:cNvSpPr>
            <a:spLocks noChangeArrowheads="1"/>
          </p:cNvSpPr>
          <p:nvPr/>
        </p:nvSpPr>
        <p:spPr bwMode="auto">
          <a:xfrm>
            <a:off x="6600632" y="490189"/>
            <a:ext cx="1675230" cy="60529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base" latinLnBrk="0" hangingPunct="1">
              <a:lnSpc>
                <a:spcPts val="4000"/>
              </a:lnSpc>
              <a:spcBef>
                <a:spcPct val="0"/>
              </a:spcBef>
              <a:spcAft>
                <a:spcPct val="0"/>
              </a:spcAft>
              <a:buClrTx/>
              <a:buSzTx/>
              <a:buFontTx/>
              <a:buNone/>
              <a:tabLst/>
              <a:defRPr/>
            </a:pPr>
            <a:r>
              <a:rPr kumimoji="0" lang="zh-CN" altLang="en-US" sz="2800" i="0" u="none" strike="noStrike" kern="0" cap="none" spc="50" normalizeH="0" baseline="0" noProof="0" dirty="0" smtClean="0">
                <a:ln w="11430"/>
                <a:solidFill>
                  <a:prstClr val="black"/>
                </a:solidFill>
                <a:uLnTx/>
                <a:uFillTx/>
                <a:latin typeface="微软雅黑" pitchFamily="34" charset="-122"/>
                <a:ea typeface="微软雅黑" pitchFamily="34" charset="-122"/>
                <a:cs typeface="+mn-cs"/>
              </a:rPr>
              <a:t>肾髓质</a:t>
            </a:r>
            <a:endParaRPr kumimoji="0" lang="zh-CN" altLang="en-US" sz="2800" i="0" u="none" strike="noStrike" kern="0" cap="none" spc="50" normalizeH="0" baseline="0" noProof="0" dirty="0">
              <a:ln w="11430"/>
              <a:solidFill>
                <a:prstClr val="black"/>
              </a:solidFill>
              <a:uLnTx/>
              <a:uFillTx/>
              <a:latin typeface="微软雅黑" pitchFamily="34" charset="-122"/>
              <a:ea typeface="微软雅黑" pitchFamily="34" charset="-122"/>
              <a:cs typeface="+mn-cs"/>
            </a:endParaRPr>
          </a:p>
        </p:txBody>
      </p:sp>
      <p:sp>
        <p:nvSpPr>
          <p:cNvPr id="18" name="矩形 17"/>
          <p:cNvSpPr/>
          <p:nvPr/>
        </p:nvSpPr>
        <p:spPr>
          <a:xfrm>
            <a:off x="1010450" y="393896"/>
            <a:ext cx="1415772" cy="584775"/>
          </a:xfrm>
          <a:prstGeom prst="rect">
            <a:avLst/>
          </a:prstGeom>
        </p:spPr>
        <p:txBody>
          <a:bodyPr wrap="none">
            <a:spAutoFit/>
          </a:bodyPr>
          <a:lstStyle/>
          <a:p>
            <a:pPr fontAlgn="base">
              <a:spcBef>
                <a:spcPct val="50000"/>
              </a:spcBef>
              <a:spcAft>
                <a:spcPct val="0"/>
              </a:spcAft>
            </a:pPr>
            <a:r>
              <a:rPr lang="zh-CN" altLang="en-US" sz="3200" b="1" dirty="0" smtClean="0">
                <a:solidFill>
                  <a:srgbClr val="C00000"/>
                </a:solidFill>
                <a:latin typeface="微软雅黑" panose="020B0503020204020204" pitchFamily="34" charset="-122"/>
                <a:ea typeface="微软雅黑" panose="020B0503020204020204" pitchFamily="34" charset="-122"/>
              </a:rPr>
              <a:t>肾髓质</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9150231" y="2531786"/>
            <a:ext cx="2752510" cy="678424"/>
            <a:chOff x="9150231" y="2531786"/>
            <a:chExt cx="2752510" cy="678424"/>
          </a:xfrm>
        </p:grpSpPr>
        <p:sp>
          <p:nvSpPr>
            <p:cNvPr id="21" name="矩形 20"/>
            <p:cNvSpPr/>
            <p:nvPr/>
          </p:nvSpPr>
          <p:spPr>
            <a:xfrm>
              <a:off x="10775509" y="2748545"/>
              <a:ext cx="1127232"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400" spc="50" dirty="0">
                  <a:ln w="11430"/>
                  <a:solidFill>
                    <a:srgbClr val="0000FF"/>
                  </a:solidFill>
                  <a:effectLst>
                    <a:outerShdw blurRad="76200" dist="50800" dir="5400000" algn="tl" rotWithShape="0">
                      <a:srgbClr val="000000">
                        <a:alpha val="65000"/>
                      </a:srgbClr>
                    </a:outerShdw>
                  </a:effectLst>
                  <a:latin typeface="微软雅黑" pitchFamily="34" charset="-122"/>
                  <a:ea typeface="微软雅黑" pitchFamily="34" charset="-122"/>
                </a:rPr>
                <a:t>肾乳头</a:t>
              </a:r>
            </a:p>
          </p:txBody>
        </p:sp>
        <p:sp>
          <p:nvSpPr>
            <p:cNvPr id="24" name="Line 30"/>
            <p:cNvSpPr>
              <a:spLocks noChangeShapeType="1"/>
            </p:cNvSpPr>
            <p:nvPr/>
          </p:nvSpPr>
          <p:spPr bwMode="auto">
            <a:xfrm>
              <a:off x="9150231" y="2531786"/>
              <a:ext cx="1625278" cy="461139"/>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grpSp>
      <p:grpSp>
        <p:nvGrpSpPr>
          <p:cNvPr id="30" name="组合 29"/>
          <p:cNvGrpSpPr/>
          <p:nvPr/>
        </p:nvGrpSpPr>
        <p:grpSpPr>
          <a:xfrm>
            <a:off x="9394795" y="1995332"/>
            <a:ext cx="2456411" cy="461665"/>
            <a:chOff x="9394795" y="1995332"/>
            <a:chExt cx="2456411" cy="461665"/>
          </a:xfrm>
        </p:grpSpPr>
        <p:sp>
          <p:nvSpPr>
            <p:cNvPr id="20" name="Line 30"/>
            <p:cNvSpPr>
              <a:spLocks noChangeShapeType="1"/>
            </p:cNvSpPr>
            <p:nvPr/>
          </p:nvSpPr>
          <p:spPr bwMode="auto">
            <a:xfrm>
              <a:off x="9394795" y="2247898"/>
              <a:ext cx="1329179" cy="12002"/>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5" name="矩形 24"/>
            <p:cNvSpPr/>
            <p:nvPr/>
          </p:nvSpPr>
          <p:spPr>
            <a:xfrm>
              <a:off x="10723974" y="1995332"/>
              <a:ext cx="1127232"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400" spc="50" dirty="0" smtClean="0">
                  <a:ln w="11430"/>
                  <a:solidFill>
                    <a:srgbClr val="0000FF"/>
                  </a:solidFill>
                  <a:effectLst>
                    <a:outerShdw blurRad="76200" dist="50800" dir="5400000" algn="tl" rotWithShape="0">
                      <a:srgbClr val="000000">
                        <a:alpha val="65000"/>
                      </a:srgbClr>
                    </a:outerShdw>
                  </a:effectLst>
                  <a:latin typeface="微软雅黑" pitchFamily="34" charset="-122"/>
                  <a:ea typeface="微软雅黑" pitchFamily="34" charset="-122"/>
                </a:rPr>
                <a:t>肾椎体</a:t>
              </a:r>
              <a:endParaRPr lang="zh-CN" altLang="en-US" sz="2400" spc="50" dirty="0">
                <a:ln w="11430"/>
                <a:solidFill>
                  <a:srgbClr val="0000FF"/>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grpSp>
      <p:grpSp>
        <p:nvGrpSpPr>
          <p:cNvPr id="33" name="组合 32"/>
          <p:cNvGrpSpPr/>
          <p:nvPr/>
        </p:nvGrpSpPr>
        <p:grpSpPr>
          <a:xfrm>
            <a:off x="8943302" y="2639894"/>
            <a:ext cx="3038438" cy="1488700"/>
            <a:chOff x="8943302" y="2639894"/>
            <a:chExt cx="3038438" cy="1488700"/>
          </a:xfrm>
        </p:grpSpPr>
        <p:sp>
          <p:nvSpPr>
            <p:cNvPr id="22" name="矩形 21"/>
            <p:cNvSpPr/>
            <p:nvPr/>
          </p:nvSpPr>
          <p:spPr>
            <a:xfrm>
              <a:off x="10854508" y="3666929"/>
              <a:ext cx="1127232" cy="461665"/>
            </a:xfrm>
            <a:prstGeom prst="rect">
              <a:avLst/>
            </a:prstGeom>
          </p:spPr>
          <p:txBody>
            <a:bodyPr wrap="none">
              <a:spAutoFit/>
            </a:bodyPr>
            <a:lstStyle/>
            <a:p>
              <a:r>
                <a:rPr lang="zh-CN" altLang="en-US" sz="2400" spc="50" dirty="0">
                  <a:ln w="11430"/>
                  <a:solidFill>
                    <a:srgbClr val="0000FF"/>
                  </a:solidFill>
                  <a:effectLst>
                    <a:outerShdw blurRad="76200" dist="50800" dir="5400000" algn="tl" rotWithShape="0">
                      <a:srgbClr val="000000">
                        <a:alpha val="65000"/>
                      </a:srgbClr>
                    </a:outerShdw>
                  </a:effectLst>
                  <a:latin typeface="微软雅黑" pitchFamily="34" charset="-122"/>
                  <a:ea typeface="微软雅黑" pitchFamily="34" charset="-122"/>
                </a:rPr>
                <a:t>肾小盏</a:t>
              </a:r>
            </a:p>
          </p:txBody>
        </p:sp>
        <p:sp>
          <p:nvSpPr>
            <p:cNvPr id="26" name="Line 30"/>
            <p:cNvSpPr>
              <a:spLocks noChangeShapeType="1"/>
            </p:cNvSpPr>
            <p:nvPr/>
          </p:nvSpPr>
          <p:spPr bwMode="auto">
            <a:xfrm>
              <a:off x="8943302" y="2639894"/>
              <a:ext cx="1950604" cy="1216814"/>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grpSp>
      <p:grpSp>
        <p:nvGrpSpPr>
          <p:cNvPr id="34" name="组合 33"/>
          <p:cNvGrpSpPr/>
          <p:nvPr/>
        </p:nvGrpSpPr>
        <p:grpSpPr>
          <a:xfrm>
            <a:off x="8705851" y="3117850"/>
            <a:ext cx="3311828" cy="1840871"/>
            <a:chOff x="8705851" y="3117850"/>
            <a:chExt cx="3311828" cy="1840871"/>
          </a:xfrm>
        </p:grpSpPr>
        <p:sp>
          <p:nvSpPr>
            <p:cNvPr id="27" name="Line 30"/>
            <p:cNvSpPr>
              <a:spLocks noChangeShapeType="1"/>
            </p:cNvSpPr>
            <p:nvPr/>
          </p:nvSpPr>
          <p:spPr bwMode="auto">
            <a:xfrm>
              <a:off x="8705851" y="3117850"/>
              <a:ext cx="2184596" cy="1610039"/>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8" name="矩形 27"/>
            <p:cNvSpPr/>
            <p:nvPr/>
          </p:nvSpPr>
          <p:spPr>
            <a:xfrm>
              <a:off x="10890447" y="4497056"/>
              <a:ext cx="1127232" cy="461665"/>
            </a:xfrm>
            <a:prstGeom prst="rect">
              <a:avLst/>
            </a:prstGeom>
          </p:spPr>
          <p:txBody>
            <a:bodyPr wrap="none">
              <a:spAutoFit/>
            </a:bodyPr>
            <a:lstStyle/>
            <a:p>
              <a:r>
                <a:rPr lang="zh-CN" altLang="en-US" sz="2400" spc="50" dirty="0">
                  <a:ln w="11430"/>
                  <a:solidFill>
                    <a:srgbClr val="0000FF"/>
                  </a:solidFill>
                  <a:effectLst>
                    <a:outerShdw blurRad="76200" dist="50800" dir="5400000" algn="tl" rotWithShape="0">
                      <a:srgbClr val="000000">
                        <a:alpha val="65000"/>
                      </a:srgbClr>
                    </a:outerShdw>
                  </a:effectLst>
                  <a:latin typeface="微软雅黑" pitchFamily="34" charset="-122"/>
                  <a:ea typeface="微软雅黑" pitchFamily="34" charset="-122"/>
                </a:rPr>
                <a:t>肾大盏</a:t>
              </a:r>
            </a:p>
          </p:txBody>
        </p:sp>
      </p:grpSp>
      <p:grpSp>
        <p:nvGrpSpPr>
          <p:cNvPr id="35" name="组合 34"/>
          <p:cNvGrpSpPr/>
          <p:nvPr/>
        </p:nvGrpSpPr>
        <p:grpSpPr>
          <a:xfrm>
            <a:off x="9150231" y="3856707"/>
            <a:ext cx="2711020" cy="1932141"/>
            <a:chOff x="9150231" y="3856707"/>
            <a:chExt cx="2711020" cy="1932141"/>
          </a:xfrm>
        </p:grpSpPr>
        <p:sp>
          <p:nvSpPr>
            <p:cNvPr id="23" name="矩形 22"/>
            <p:cNvSpPr/>
            <p:nvPr/>
          </p:nvSpPr>
          <p:spPr>
            <a:xfrm>
              <a:off x="10950424" y="5327183"/>
              <a:ext cx="910827" cy="461665"/>
            </a:xfrm>
            <a:prstGeom prst="rect">
              <a:avLst/>
            </a:prstGeom>
          </p:spPr>
          <p:txBody>
            <a:bodyPr wrap="none">
              <a:spAutoFit/>
            </a:bodyPr>
            <a:lstStyle/>
            <a:p>
              <a:r>
                <a:rPr lang="zh-CN" altLang="en-US" sz="2400" spc="50" dirty="0">
                  <a:ln w="11430"/>
                  <a:solidFill>
                    <a:srgbClr val="0000FF"/>
                  </a:solidFill>
                  <a:effectLst>
                    <a:outerShdw blurRad="76200" dist="50800" dir="5400000" algn="tl" rotWithShape="0">
                      <a:srgbClr val="000000">
                        <a:alpha val="65000"/>
                      </a:srgbClr>
                    </a:outerShdw>
                  </a:effectLst>
                  <a:latin typeface="微软雅黑" pitchFamily="34" charset="-122"/>
                  <a:ea typeface="微软雅黑" pitchFamily="34" charset="-122"/>
                </a:rPr>
                <a:t>肾 盂</a:t>
              </a:r>
            </a:p>
          </p:txBody>
        </p:sp>
        <p:sp>
          <p:nvSpPr>
            <p:cNvPr id="29" name="Line 30"/>
            <p:cNvSpPr>
              <a:spLocks noChangeShapeType="1"/>
            </p:cNvSpPr>
            <p:nvPr/>
          </p:nvSpPr>
          <p:spPr bwMode="auto">
            <a:xfrm>
              <a:off x="9150231" y="3856707"/>
              <a:ext cx="1796734" cy="1676475"/>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grpSp>
      <p:sp>
        <p:nvSpPr>
          <p:cNvPr id="36" name="矩形 35"/>
          <p:cNvSpPr/>
          <p:nvPr/>
        </p:nvSpPr>
        <p:spPr>
          <a:xfrm>
            <a:off x="264888" y="1008063"/>
            <a:ext cx="6688754" cy="4708981"/>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肾髓质色淡红，约占肾实质厚度的</a:t>
            </a:r>
            <a:r>
              <a:rPr lang="en-US" altLang="zh-CN" sz="2000" dirty="0" smtClean="0">
                <a:latin typeface="微软雅黑" panose="020B0503020204020204" pitchFamily="34" charset="-122"/>
                <a:ea typeface="微软雅黑" panose="020B0503020204020204" pitchFamily="34" charset="-122"/>
              </a:rPr>
              <a:t>2/3</a:t>
            </a:r>
          </a:p>
          <a:p>
            <a:pPr>
              <a:lnSpc>
                <a:spcPct val="150000"/>
              </a:lnSpc>
            </a:pPr>
            <a:r>
              <a:rPr lang="zh-CN" altLang="en-US" sz="2000" b="1" dirty="0" smtClean="0">
                <a:solidFill>
                  <a:srgbClr val="0000CC"/>
                </a:solidFill>
                <a:latin typeface="微软雅黑" panose="020B0503020204020204" pitchFamily="34" charset="-122"/>
                <a:ea typeface="微软雅黑" panose="020B0503020204020204" pitchFamily="34" charset="-122"/>
              </a:rPr>
              <a:t>肾锥体</a:t>
            </a:r>
            <a:r>
              <a:rPr lang="zh-CN" altLang="en-US" sz="2000" dirty="0" smtClean="0">
                <a:latin typeface="微软雅黑" panose="020B0503020204020204" pitchFamily="34" charset="-122"/>
                <a:ea typeface="微软雅黑" panose="020B0503020204020204" pitchFamily="34" charset="-122"/>
              </a:rPr>
              <a:t>可见</a:t>
            </a:r>
            <a:r>
              <a:rPr lang="en-US" altLang="zh-CN" sz="2000" dirty="0">
                <a:latin typeface="微软雅黑" panose="020B0503020204020204" pitchFamily="34" charset="-122"/>
                <a:ea typeface="微软雅黑" panose="020B0503020204020204" pitchFamily="34" charset="-122"/>
              </a:rPr>
              <a:t>15</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20</a:t>
            </a:r>
            <a:r>
              <a:rPr lang="zh-CN" altLang="en-US" sz="2000" dirty="0">
                <a:latin typeface="微软雅黑" panose="020B0503020204020204" pitchFamily="34" charset="-122"/>
                <a:ea typeface="微软雅黑" panose="020B0503020204020204" pitchFamily="34" charset="-122"/>
              </a:rPr>
              <a:t>个呈圆锥形、底朝皮质、尖向肾窦、光泽致密、有许多颜色较深放射状条纹</a:t>
            </a:r>
            <a:r>
              <a:rPr lang="zh-CN" altLang="en-US" sz="2000" dirty="0" smtClean="0">
                <a:latin typeface="微软雅黑" panose="020B0503020204020204" pitchFamily="34" charset="-122"/>
                <a:ea typeface="微软雅黑" panose="020B0503020204020204" pitchFamily="34" charset="-122"/>
              </a:rPr>
              <a:t>的。肾锥体</a:t>
            </a:r>
            <a:r>
              <a:rPr lang="zh-CN" altLang="en-US" sz="2000" dirty="0">
                <a:latin typeface="微软雅黑" panose="020B0503020204020204" pitchFamily="34" charset="-122"/>
                <a:ea typeface="微软雅黑" panose="020B0503020204020204" pitchFamily="34" charset="-122"/>
              </a:rPr>
              <a:t>的条纹由肾直小管和血管平行排列</a:t>
            </a:r>
            <a:r>
              <a:rPr lang="zh-CN" altLang="en-US" sz="2000" dirty="0" smtClean="0">
                <a:latin typeface="微软雅黑" panose="020B0503020204020204" pitchFamily="34" charset="-122"/>
                <a:ea typeface="微软雅黑" panose="020B0503020204020204" pitchFamily="34" charset="-122"/>
              </a:rPr>
              <a:t>形成</a:t>
            </a:r>
            <a:endParaRPr lang="en-US" altLang="zh-CN" sz="2000" dirty="0" smtClean="0">
              <a:latin typeface="微软雅黑" panose="020B0503020204020204" pitchFamily="34" charset="-122"/>
              <a:ea typeface="微软雅黑" panose="020B0503020204020204" pitchFamily="34" charset="-122"/>
            </a:endParaRPr>
          </a:p>
          <a:p>
            <a:pPr>
              <a:lnSpc>
                <a:spcPct val="150000"/>
              </a:lnSpc>
            </a:pPr>
            <a:endParaRPr lang="en-US" altLang="zh-CN" sz="2000" dirty="0">
              <a:latin typeface="微软雅黑" panose="020B0503020204020204" pitchFamily="34" charset="-122"/>
              <a:ea typeface="微软雅黑" panose="020B0503020204020204" pitchFamily="34" charset="-122"/>
            </a:endParaRPr>
          </a:p>
          <a:p>
            <a:pPr>
              <a:lnSpc>
                <a:spcPct val="150000"/>
              </a:lnSpc>
            </a:pPr>
            <a:r>
              <a:rPr lang="en-US" altLang="zh-CN" sz="2000" dirty="0" smtClean="0">
                <a:latin typeface="微软雅黑" panose="020B0503020204020204" pitchFamily="34" charset="-122"/>
                <a:ea typeface="微软雅黑" panose="020B0503020204020204" pitchFamily="34" charset="-122"/>
              </a:rPr>
              <a:t>2-3</a:t>
            </a:r>
            <a:r>
              <a:rPr lang="zh-CN" altLang="en-US" sz="2000" dirty="0">
                <a:latin typeface="微软雅黑" panose="020B0503020204020204" pitchFamily="34" charset="-122"/>
                <a:ea typeface="微软雅黑" panose="020B0503020204020204" pitchFamily="34" charset="-122"/>
              </a:rPr>
              <a:t>个肾锥体尖端合并成</a:t>
            </a:r>
            <a:r>
              <a:rPr lang="zh-CN" altLang="en-US" sz="2000" b="1" dirty="0">
                <a:solidFill>
                  <a:srgbClr val="0000CC"/>
                </a:solidFill>
                <a:latin typeface="微软雅黑" panose="020B0503020204020204" pitchFamily="34" charset="-122"/>
                <a:ea typeface="微软雅黑" panose="020B0503020204020204" pitchFamily="34" charset="-122"/>
              </a:rPr>
              <a:t>肾乳头</a:t>
            </a:r>
            <a:r>
              <a:rPr lang="zh-CN" altLang="en-US" sz="2000" dirty="0" smtClean="0">
                <a:latin typeface="微软雅黑" panose="020B0503020204020204" pitchFamily="34" charset="-122"/>
                <a:ea typeface="微软雅黑" panose="020B0503020204020204" pitchFamily="34" charset="-122"/>
              </a:rPr>
              <a:t>，并突入</a:t>
            </a:r>
            <a:r>
              <a:rPr lang="zh-CN" altLang="en-US" sz="2000" dirty="0">
                <a:latin typeface="微软雅黑" panose="020B0503020204020204" pitchFamily="34" charset="-122"/>
                <a:ea typeface="微软雅黑" panose="020B0503020204020204" pitchFamily="34" charset="-122"/>
              </a:rPr>
              <a:t>呈漏斗</a:t>
            </a:r>
            <a:r>
              <a:rPr lang="zh-CN" altLang="en-US" sz="2000" dirty="0" smtClean="0">
                <a:latin typeface="微软雅黑" panose="020B0503020204020204" pitchFamily="34" charset="-122"/>
                <a:ea typeface="微软雅黑" panose="020B0503020204020204" pitchFamily="34" charset="-122"/>
              </a:rPr>
              <a:t>形的</a:t>
            </a:r>
            <a:r>
              <a:rPr lang="zh-CN" altLang="en-US" sz="2000" b="1" dirty="0" smtClean="0">
                <a:solidFill>
                  <a:srgbClr val="0000CC"/>
                </a:solidFill>
                <a:latin typeface="微软雅黑" panose="020B0503020204020204" pitchFamily="34" charset="-122"/>
                <a:ea typeface="微软雅黑" panose="020B0503020204020204" pitchFamily="34" charset="-122"/>
              </a:rPr>
              <a:t>肾小盏</a:t>
            </a:r>
            <a:r>
              <a:rPr lang="zh-CN" altLang="en-US" sz="2000" dirty="0">
                <a:latin typeface="微软雅黑" panose="020B0503020204020204" pitchFamily="34" charset="-122"/>
                <a:ea typeface="微软雅黑" panose="020B0503020204020204" pitchFamily="34" charset="-122"/>
              </a:rPr>
              <a:t>内</a:t>
            </a:r>
            <a:r>
              <a:rPr lang="zh-CN" altLang="en-US" sz="2000" dirty="0" smtClean="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肾乳头顶端有许多小孔称</a:t>
            </a:r>
            <a:r>
              <a:rPr lang="zh-CN" altLang="en-US" sz="2000" dirty="0" smtClean="0">
                <a:solidFill>
                  <a:srgbClr val="0000CC"/>
                </a:solidFill>
                <a:latin typeface="微软雅黑" panose="020B0503020204020204" pitchFamily="34" charset="-122"/>
                <a:ea typeface="微软雅黑" panose="020B0503020204020204" pitchFamily="34" charset="-122"/>
              </a:rPr>
              <a:t>乳头孔</a:t>
            </a:r>
            <a:r>
              <a:rPr lang="zh-CN" altLang="en-US" sz="2000" b="1"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2-3</a:t>
            </a:r>
            <a:r>
              <a:rPr lang="zh-CN" altLang="en-US" sz="2000" dirty="0">
                <a:latin typeface="微软雅黑" panose="020B0503020204020204" pitchFamily="34" charset="-122"/>
                <a:ea typeface="微软雅黑" panose="020B0503020204020204" pitchFamily="34" charset="-122"/>
              </a:rPr>
              <a:t>个肾小盏合成一个</a:t>
            </a:r>
            <a:r>
              <a:rPr lang="zh-CN" altLang="en-US" sz="2000" b="1" dirty="0">
                <a:solidFill>
                  <a:srgbClr val="0000CC"/>
                </a:solidFill>
                <a:latin typeface="微软雅黑" panose="020B0503020204020204" pitchFamily="34" charset="-122"/>
                <a:ea typeface="微软雅黑" panose="020B0503020204020204" pitchFamily="34" charset="-122"/>
              </a:rPr>
              <a:t>肾大盏</a:t>
            </a:r>
            <a:r>
              <a:rPr lang="zh-CN" altLang="en-US" sz="2000" dirty="0" smtClean="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再由</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个肾大盏汇合形成一个</a:t>
            </a:r>
            <a:r>
              <a:rPr lang="zh-CN" altLang="en-US" sz="2000" b="1" dirty="0" smtClean="0">
                <a:solidFill>
                  <a:srgbClr val="0000CC"/>
                </a:solidFill>
                <a:latin typeface="微软雅黑" panose="020B0503020204020204" pitchFamily="34" charset="-122"/>
                <a:ea typeface="微软雅黑" panose="020B0503020204020204" pitchFamily="34" charset="-122"/>
              </a:rPr>
              <a:t>肾盂</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smtClean="0">
                <a:latin typeface="微软雅黑" panose="020B0503020204020204" pitchFamily="34" charset="-122"/>
                <a:ea typeface="微软雅黑" panose="020B0503020204020204" pitchFamily="34" charset="-122"/>
              </a:rPr>
              <a:t>肾盂</a:t>
            </a:r>
            <a:r>
              <a:rPr lang="zh-CN" altLang="en-US" sz="2000" dirty="0">
                <a:latin typeface="微软雅黑" panose="020B0503020204020204" pitchFamily="34" charset="-122"/>
                <a:ea typeface="微软雅黑" panose="020B0503020204020204" pitchFamily="34" charset="-122"/>
              </a:rPr>
              <a:t>离开肾门向下弯行，约</a:t>
            </a:r>
            <a:r>
              <a:rPr lang="zh-CN" altLang="en-US" sz="2000" dirty="0" smtClean="0">
                <a:latin typeface="微软雅黑" panose="020B0503020204020204" pitchFamily="34" charset="-122"/>
                <a:ea typeface="微软雅黑" panose="020B0503020204020204" pitchFamily="34" charset="-122"/>
              </a:rPr>
              <a:t>在</a:t>
            </a:r>
            <a:r>
              <a:rPr lang="en-US" altLang="zh-CN" sz="2000" dirty="0" smtClean="0">
                <a:latin typeface="微软雅黑" panose="020B0503020204020204" pitchFamily="34" charset="-122"/>
                <a:ea typeface="微软雅黑" panose="020B0503020204020204" pitchFamily="34" charset="-122"/>
              </a:rPr>
              <a:t>T2</a:t>
            </a:r>
            <a:r>
              <a:rPr lang="zh-CN" altLang="en-US" sz="2000" dirty="0" smtClean="0">
                <a:latin typeface="微软雅黑" panose="020B0503020204020204" pitchFamily="34" charset="-122"/>
                <a:ea typeface="微软雅黑" panose="020B0503020204020204" pitchFamily="34" charset="-122"/>
              </a:rPr>
              <a:t>椎体上缘</a:t>
            </a:r>
            <a:r>
              <a:rPr lang="zh-CN" altLang="en-US" sz="2000" dirty="0">
                <a:latin typeface="微软雅黑" panose="020B0503020204020204" pitchFamily="34" charset="-122"/>
                <a:ea typeface="微软雅黑" panose="020B0503020204020204" pitchFamily="34" charset="-122"/>
              </a:rPr>
              <a:t>水平，逐渐变</a:t>
            </a:r>
            <a:r>
              <a:rPr lang="zh-CN" altLang="en-US" sz="2000" dirty="0" smtClean="0">
                <a:latin typeface="微软雅黑" panose="020B0503020204020204" pitchFamily="34" charset="-122"/>
                <a:ea typeface="微软雅黑" panose="020B0503020204020204" pitchFamily="34" charset="-122"/>
              </a:rPr>
              <a:t>细移行为输尿管，成人</a:t>
            </a:r>
            <a:r>
              <a:rPr lang="zh-CN" altLang="en-US" sz="2000" dirty="0">
                <a:latin typeface="微软雅黑" panose="020B0503020204020204" pitchFamily="34" charset="-122"/>
                <a:ea typeface="微软雅黑" panose="020B0503020204020204" pitchFamily="34" charset="-122"/>
              </a:rPr>
              <a:t>肾盂容积</a:t>
            </a:r>
            <a:r>
              <a:rPr lang="zh-CN" altLang="en-US" sz="2000" dirty="0" smtClean="0">
                <a:latin typeface="微软雅黑" panose="020B0503020204020204" pitchFamily="34" charset="-122"/>
                <a:ea typeface="微软雅黑" panose="020B0503020204020204" pitchFamily="34" charset="-122"/>
              </a:rPr>
              <a:t>约７</a:t>
            </a:r>
            <a:r>
              <a:rPr lang="en-US" altLang="zh-CN" sz="2000" dirty="0" smtClean="0">
                <a:latin typeface="微软雅黑" panose="020B0503020204020204" pitchFamily="34" charset="-122"/>
                <a:ea typeface="微软雅黑" panose="020B0503020204020204" pitchFamily="34" charset="-122"/>
              </a:rPr>
              <a:t>.5ml</a:t>
            </a:r>
          </a:p>
        </p:txBody>
      </p:sp>
      <p:sp>
        <p:nvSpPr>
          <p:cNvPr id="39" name="矩形 38"/>
          <p:cNvSpPr/>
          <p:nvPr/>
        </p:nvSpPr>
        <p:spPr>
          <a:xfrm>
            <a:off x="264888" y="5605531"/>
            <a:ext cx="7596412" cy="646331"/>
          </a:xfrm>
          <a:prstGeom prst="rect">
            <a:avLst/>
          </a:prstGeom>
        </p:spPr>
        <p:txBody>
          <a:bodyPr wrap="square">
            <a:spAutoFit/>
          </a:bodyPr>
          <a:lstStyle/>
          <a:p>
            <a:pPr lvl="0">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rPr>
              <a:t>肾产生的终尿经乳头孔流入肾小盏→肾大盏→肾盂 </a:t>
            </a:r>
          </a:p>
        </p:txBody>
      </p:sp>
      <p:sp>
        <p:nvSpPr>
          <p:cNvPr id="3" name="任意多边形 2"/>
          <p:cNvSpPr/>
          <p:nvPr/>
        </p:nvSpPr>
        <p:spPr>
          <a:xfrm>
            <a:off x="7527364" y="1721366"/>
            <a:ext cx="2228850" cy="3429000"/>
          </a:xfrm>
          <a:custGeom>
            <a:avLst/>
            <a:gdLst>
              <a:gd name="connsiteX0" fmla="*/ 2070100 w 2228850"/>
              <a:gd name="connsiteY0" fmla="*/ 1225550 h 3429000"/>
              <a:gd name="connsiteX1" fmla="*/ 2070100 w 2228850"/>
              <a:gd name="connsiteY1" fmla="*/ 1225550 h 3429000"/>
              <a:gd name="connsiteX2" fmla="*/ 2120900 w 2228850"/>
              <a:gd name="connsiteY2" fmla="*/ 1187450 h 3429000"/>
              <a:gd name="connsiteX3" fmla="*/ 2152650 w 2228850"/>
              <a:gd name="connsiteY3" fmla="*/ 1149350 h 3429000"/>
              <a:gd name="connsiteX4" fmla="*/ 2171700 w 2228850"/>
              <a:gd name="connsiteY4" fmla="*/ 1130300 h 3429000"/>
              <a:gd name="connsiteX5" fmla="*/ 2190750 w 2228850"/>
              <a:gd name="connsiteY5" fmla="*/ 914400 h 3429000"/>
              <a:gd name="connsiteX6" fmla="*/ 2197100 w 2228850"/>
              <a:gd name="connsiteY6" fmla="*/ 882650 h 3429000"/>
              <a:gd name="connsiteX7" fmla="*/ 2216150 w 2228850"/>
              <a:gd name="connsiteY7" fmla="*/ 825500 h 3429000"/>
              <a:gd name="connsiteX8" fmla="*/ 2228850 w 2228850"/>
              <a:gd name="connsiteY8" fmla="*/ 787400 h 3429000"/>
              <a:gd name="connsiteX9" fmla="*/ 2222500 w 2228850"/>
              <a:gd name="connsiteY9" fmla="*/ 736600 h 3429000"/>
              <a:gd name="connsiteX10" fmla="*/ 2209800 w 2228850"/>
              <a:gd name="connsiteY10" fmla="*/ 717550 h 3429000"/>
              <a:gd name="connsiteX11" fmla="*/ 2203450 w 2228850"/>
              <a:gd name="connsiteY11" fmla="*/ 654050 h 3429000"/>
              <a:gd name="connsiteX12" fmla="*/ 2197100 w 2228850"/>
              <a:gd name="connsiteY12" fmla="*/ 628650 h 3429000"/>
              <a:gd name="connsiteX13" fmla="*/ 2190750 w 2228850"/>
              <a:gd name="connsiteY13" fmla="*/ 609600 h 3429000"/>
              <a:gd name="connsiteX14" fmla="*/ 2171700 w 2228850"/>
              <a:gd name="connsiteY14" fmla="*/ 590550 h 3429000"/>
              <a:gd name="connsiteX15" fmla="*/ 2139950 w 2228850"/>
              <a:gd name="connsiteY15" fmla="*/ 527050 h 3429000"/>
              <a:gd name="connsiteX16" fmla="*/ 2120900 w 2228850"/>
              <a:gd name="connsiteY16" fmla="*/ 476250 h 3429000"/>
              <a:gd name="connsiteX17" fmla="*/ 2101850 w 2228850"/>
              <a:gd name="connsiteY17" fmla="*/ 457200 h 3429000"/>
              <a:gd name="connsiteX18" fmla="*/ 2076450 w 2228850"/>
              <a:gd name="connsiteY18" fmla="*/ 406400 h 3429000"/>
              <a:gd name="connsiteX19" fmla="*/ 2070100 w 2228850"/>
              <a:gd name="connsiteY19" fmla="*/ 387350 h 3429000"/>
              <a:gd name="connsiteX20" fmla="*/ 2051050 w 2228850"/>
              <a:gd name="connsiteY20" fmla="*/ 374650 h 3429000"/>
              <a:gd name="connsiteX21" fmla="*/ 2019300 w 2228850"/>
              <a:gd name="connsiteY21" fmla="*/ 342900 h 3429000"/>
              <a:gd name="connsiteX22" fmla="*/ 1981200 w 2228850"/>
              <a:gd name="connsiteY22" fmla="*/ 311150 h 3429000"/>
              <a:gd name="connsiteX23" fmla="*/ 1911350 w 2228850"/>
              <a:gd name="connsiteY23" fmla="*/ 285750 h 3429000"/>
              <a:gd name="connsiteX24" fmla="*/ 1879600 w 2228850"/>
              <a:gd name="connsiteY24" fmla="*/ 279400 h 3429000"/>
              <a:gd name="connsiteX25" fmla="*/ 1797050 w 2228850"/>
              <a:gd name="connsiteY25" fmla="*/ 273050 h 3429000"/>
              <a:gd name="connsiteX26" fmla="*/ 1778000 w 2228850"/>
              <a:gd name="connsiteY26" fmla="*/ 266700 h 3429000"/>
              <a:gd name="connsiteX27" fmla="*/ 1733550 w 2228850"/>
              <a:gd name="connsiteY27" fmla="*/ 228600 h 3429000"/>
              <a:gd name="connsiteX28" fmla="*/ 1676400 w 2228850"/>
              <a:gd name="connsiteY28" fmla="*/ 203200 h 3429000"/>
              <a:gd name="connsiteX29" fmla="*/ 1657350 w 2228850"/>
              <a:gd name="connsiteY29" fmla="*/ 190500 h 3429000"/>
              <a:gd name="connsiteX30" fmla="*/ 1631950 w 2228850"/>
              <a:gd name="connsiteY30" fmla="*/ 165100 h 3429000"/>
              <a:gd name="connsiteX31" fmla="*/ 1600200 w 2228850"/>
              <a:gd name="connsiteY31" fmla="*/ 127000 h 3429000"/>
              <a:gd name="connsiteX32" fmla="*/ 1574800 w 2228850"/>
              <a:gd name="connsiteY32" fmla="*/ 114300 h 3429000"/>
              <a:gd name="connsiteX33" fmla="*/ 1568450 w 2228850"/>
              <a:gd name="connsiteY33" fmla="*/ 95250 h 3429000"/>
              <a:gd name="connsiteX34" fmla="*/ 1530350 w 2228850"/>
              <a:gd name="connsiteY34" fmla="*/ 76200 h 3429000"/>
              <a:gd name="connsiteX35" fmla="*/ 1473200 w 2228850"/>
              <a:gd name="connsiteY35" fmla="*/ 31750 h 3429000"/>
              <a:gd name="connsiteX36" fmla="*/ 1428750 w 2228850"/>
              <a:gd name="connsiteY36" fmla="*/ 6350 h 3429000"/>
              <a:gd name="connsiteX37" fmla="*/ 1365250 w 2228850"/>
              <a:gd name="connsiteY37" fmla="*/ 0 h 3429000"/>
              <a:gd name="connsiteX38" fmla="*/ 1263650 w 2228850"/>
              <a:gd name="connsiteY38" fmla="*/ 6350 h 3429000"/>
              <a:gd name="connsiteX39" fmla="*/ 1200150 w 2228850"/>
              <a:gd name="connsiteY39" fmla="*/ 12700 h 3429000"/>
              <a:gd name="connsiteX40" fmla="*/ 1149350 w 2228850"/>
              <a:gd name="connsiteY40" fmla="*/ 6350 h 3429000"/>
              <a:gd name="connsiteX41" fmla="*/ 1085850 w 2228850"/>
              <a:gd name="connsiteY41" fmla="*/ 50800 h 3429000"/>
              <a:gd name="connsiteX42" fmla="*/ 1066800 w 2228850"/>
              <a:gd name="connsiteY42" fmla="*/ 57150 h 3429000"/>
              <a:gd name="connsiteX43" fmla="*/ 1035050 w 2228850"/>
              <a:gd name="connsiteY43" fmla="*/ 82550 h 3429000"/>
              <a:gd name="connsiteX44" fmla="*/ 1016000 w 2228850"/>
              <a:gd name="connsiteY44" fmla="*/ 101600 h 3429000"/>
              <a:gd name="connsiteX45" fmla="*/ 984250 w 2228850"/>
              <a:gd name="connsiteY45" fmla="*/ 107950 h 3429000"/>
              <a:gd name="connsiteX46" fmla="*/ 965200 w 2228850"/>
              <a:gd name="connsiteY46" fmla="*/ 114300 h 3429000"/>
              <a:gd name="connsiteX47" fmla="*/ 946150 w 2228850"/>
              <a:gd name="connsiteY47" fmla="*/ 127000 h 3429000"/>
              <a:gd name="connsiteX48" fmla="*/ 908050 w 2228850"/>
              <a:gd name="connsiteY48" fmla="*/ 139700 h 3429000"/>
              <a:gd name="connsiteX49" fmla="*/ 876300 w 2228850"/>
              <a:gd name="connsiteY49" fmla="*/ 158750 h 3429000"/>
              <a:gd name="connsiteX50" fmla="*/ 673100 w 2228850"/>
              <a:gd name="connsiteY50" fmla="*/ 165100 h 3429000"/>
              <a:gd name="connsiteX51" fmla="*/ 603250 w 2228850"/>
              <a:gd name="connsiteY51" fmla="*/ 190500 h 3429000"/>
              <a:gd name="connsiteX52" fmla="*/ 501650 w 2228850"/>
              <a:gd name="connsiteY52" fmla="*/ 209550 h 3429000"/>
              <a:gd name="connsiteX53" fmla="*/ 438150 w 2228850"/>
              <a:gd name="connsiteY53" fmla="*/ 247650 h 3429000"/>
              <a:gd name="connsiteX54" fmla="*/ 374650 w 2228850"/>
              <a:gd name="connsiteY54" fmla="*/ 260350 h 3429000"/>
              <a:gd name="connsiteX55" fmla="*/ 368300 w 2228850"/>
              <a:gd name="connsiteY55" fmla="*/ 279400 h 3429000"/>
              <a:gd name="connsiteX56" fmla="*/ 336550 w 2228850"/>
              <a:gd name="connsiteY56" fmla="*/ 317500 h 3429000"/>
              <a:gd name="connsiteX57" fmla="*/ 323850 w 2228850"/>
              <a:gd name="connsiteY57" fmla="*/ 355600 h 3429000"/>
              <a:gd name="connsiteX58" fmla="*/ 311150 w 2228850"/>
              <a:gd name="connsiteY58" fmla="*/ 393700 h 3429000"/>
              <a:gd name="connsiteX59" fmla="*/ 304800 w 2228850"/>
              <a:gd name="connsiteY59" fmla="*/ 412750 h 3429000"/>
              <a:gd name="connsiteX60" fmla="*/ 285750 w 2228850"/>
              <a:gd name="connsiteY60" fmla="*/ 431800 h 3429000"/>
              <a:gd name="connsiteX61" fmla="*/ 266700 w 2228850"/>
              <a:gd name="connsiteY61" fmla="*/ 488950 h 3429000"/>
              <a:gd name="connsiteX62" fmla="*/ 260350 w 2228850"/>
              <a:gd name="connsiteY62" fmla="*/ 520700 h 3429000"/>
              <a:gd name="connsiteX63" fmla="*/ 228600 w 2228850"/>
              <a:gd name="connsiteY63" fmla="*/ 552450 h 3429000"/>
              <a:gd name="connsiteX64" fmla="*/ 177800 w 2228850"/>
              <a:gd name="connsiteY64" fmla="*/ 558800 h 3429000"/>
              <a:gd name="connsiteX65" fmla="*/ 171450 w 2228850"/>
              <a:gd name="connsiteY65" fmla="*/ 577850 h 3429000"/>
              <a:gd name="connsiteX66" fmla="*/ 127000 w 2228850"/>
              <a:gd name="connsiteY66" fmla="*/ 628650 h 3429000"/>
              <a:gd name="connsiteX67" fmla="*/ 107950 w 2228850"/>
              <a:gd name="connsiteY67" fmla="*/ 692150 h 3429000"/>
              <a:gd name="connsiteX68" fmla="*/ 101600 w 2228850"/>
              <a:gd name="connsiteY68" fmla="*/ 781050 h 3429000"/>
              <a:gd name="connsiteX69" fmla="*/ 88900 w 2228850"/>
              <a:gd name="connsiteY69" fmla="*/ 819150 h 3429000"/>
              <a:gd name="connsiteX70" fmla="*/ 82550 w 2228850"/>
              <a:gd name="connsiteY70" fmla="*/ 869950 h 3429000"/>
              <a:gd name="connsiteX71" fmla="*/ 69850 w 2228850"/>
              <a:gd name="connsiteY71" fmla="*/ 984250 h 3429000"/>
              <a:gd name="connsiteX72" fmla="*/ 57150 w 2228850"/>
              <a:gd name="connsiteY72" fmla="*/ 1003300 h 3429000"/>
              <a:gd name="connsiteX73" fmla="*/ 50800 w 2228850"/>
              <a:gd name="connsiteY73" fmla="*/ 1162050 h 3429000"/>
              <a:gd name="connsiteX74" fmla="*/ 44450 w 2228850"/>
              <a:gd name="connsiteY74" fmla="*/ 1187450 h 3429000"/>
              <a:gd name="connsiteX75" fmla="*/ 38100 w 2228850"/>
              <a:gd name="connsiteY75" fmla="*/ 1422400 h 3429000"/>
              <a:gd name="connsiteX76" fmla="*/ 25400 w 2228850"/>
              <a:gd name="connsiteY76" fmla="*/ 1479550 h 3429000"/>
              <a:gd name="connsiteX77" fmla="*/ 12700 w 2228850"/>
              <a:gd name="connsiteY77" fmla="*/ 1517650 h 3429000"/>
              <a:gd name="connsiteX78" fmla="*/ 6350 w 2228850"/>
              <a:gd name="connsiteY78" fmla="*/ 1536700 h 3429000"/>
              <a:gd name="connsiteX79" fmla="*/ 0 w 2228850"/>
              <a:gd name="connsiteY79" fmla="*/ 1587500 h 3429000"/>
              <a:gd name="connsiteX80" fmla="*/ 12700 w 2228850"/>
              <a:gd name="connsiteY80" fmla="*/ 1676400 h 3429000"/>
              <a:gd name="connsiteX81" fmla="*/ 12700 w 2228850"/>
              <a:gd name="connsiteY81" fmla="*/ 1898650 h 3429000"/>
              <a:gd name="connsiteX82" fmla="*/ 19050 w 2228850"/>
              <a:gd name="connsiteY82" fmla="*/ 2006600 h 3429000"/>
              <a:gd name="connsiteX83" fmla="*/ 25400 w 2228850"/>
              <a:gd name="connsiteY83" fmla="*/ 2032000 h 3429000"/>
              <a:gd name="connsiteX84" fmla="*/ 44450 w 2228850"/>
              <a:gd name="connsiteY84" fmla="*/ 2108200 h 3429000"/>
              <a:gd name="connsiteX85" fmla="*/ 57150 w 2228850"/>
              <a:gd name="connsiteY85" fmla="*/ 2235200 h 3429000"/>
              <a:gd name="connsiteX86" fmla="*/ 76200 w 2228850"/>
              <a:gd name="connsiteY86" fmla="*/ 2286000 h 3429000"/>
              <a:gd name="connsiteX87" fmla="*/ 88900 w 2228850"/>
              <a:gd name="connsiteY87" fmla="*/ 2336800 h 3429000"/>
              <a:gd name="connsiteX88" fmla="*/ 101600 w 2228850"/>
              <a:gd name="connsiteY88" fmla="*/ 2413000 h 3429000"/>
              <a:gd name="connsiteX89" fmla="*/ 107950 w 2228850"/>
              <a:gd name="connsiteY89" fmla="*/ 2432050 h 3429000"/>
              <a:gd name="connsiteX90" fmla="*/ 158750 w 2228850"/>
              <a:gd name="connsiteY90" fmla="*/ 2489200 h 3429000"/>
              <a:gd name="connsiteX91" fmla="*/ 177800 w 2228850"/>
              <a:gd name="connsiteY91" fmla="*/ 2508250 h 3429000"/>
              <a:gd name="connsiteX92" fmla="*/ 190500 w 2228850"/>
              <a:gd name="connsiteY92" fmla="*/ 2527300 h 3429000"/>
              <a:gd name="connsiteX93" fmla="*/ 196850 w 2228850"/>
              <a:gd name="connsiteY93" fmla="*/ 2546350 h 3429000"/>
              <a:gd name="connsiteX94" fmla="*/ 215900 w 2228850"/>
              <a:gd name="connsiteY94" fmla="*/ 2571750 h 3429000"/>
              <a:gd name="connsiteX95" fmla="*/ 222250 w 2228850"/>
              <a:gd name="connsiteY95" fmla="*/ 2590800 h 3429000"/>
              <a:gd name="connsiteX96" fmla="*/ 228600 w 2228850"/>
              <a:gd name="connsiteY96" fmla="*/ 2622550 h 3429000"/>
              <a:gd name="connsiteX97" fmla="*/ 247650 w 2228850"/>
              <a:gd name="connsiteY97" fmla="*/ 2679700 h 3429000"/>
              <a:gd name="connsiteX98" fmla="*/ 254000 w 2228850"/>
              <a:gd name="connsiteY98" fmla="*/ 2698750 h 3429000"/>
              <a:gd name="connsiteX99" fmla="*/ 260350 w 2228850"/>
              <a:gd name="connsiteY99" fmla="*/ 2717800 h 3429000"/>
              <a:gd name="connsiteX100" fmla="*/ 304800 w 2228850"/>
              <a:gd name="connsiteY100" fmla="*/ 2774950 h 3429000"/>
              <a:gd name="connsiteX101" fmla="*/ 317500 w 2228850"/>
              <a:gd name="connsiteY101" fmla="*/ 2794000 h 3429000"/>
              <a:gd name="connsiteX102" fmla="*/ 355600 w 2228850"/>
              <a:gd name="connsiteY102" fmla="*/ 2825750 h 3429000"/>
              <a:gd name="connsiteX103" fmla="*/ 387350 w 2228850"/>
              <a:gd name="connsiteY103" fmla="*/ 2870200 h 3429000"/>
              <a:gd name="connsiteX104" fmla="*/ 406400 w 2228850"/>
              <a:gd name="connsiteY104" fmla="*/ 2889250 h 3429000"/>
              <a:gd name="connsiteX105" fmla="*/ 431800 w 2228850"/>
              <a:gd name="connsiteY105" fmla="*/ 2895600 h 3429000"/>
              <a:gd name="connsiteX106" fmla="*/ 469900 w 2228850"/>
              <a:gd name="connsiteY106" fmla="*/ 2908300 h 3429000"/>
              <a:gd name="connsiteX107" fmla="*/ 514350 w 2228850"/>
              <a:gd name="connsiteY107" fmla="*/ 2940050 h 3429000"/>
              <a:gd name="connsiteX108" fmla="*/ 539750 w 2228850"/>
              <a:gd name="connsiteY108" fmla="*/ 2952750 h 3429000"/>
              <a:gd name="connsiteX109" fmla="*/ 558800 w 2228850"/>
              <a:gd name="connsiteY109" fmla="*/ 2971800 h 3429000"/>
              <a:gd name="connsiteX110" fmla="*/ 584200 w 2228850"/>
              <a:gd name="connsiteY110" fmla="*/ 2990850 h 3429000"/>
              <a:gd name="connsiteX111" fmla="*/ 615950 w 2228850"/>
              <a:gd name="connsiteY111" fmla="*/ 3028950 h 3429000"/>
              <a:gd name="connsiteX112" fmla="*/ 635000 w 2228850"/>
              <a:gd name="connsiteY112" fmla="*/ 3035300 h 3429000"/>
              <a:gd name="connsiteX113" fmla="*/ 660400 w 2228850"/>
              <a:gd name="connsiteY113" fmla="*/ 3048000 h 3429000"/>
              <a:gd name="connsiteX114" fmla="*/ 692150 w 2228850"/>
              <a:gd name="connsiteY114" fmla="*/ 3054350 h 3429000"/>
              <a:gd name="connsiteX115" fmla="*/ 711200 w 2228850"/>
              <a:gd name="connsiteY115" fmla="*/ 3060700 h 3429000"/>
              <a:gd name="connsiteX116" fmla="*/ 793750 w 2228850"/>
              <a:gd name="connsiteY116" fmla="*/ 3073400 h 3429000"/>
              <a:gd name="connsiteX117" fmla="*/ 806450 w 2228850"/>
              <a:gd name="connsiteY117" fmla="*/ 3092450 h 3429000"/>
              <a:gd name="connsiteX118" fmla="*/ 812800 w 2228850"/>
              <a:gd name="connsiteY118" fmla="*/ 3143250 h 3429000"/>
              <a:gd name="connsiteX119" fmla="*/ 819150 w 2228850"/>
              <a:gd name="connsiteY119" fmla="*/ 3168650 h 3429000"/>
              <a:gd name="connsiteX120" fmla="*/ 825500 w 2228850"/>
              <a:gd name="connsiteY120" fmla="*/ 3206750 h 3429000"/>
              <a:gd name="connsiteX121" fmla="*/ 857250 w 2228850"/>
              <a:gd name="connsiteY121" fmla="*/ 3238500 h 3429000"/>
              <a:gd name="connsiteX122" fmla="*/ 869950 w 2228850"/>
              <a:gd name="connsiteY122" fmla="*/ 3257550 h 3429000"/>
              <a:gd name="connsiteX123" fmla="*/ 889000 w 2228850"/>
              <a:gd name="connsiteY123" fmla="*/ 3295650 h 3429000"/>
              <a:gd name="connsiteX124" fmla="*/ 908050 w 2228850"/>
              <a:gd name="connsiteY124" fmla="*/ 3308350 h 3429000"/>
              <a:gd name="connsiteX125" fmla="*/ 965200 w 2228850"/>
              <a:gd name="connsiteY125" fmla="*/ 3327400 h 3429000"/>
              <a:gd name="connsiteX126" fmla="*/ 1009650 w 2228850"/>
              <a:gd name="connsiteY126" fmla="*/ 3352800 h 3429000"/>
              <a:gd name="connsiteX127" fmla="*/ 1054100 w 2228850"/>
              <a:gd name="connsiteY127" fmla="*/ 3378200 h 3429000"/>
              <a:gd name="connsiteX128" fmla="*/ 1098550 w 2228850"/>
              <a:gd name="connsiteY128" fmla="*/ 3397250 h 3429000"/>
              <a:gd name="connsiteX129" fmla="*/ 1117600 w 2228850"/>
              <a:gd name="connsiteY129" fmla="*/ 3409950 h 3429000"/>
              <a:gd name="connsiteX130" fmla="*/ 1206500 w 2228850"/>
              <a:gd name="connsiteY130" fmla="*/ 3422650 h 3429000"/>
              <a:gd name="connsiteX131" fmla="*/ 1225550 w 2228850"/>
              <a:gd name="connsiteY131" fmla="*/ 3429000 h 3429000"/>
              <a:gd name="connsiteX132" fmla="*/ 1308100 w 2228850"/>
              <a:gd name="connsiteY132" fmla="*/ 3416300 h 3429000"/>
              <a:gd name="connsiteX133" fmla="*/ 1352550 w 2228850"/>
              <a:gd name="connsiteY133" fmla="*/ 3390900 h 3429000"/>
              <a:gd name="connsiteX134" fmla="*/ 1371600 w 2228850"/>
              <a:gd name="connsiteY134" fmla="*/ 3378200 h 3429000"/>
              <a:gd name="connsiteX135" fmla="*/ 1409700 w 2228850"/>
              <a:gd name="connsiteY135" fmla="*/ 3365500 h 3429000"/>
              <a:gd name="connsiteX136" fmla="*/ 1454150 w 2228850"/>
              <a:gd name="connsiteY136" fmla="*/ 3352800 h 3429000"/>
              <a:gd name="connsiteX137" fmla="*/ 1492250 w 2228850"/>
              <a:gd name="connsiteY137" fmla="*/ 3321050 h 3429000"/>
              <a:gd name="connsiteX138" fmla="*/ 1504950 w 2228850"/>
              <a:gd name="connsiteY138" fmla="*/ 3295650 h 3429000"/>
              <a:gd name="connsiteX139" fmla="*/ 1549400 w 2228850"/>
              <a:gd name="connsiteY139" fmla="*/ 3251200 h 3429000"/>
              <a:gd name="connsiteX140" fmla="*/ 1574800 w 2228850"/>
              <a:gd name="connsiteY140" fmla="*/ 3213100 h 3429000"/>
              <a:gd name="connsiteX141" fmla="*/ 1587500 w 2228850"/>
              <a:gd name="connsiteY141" fmla="*/ 3181350 h 3429000"/>
              <a:gd name="connsiteX142" fmla="*/ 1593850 w 2228850"/>
              <a:gd name="connsiteY142" fmla="*/ 3143250 h 3429000"/>
              <a:gd name="connsiteX143" fmla="*/ 1606550 w 2228850"/>
              <a:gd name="connsiteY143" fmla="*/ 3016250 h 3429000"/>
              <a:gd name="connsiteX144" fmla="*/ 1587500 w 2228850"/>
              <a:gd name="connsiteY144" fmla="*/ 2882900 h 3429000"/>
              <a:gd name="connsiteX145" fmla="*/ 1562100 w 2228850"/>
              <a:gd name="connsiteY145" fmla="*/ 2870200 h 3429000"/>
              <a:gd name="connsiteX146" fmla="*/ 1536700 w 2228850"/>
              <a:gd name="connsiteY146" fmla="*/ 2863850 h 3429000"/>
              <a:gd name="connsiteX147" fmla="*/ 1517650 w 2228850"/>
              <a:gd name="connsiteY147" fmla="*/ 2851150 h 3429000"/>
              <a:gd name="connsiteX148" fmla="*/ 1473200 w 2228850"/>
              <a:gd name="connsiteY148" fmla="*/ 2832100 h 3429000"/>
              <a:gd name="connsiteX149" fmla="*/ 1409700 w 2228850"/>
              <a:gd name="connsiteY149" fmla="*/ 2819400 h 3429000"/>
              <a:gd name="connsiteX150" fmla="*/ 1377950 w 2228850"/>
              <a:gd name="connsiteY150" fmla="*/ 2806700 h 3429000"/>
              <a:gd name="connsiteX151" fmla="*/ 1314450 w 2228850"/>
              <a:gd name="connsiteY151" fmla="*/ 2787650 h 3429000"/>
              <a:gd name="connsiteX152" fmla="*/ 1250950 w 2228850"/>
              <a:gd name="connsiteY152" fmla="*/ 2768600 h 3429000"/>
              <a:gd name="connsiteX153" fmla="*/ 1231900 w 2228850"/>
              <a:gd name="connsiteY153" fmla="*/ 2749550 h 3429000"/>
              <a:gd name="connsiteX154" fmla="*/ 1174750 w 2228850"/>
              <a:gd name="connsiteY154" fmla="*/ 2717800 h 3429000"/>
              <a:gd name="connsiteX155" fmla="*/ 1035050 w 2228850"/>
              <a:gd name="connsiteY155" fmla="*/ 2711450 h 3429000"/>
              <a:gd name="connsiteX156" fmla="*/ 1009650 w 2228850"/>
              <a:gd name="connsiteY156" fmla="*/ 2705100 h 3429000"/>
              <a:gd name="connsiteX157" fmla="*/ 996950 w 2228850"/>
              <a:gd name="connsiteY157" fmla="*/ 2679700 h 3429000"/>
              <a:gd name="connsiteX158" fmla="*/ 977900 w 2228850"/>
              <a:gd name="connsiteY158" fmla="*/ 2654300 h 3429000"/>
              <a:gd name="connsiteX159" fmla="*/ 971550 w 2228850"/>
              <a:gd name="connsiteY159" fmla="*/ 2628900 h 3429000"/>
              <a:gd name="connsiteX160" fmla="*/ 977900 w 2228850"/>
              <a:gd name="connsiteY160" fmla="*/ 2584450 h 3429000"/>
              <a:gd name="connsiteX161" fmla="*/ 990600 w 2228850"/>
              <a:gd name="connsiteY161" fmla="*/ 2540000 h 3429000"/>
              <a:gd name="connsiteX162" fmla="*/ 984250 w 2228850"/>
              <a:gd name="connsiteY162" fmla="*/ 2489200 h 3429000"/>
              <a:gd name="connsiteX163" fmla="*/ 971550 w 2228850"/>
              <a:gd name="connsiteY163" fmla="*/ 2470150 h 3429000"/>
              <a:gd name="connsiteX164" fmla="*/ 920750 w 2228850"/>
              <a:gd name="connsiteY164" fmla="*/ 2425700 h 3429000"/>
              <a:gd name="connsiteX165" fmla="*/ 901700 w 2228850"/>
              <a:gd name="connsiteY165" fmla="*/ 2419350 h 3429000"/>
              <a:gd name="connsiteX166" fmla="*/ 844550 w 2228850"/>
              <a:gd name="connsiteY166" fmla="*/ 2381250 h 3429000"/>
              <a:gd name="connsiteX167" fmla="*/ 825500 w 2228850"/>
              <a:gd name="connsiteY167" fmla="*/ 2374900 h 3429000"/>
              <a:gd name="connsiteX168" fmla="*/ 781050 w 2228850"/>
              <a:gd name="connsiteY168" fmla="*/ 2330450 h 3429000"/>
              <a:gd name="connsiteX169" fmla="*/ 768350 w 2228850"/>
              <a:gd name="connsiteY169" fmla="*/ 2266950 h 3429000"/>
              <a:gd name="connsiteX170" fmla="*/ 774700 w 2228850"/>
              <a:gd name="connsiteY170" fmla="*/ 2184400 h 3429000"/>
              <a:gd name="connsiteX171" fmla="*/ 787400 w 2228850"/>
              <a:gd name="connsiteY171" fmla="*/ 2165350 h 3429000"/>
              <a:gd name="connsiteX172" fmla="*/ 800100 w 2228850"/>
              <a:gd name="connsiteY172" fmla="*/ 2127250 h 3429000"/>
              <a:gd name="connsiteX173" fmla="*/ 819150 w 2228850"/>
              <a:gd name="connsiteY173" fmla="*/ 2089150 h 3429000"/>
              <a:gd name="connsiteX174" fmla="*/ 831850 w 2228850"/>
              <a:gd name="connsiteY174" fmla="*/ 2051050 h 3429000"/>
              <a:gd name="connsiteX175" fmla="*/ 831850 w 2228850"/>
              <a:gd name="connsiteY175" fmla="*/ 2000250 h 3429000"/>
              <a:gd name="connsiteX176" fmla="*/ 812800 w 2228850"/>
              <a:gd name="connsiteY176" fmla="*/ 1917700 h 3429000"/>
              <a:gd name="connsiteX177" fmla="*/ 774700 w 2228850"/>
              <a:gd name="connsiteY177" fmla="*/ 1898650 h 3429000"/>
              <a:gd name="connsiteX178" fmla="*/ 692150 w 2228850"/>
              <a:gd name="connsiteY178" fmla="*/ 1892300 h 3429000"/>
              <a:gd name="connsiteX179" fmla="*/ 673100 w 2228850"/>
              <a:gd name="connsiteY179" fmla="*/ 1879600 h 3429000"/>
              <a:gd name="connsiteX180" fmla="*/ 641350 w 2228850"/>
              <a:gd name="connsiteY180" fmla="*/ 1828800 h 3429000"/>
              <a:gd name="connsiteX181" fmla="*/ 615950 w 2228850"/>
              <a:gd name="connsiteY181" fmla="*/ 1784350 h 3429000"/>
              <a:gd name="connsiteX182" fmla="*/ 622300 w 2228850"/>
              <a:gd name="connsiteY182" fmla="*/ 1720850 h 3429000"/>
              <a:gd name="connsiteX183" fmla="*/ 641350 w 2228850"/>
              <a:gd name="connsiteY183" fmla="*/ 1695450 h 3429000"/>
              <a:gd name="connsiteX184" fmla="*/ 673100 w 2228850"/>
              <a:gd name="connsiteY184" fmla="*/ 1651000 h 3429000"/>
              <a:gd name="connsiteX185" fmla="*/ 679450 w 2228850"/>
              <a:gd name="connsiteY185" fmla="*/ 1631950 h 3429000"/>
              <a:gd name="connsiteX186" fmla="*/ 660400 w 2228850"/>
              <a:gd name="connsiteY186" fmla="*/ 1587500 h 3429000"/>
              <a:gd name="connsiteX187" fmla="*/ 622300 w 2228850"/>
              <a:gd name="connsiteY187" fmla="*/ 1555750 h 3429000"/>
              <a:gd name="connsiteX188" fmla="*/ 609600 w 2228850"/>
              <a:gd name="connsiteY188" fmla="*/ 1536700 h 3429000"/>
              <a:gd name="connsiteX189" fmla="*/ 571500 w 2228850"/>
              <a:gd name="connsiteY189" fmla="*/ 1498600 h 3429000"/>
              <a:gd name="connsiteX190" fmla="*/ 546100 w 2228850"/>
              <a:gd name="connsiteY190" fmla="*/ 1454150 h 3429000"/>
              <a:gd name="connsiteX191" fmla="*/ 552450 w 2228850"/>
              <a:gd name="connsiteY191" fmla="*/ 1403350 h 3429000"/>
              <a:gd name="connsiteX192" fmla="*/ 565150 w 2228850"/>
              <a:gd name="connsiteY192" fmla="*/ 1384300 h 3429000"/>
              <a:gd name="connsiteX193" fmla="*/ 590550 w 2228850"/>
              <a:gd name="connsiteY193" fmla="*/ 1314450 h 3429000"/>
              <a:gd name="connsiteX194" fmla="*/ 609600 w 2228850"/>
              <a:gd name="connsiteY194" fmla="*/ 1250950 h 3429000"/>
              <a:gd name="connsiteX195" fmla="*/ 635000 w 2228850"/>
              <a:gd name="connsiteY195" fmla="*/ 1162050 h 3429000"/>
              <a:gd name="connsiteX196" fmla="*/ 647700 w 2228850"/>
              <a:gd name="connsiteY196" fmla="*/ 1136650 h 3429000"/>
              <a:gd name="connsiteX197" fmla="*/ 685800 w 2228850"/>
              <a:gd name="connsiteY197" fmla="*/ 1111250 h 3429000"/>
              <a:gd name="connsiteX198" fmla="*/ 704850 w 2228850"/>
              <a:gd name="connsiteY198" fmla="*/ 1098550 h 3429000"/>
              <a:gd name="connsiteX199" fmla="*/ 914400 w 2228850"/>
              <a:gd name="connsiteY199" fmla="*/ 1085850 h 3429000"/>
              <a:gd name="connsiteX200" fmla="*/ 933450 w 2228850"/>
              <a:gd name="connsiteY200" fmla="*/ 1066800 h 3429000"/>
              <a:gd name="connsiteX201" fmla="*/ 946150 w 2228850"/>
              <a:gd name="connsiteY201" fmla="*/ 1041400 h 3429000"/>
              <a:gd name="connsiteX202" fmla="*/ 965200 w 2228850"/>
              <a:gd name="connsiteY202" fmla="*/ 1035050 h 3429000"/>
              <a:gd name="connsiteX203" fmla="*/ 984250 w 2228850"/>
              <a:gd name="connsiteY203" fmla="*/ 996950 h 3429000"/>
              <a:gd name="connsiteX204" fmla="*/ 1003300 w 2228850"/>
              <a:gd name="connsiteY204" fmla="*/ 977900 h 3429000"/>
              <a:gd name="connsiteX205" fmla="*/ 1009650 w 2228850"/>
              <a:gd name="connsiteY205" fmla="*/ 946150 h 3429000"/>
              <a:gd name="connsiteX206" fmla="*/ 1016000 w 2228850"/>
              <a:gd name="connsiteY206" fmla="*/ 844550 h 3429000"/>
              <a:gd name="connsiteX207" fmla="*/ 1041400 w 2228850"/>
              <a:gd name="connsiteY207" fmla="*/ 819150 h 3429000"/>
              <a:gd name="connsiteX208" fmla="*/ 1047750 w 2228850"/>
              <a:gd name="connsiteY208" fmla="*/ 787400 h 3429000"/>
              <a:gd name="connsiteX209" fmla="*/ 1060450 w 2228850"/>
              <a:gd name="connsiteY209" fmla="*/ 768350 h 3429000"/>
              <a:gd name="connsiteX210" fmla="*/ 1066800 w 2228850"/>
              <a:gd name="connsiteY210" fmla="*/ 742950 h 3429000"/>
              <a:gd name="connsiteX211" fmla="*/ 1111250 w 2228850"/>
              <a:gd name="connsiteY211" fmla="*/ 723900 h 3429000"/>
              <a:gd name="connsiteX212" fmla="*/ 1130300 w 2228850"/>
              <a:gd name="connsiteY212" fmla="*/ 717550 h 3429000"/>
              <a:gd name="connsiteX213" fmla="*/ 1149350 w 2228850"/>
              <a:gd name="connsiteY213" fmla="*/ 730250 h 3429000"/>
              <a:gd name="connsiteX214" fmla="*/ 1168400 w 2228850"/>
              <a:gd name="connsiteY214" fmla="*/ 736600 h 3429000"/>
              <a:gd name="connsiteX215" fmla="*/ 1200150 w 2228850"/>
              <a:gd name="connsiteY215" fmla="*/ 749300 h 3429000"/>
              <a:gd name="connsiteX216" fmla="*/ 1219200 w 2228850"/>
              <a:gd name="connsiteY216" fmla="*/ 774700 h 3429000"/>
              <a:gd name="connsiteX217" fmla="*/ 1492250 w 2228850"/>
              <a:gd name="connsiteY217" fmla="*/ 762000 h 3429000"/>
              <a:gd name="connsiteX218" fmla="*/ 1536700 w 2228850"/>
              <a:gd name="connsiteY218" fmla="*/ 781050 h 3429000"/>
              <a:gd name="connsiteX219" fmla="*/ 1568450 w 2228850"/>
              <a:gd name="connsiteY219" fmla="*/ 819150 h 3429000"/>
              <a:gd name="connsiteX220" fmla="*/ 1574800 w 2228850"/>
              <a:gd name="connsiteY220" fmla="*/ 838200 h 3429000"/>
              <a:gd name="connsiteX221" fmla="*/ 1568450 w 2228850"/>
              <a:gd name="connsiteY221" fmla="*/ 857250 h 3429000"/>
              <a:gd name="connsiteX222" fmla="*/ 1574800 w 2228850"/>
              <a:gd name="connsiteY222" fmla="*/ 889000 h 3429000"/>
              <a:gd name="connsiteX223" fmla="*/ 1593850 w 2228850"/>
              <a:gd name="connsiteY223" fmla="*/ 927100 h 3429000"/>
              <a:gd name="connsiteX224" fmla="*/ 1612900 w 2228850"/>
              <a:gd name="connsiteY224" fmla="*/ 946150 h 3429000"/>
              <a:gd name="connsiteX225" fmla="*/ 1625600 w 2228850"/>
              <a:gd name="connsiteY225" fmla="*/ 965200 h 3429000"/>
              <a:gd name="connsiteX226" fmla="*/ 1651000 w 2228850"/>
              <a:gd name="connsiteY226" fmla="*/ 977900 h 3429000"/>
              <a:gd name="connsiteX227" fmla="*/ 1714500 w 2228850"/>
              <a:gd name="connsiteY227" fmla="*/ 1022350 h 3429000"/>
              <a:gd name="connsiteX228" fmla="*/ 1733550 w 2228850"/>
              <a:gd name="connsiteY228" fmla="*/ 1041400 h 3429000"/>
              <a:gd name="connsiteX229" fmla="*/ 1758950 w 2228850"/>
              <a:gd name="connsiteY229" fmla="*/ 1073150 h 3429000"/>
              <a:gd name="connsiteX230" fmla="*/ 1797050 w 2228850"/>
              <a:gd name="connsiteY230" fmla="*/ 1098550 h 3429000"/>
              <a:gd name="connsiteX231" fmla="*/ 1828800 w 2228850"/>
              <a:gd name="connsiteY231" fmla="*/ 1130300 h 3429000"/>
              <a:gd name="connsiteX232" fmla="*/ 1847850 w 2228850"/>
              <a:gd name="connsiteY232" fmla="*/ 1149350 h 3429000"/>
              <a:gd name="connsiteX233" fmla="*/ 1879600 w 2228850"/>
              <a:gd name="connsiteY233" fmla="*/ 1162050 h 3429000"/>
              <a:gd name="connsiteX234" fmla="*/ 1943100 w 2228850"/>
              <a:gd name="connsiteY234" fmla="*/ 1174750 h 3429000"/>
              <a:gd name="connsiteX235" fmla="*/ 1968500 w 2228850"/>
              <a:gd name="connsiteY235" fmla="*/ 1181100 h 3429000"/>
              <a:gd name="connsiteX236" fmla="*/ 2012950 w 2228850"/>
              <a:gd name="connsiteY236" fmla="*/ 1206500 h 3429000"/>
              <a:gd name="connsiteX237" fmla="*/ 2032000 w 2228850"/>
              <a:gd name="connsiteY237" fmla="*/ 1212850 h 3429000"/>
              <a:gd name="connsiteX238" fmla="*/ 2070100 w 2228850"/>
              <a:gd name="connsiteY238" fmla="*/ 122555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2228850" h="3429000">
                <a:moveTo>
                  <a:pt x="2070100" y="1225550"/>
                </a:moveTo>
                <a:lnTo>
                  <a:pt x="2070100" y="1225550"/>
                </a:lnTo>
                <a:cubicBezTo>
                  <a:pt x="2087033" y="1212850"/>
                  <a:pt x="2104518" y="1200854"/>
                  <a:pt x="2120900" y="1187450"/>
                </a:cubicBezTo>
                <a:cubicBezTo>
                  <a:pt x="2150053" y="1163598"/>
                  <a:pt x="2130969" y="1175367"/>
                  <a:pt x="2152650" y="1149350"/>
                </a:cubicBezTo>
                <a:cubicBezTo>
                  <a:pt x="2158399" y="1142451"/>
                  <a:pt x="2165350" y="1136650"/>
                  <a:pt x="2171700" y="1130300"/>
                </a:cubicBezTo>
                <a:cubicBezTo>
                  <a:pt x="2204467" y="1032000"/>
                  <a:pt x="2178106" y="1123027"/>
                  <a:pt x="2190750" y="914400"/>
                </a:cubicBezTo>
                <a:cubicBezTo>
                  <a:pt x="2191403" y="903627"/>
                  <a:pt x="2194260" y="893063"/>
                  <a:pt x="2197100" y="882650"/>
                </a:cubicBezTo>
                <a:lnTo>
                  <a:pt x="2216150" y="825500"/>
                </a:lnTo>
                <a:lnTo>
                  <a:pt x="2228850" y="787400"/>
                </a:lnTo>
                <a:cubicBezTo>
                  <a:pt x="2226733" y="770467"/>
                  <a:pt x="2226990" y="753064"/>
                  <a:pt x="2222500" y="736600"/>
                </a:cubicBezTo>
                <a:cubicBezTo>
                  <a:pt x="2220492" y="729237"/>
                  <a:pt x="2211516" y="724986"/>
                  <a:pt x="2209800" y="717550"/>
                </a:cubicBezTo>
                <a:cubicBezTo>
                  <a:pt x="2205017" y="696823"/>
                  <a:pt x="2206458" y="675108"/>
                  <a:pt x="2203450" y="654050"/>
                </a:cubicBezTo>
                <a:cubicBezTo>
                  <a:pt x="2202216" y="645410"/>
                  <a:pt x="2199498" y="637041"/>
                  <a:pt x="2197100" y="628650"/>
                </a:cubicBezTo>
                <a:cubicBezTo>
                  <a:pt x="2195261" y="622214"/>
                  <a:pt x="2194463" y="615169"/>
                  <a:pt x="2190750" y="609600"/>
                </a:cubicBezTo>
                <a:cubicBezTo>
                  <a:pt x="2185769" y="602128"/>
                  <a:pt x="2178050" y="596900"/>
                  <a:pt x="2171700" y="590550"/>
                </a:cubicBezTo>
                <a:cubicBezTo>
                  <a:pt x="2155653" y="542410"/>
                  <a:pt x="2167032" y="563160"/>
                  <a:pt x="2139950" y="527050"/>
                </a:cubicBezTo>
                <a:cubicBezTo>
                  <a:pt x="2135728" y="514384"/>
                  <a:pt x="2126324" y="484928"/>
                  <a:pt x="2120900" y="476250"/>
                </a:cubicBezTo>
                <a:cubicBezTo>
                  <a:pt x="2116140" y="468635"/>
                  <a:pt x="2106671" y="464776"/>
                  <a:pt x="2101850" y="457200"/>
                </a:cubicBezTo>
                <a:cubicBezTo>
                  <a:pt x="2091686" y="441228"/>
                  <a:pt x="2082437" y="424361"/>
                  <a:pt x="2076450" y="406400"/>
                </a:cubicBezTo>
                <a:cubicBezTo>
                  <a:pt x="2074333" y="400050"/>
                  <a:pt x="2074281" y="392577"/>
                  <a:pt x="2070100" y="387350"/>
                </a:cubicBezTo>
                <a:cubicBezTo>
                  <a:pt x="2065332" y="381391"/>
                  <a:pt x="2057400" y="378883"/>
                  <a:pt x="2051050" y="374650"/>
                </a:cubicBezTo>
                <a:cubicBezTo>
                  <a:pt x="2025446" y="323443"/>
                  <a:pt x="2054338" y="366259"/>
                  <a:pt x="2019300" y="342900"/>
                </a:cubicBezTo>
                <a:cubicBezTo>
                  <a:pt x="1940499" y="290366"/>
                  <a:pt x="2053914" y="352701"/>
                  <a:pt x="1981200" y="311150"/>
                </a:cubicBezTo>
                <a:cubicBezTo>
                  <a:pt x="1954380" y="295824"/>
                  <a:pt x="1944777" y="294107"/>
                  <a:pt x="1911350" y="285750"/>
                </a:cubicBezTo>
                <a:cubicBezTo>
                  <a:pt x="1900879" y="283132"/>
                  <a:pt x="1890327" y="280592"/>
                  <a:pt x="1879600" y="279400"/>
                </a:cubicBezTo>
                <a:cubicBezTo>
                  <a:pt x="1852171" y="276352"/>
                  <a:pt x="1824567" y="275167"/>
                  <a:pt x="1797050" y="273050"/>
                </a:cubicBezTo>
                <a:cubicBezTo>
                  <a:pt x="1790700" y="270933"/>
                  <a:pt x="1783447" y="270591"/>
                  <a:pt x="1778000" y="266700"/>
                </a:cubicBezTo>
                <a:cubicBezTo>
                  <a:pt x="1715957" y="222383"/>
                  <a:pt x="1782479" y="256559"/>
                  <a:pt x="1733550" y="228600"/>
                </a:cubicBezTo>
                <a:cubicBezTo>
                  <a:pt x="1686418" y="201667"/>
                  <a:pt x="1730831" y="230416"/>
                  <a:pt x="1676400" y="203200"/>
                </a:cubicBezTo>
                <a:cubicBezTo>
                  <a:pt x="1669574" y="199787"/>
                  <a:pt x="1663700" y="194733"/>
                  <a:pt x="1657350" y="190500"/>
                </a:cubicBezTo>
                <a:cubicBezTo>
                  <a:pt x="1645255" y="154214"/>
                  <a:pt x="1660979" y="184452"/>
                  <a:pt x="1631950" y="165100"/>
                </a:cubicBezTo>
                <a:cubicBezTo>
                  <a:pt x="1573174" y="125916"/>
                  <a:pt x="1647056" y="166046"/>
                  <a:pt x="1600200" y="127000"/>
                </a:cubicBezTo>
                <a:cubicBezTo>
                  <a:pt x="1592928" y="120940"/>
                  <a:pt x="1583267" y="118533"/>
                  <a:pt x="1574800" y="114300"/>
                </a:cubicBezTo>
                <a:cubicBezTo>
                  <a:pt x="1572683" y="107950"/>
                  <a:pt x="1572631" y="100477"/>
                  <a:pt x="1568450" y="95250"/>
                </a:cubicBezTo>
                <a:cubicBezTo>
                  <a:pt x="1559498" y="84059"/>
                  <a:pt x="1542899" y="80383"/>
                  <a:pt x="1530350" y="76200"/>
                </a:cubicBezTo>
                <a:cubicBezTo>
                  <a:pt x="1500248" y="36064"/>
                  <a:pt x="1524164" y="60063"/>
                  <a:pt x="1473200" y="31750"/>
                </a:cubicBezTo>
                <a:cubicBezTo>
                  <a:pt x="1459259" y="24005"/>
                  <a:pt x="1444870" y="9804"/>
                  <a:pt x="1428750" y="6350"/>
                </a:cubicBezTo>
                <a:cubicBezTo>
                  <a:pt x="1407950" y="1893"/>
                  <a:pt x="1386417" y="2117"/>
                  <a:pt x="1365250" y="0"/>
                </a:cubicBezTo>
                <a:lnTo>
                  <a:pt x="1263650" y="6350"/>
                </a:lnTo>
                <a:cubicBezTo>
                  <a:pt x="1242440" y="7982"/>
                  <a:pt x="1221422" y="12700"/>
                  <a:pt x="1200150" y="12700"/>
                </a:cubicBezTo>
                <a:cubicBezTo>
                  <a:pt x="1183085" y="12700"/>
                  <a:pt x="1166283" y="8467"/>
                  <a:pt x="1149350" y="6350"/>
                </a:cubicBezTo>
                <a:cubicBezTo>
                  <a:pt x="1137758" y="15044"/>
                  <a:pt x="1095231" y="47673"/>
                  <a:pt x="1085850" y="50800"/>
                </a:cubicBezTo>
                <a:lnTo>
                  <a:pt x="1066800" y="57150"/>
                </a:lnTo>
                <a:cubicBezTo>
                  <a:pt x="1038397" y="99755"/>
                  <a:pt x="1071856" y="58013"/>
                  <a:pt x="1035050" y="82550"/>
                </a:cubicBezTo>
                <a:cubicBezTo>
                  <a:pt x="1027578" y="87531"/>
                  <a:pt x="1024032" y="97584"/>
                  <a:pt x="1016000" y="101600"/>
                </a:cubicBezTo>
                <a:cubicBezTo>
                  <a:pt x="1006347" y="106427"/>
                  <a:pt x="994721" y="105332"/>
                  <a:pt x="984250" y="107950"/>
                </a:cubicBezTo>
                <a:cubicBezTo>
                  <a:pt x="977756" y="109573"/>
                  <a:pt x="971187" y="111307"/>
                  <a:pt x="965200" y="114300"/>
                </a:cubicBezTo>
                <a:cubicBezTo>
                  <a:pt x="958374" y="117713"/>
                  <a:pt x="953124" y="123900"/>
                  <a:pt x="946150" y="127000"/>
                </a:cubicBezTo>
                <a:cubicBezTo>
                  <a:pt x="933917" y="132437"/>
                  <a:pt x="919529" y="132812"/>
                  <a:pt x="908050" y="139700"/>
                </a:cubicBezTo>
                <a:cubicBezTo>
                  <a:pt x="897467" y="146050"/>
                  <a:pt x="888571" y="157423"/>
                  <a:pt x="876300" y="158750"/>
                </a:cubicBezTo>
                <a:cubicBezTo>
                  <a:pt x="808926" y="166034"/>
                  <a:pt x="740833" y="162983"/>
                  <a:pt x="673100" y="165100"/>
                </a:cubicBezTo>
                <a:cubicBezTo>
                  <a:pt x="553829" y="182139"/>
                  <a:pt x="686122" y="155970"/>
                  <a:pt x="603250" y="190500"/>
                </a:cubicBezTo>
                <a:cubicBezTo>
                  <a:pt x="574383" y="202528"/>
                  <a:pt x="532139" y="205739"/>
                  <a:pt x="501650" y="209550"/>
                </a:cubicBezTo>
                <a:cubicBezTo>
                  <a:pt x="491094" y="216587"/>
                  <a:pt x="455235" y="242768"/>
                  <a:pt x="438150" y="247650"/>
                </a:cubicBezTo>
                <a:cubicBezTo>
                  <a:pt x="417395" y="253580"/>
                  <a:pt x="374650" y="260350"/>
                  <a:pt x="374650" y="260350"/>
                </a:cubicBezTo>
                <a:cubicBezTo>
                  <a:pt x="372533" y="266700"/>
                  <a:pt x="372481" y="274173"/>
                  <a:pt x="368300" y="279400"/>
                </a:cubicBezTo>
                <a:cubicBezTo>
                  <a:pt x="334005" y="322269"/>
                  <a:pt x="361803" y="254366"/>
                  <a:pt x="336550" y="317500"/>
                </a:cubicBezTo>
                <a:cubicBezTo>
                  <a:pt x="331578" y="329929"/>
                  <a:pt x="328083" y="342900"/>
                  <a:pt x="323850" y="355600"/>
                </a:cubicBezTo>
                <a:lnTo>
                  <a:pt x="311150" y="393700"/>
                </a:lnTo>
                <a:cubicBezTo>
                  <a:pt x="309033" y="400050"/>
                  <a:pt x="309533" y="408017"/>
                  <a:pt x="304800" y="412750"/>
                </a:cubicBezTo>
                <a:lnTo>
                  <a:pt x="285750" y="431800"/>
                </a:lnTo>
                <a:cubicBezTo>
                  <a:pt x="267552" y="522791"/>
                  <a:pt x="292990" y="410080"/>
                  <a:pt x="266700" y="488950"/>
                </a:cubicBezTo>
                <a:cubicBezTo>
                  <a:pt x="263287" y="499189"/>
                  <a:pt x="264140" y="510594"/>
                  <a:pt x="260350" y="520700"/>
                </a:cubicBezTo>
                <a:cubicBezTo>
                  <a:pt x="255849" y="532703"/>
                  <a:pt x="241568" y="548913"/>
                  <a:pt x="228600" y="552450"/>
                </a:cubicBezTo>
                <a:cubicBezTo>
                  <a:pt x="212136" y="556940"/>
                  <a:pt x="194733" y="556683"/>
                  <a:pt x="177800" y="558800"/>
                </a:cubicBezTo>
                <a:cubicBezTo>
                  <a:pt x="175683" y="565150"/>
                  <a:pt x="175631" y="572623"/>
                  <a:pt x="171450" y="577850"/>
                </a:cubicBezTo>
                <a:cubicBezTo>
                  <a:pt x="141817" y="614892"/>
                  <a:pt x="152400" y="552450"/>
                  <a:pt x="127000" y="628650"/>
                </a:cubicBezTo>
                <a:cubicBezTo>
                  <a:pt x="111540" y="675029"/>
                  <a:pt x="117547" y="653763"/>
                  <a:pt x="107950" y="692150"/>
                </a:cubicBezTo>
                <a:cubicBezTo>
                  <a:pt x="105833" y="721783"/>
                  <a:pt x="106007" y="751670"/>
                  <a:pt x="101600" y="781050"/>
                </a:cubicBezTo>
                <a:cubicBezTo>
                  <a:pt x="99614" y="794289"/>
                  <a:pt x="88900" y="819150"/>
                  <a:pt x="88900" y="819150"/>
                </a:cubicBezTo>
                <a:cubicBezTo>
                  <a:pt x="86783" y="836083"/>
                  <a:pt x="84248" y="852970"/>
                  <a:pt x="82550" y="869950"/>
                </a:cubicBezTo>
                <a:cubicBezTo>
                  <a:pt x="81953" y="875916"/>
                  <a:pt x="76944" y="962969"/>
                  <a:pt x="69850" y="984250"/>
                </a:cubicBezTo>
                <a:cubicBezTo>
                  <a:pt x="67437" y="991490"/>
                  <a:pt x="61383" y="996950"/>
                  <a:pt x="57150" y="1003300"/>
                </a:cubicBezTo>
                <a:cubicBezTo>
                  <a:pt x="55033" y="1056217"/>
                  <a:pt x="54444" y="1109217"/>
                  <a:pt x="50800" y="1162050"/>
                </a:cubicBezTo>
                <a:cubicBezTo>
                  <a:pt x="50200" y="1170757"/>
                  <a:pt x="44875" y="1178733"/>
                  <a:pt x="44450" y="1187450"/>
                </a:cubicBezTo>
                <a:cubicBezTo>
                  <a:pt x="40633" y="1265702"/>
                  <a:pt x="41827" y="1344143"/>
                  <a:pt x="38100" y="1422400"/>
                </a:cubicBezTo>
                <a:cubicBezTo>
                  <a:pt x="37758" y="1429582"/>
                  <a:pt x="28126" y="1470465"/>
                  <a:pt x="25400" y="1479550"/>
                </a:cubicBezTo>
                <a:cubicBezTo>
                  <a:pt x="21553" y="1492372"/>
                  <a:pt x="16933" y="1504950"/>
                  <a:pt x="12700" y="1517650"/>
                </a:cubicBezTo>
                <a:lnTo>
                  <a:pt x="6350" y="1536700"/>
                </a:lnTo>
                <a:cubicBezTo>
                  <a:pt x="4233" y="1553633"/>
                  <a:pt x="0" y="1570435"/>
                  <a:pt x="0" y="1587500"/>
                </a:cubicBezTo>
                <a:cubicBezTo>
                  <a:pt x="0" y="1603394"/>
                  <a:pt x="9540" y="1657442"/>
                  <a:pt x="12700" y="1676400"/>
                </a:cubicBezTo>
                <a:cubicBezTo>
                  <a:pt x="3121" y="1800926"/>
                  <a:pt x="4512" y="1738984"/>
                  <a:pt x="12700" y="1898650"/>
                </a:cubicBezTo>
                <a:cubicBezTo>
                  <a:pt x="14546" y="1934648"/>
                  <a:pt x="15633" y="1970717"/>
                  <a:pt x="19050" y="2006600"/>
                </a:cubicBezTo>
                <a:cubicBezTo>
                  <a:pt x="19877" y="2015288"/>
                  <a:pt x="23438" y="2023496"/>
                  <a:pt x="25400" y="2032000"/>
                </a:cubicBezTo>
                <a:cubicBezTo>
                  <a:pt x="41321" y="2100991"/>
                  <a:pt x="31322" y="2068816"/>
                  <a:pt x="44450" y="2108200"/>
                </a:cubicBezTo>
                <a:cubicBezTo>
                  <a:pt x="45864" y="2127995"/>
                  <a:pt x="48453" y="2203310"/>
                  <a:pt x="57150" y="2235200"/>
                </a:cubicBezTo>
                <a:cubicBezTo>
                  <a:pt x="74631" y="2299295"/>
                  <a:pt x="64898" y="2240792"/>
                  <a:pt x="76200" y="2286000"/>
                </a:cubicBezTo>
                <a:lnTo>
                  <a:pt x="88900" y="2336800"/>
                </a:lnTo>
                <a:cubicBezTo>
                  <a:pt x="92484" y="2361890"/>
                  <a:pt x="95410" y="2388239"/>
                  <a:pt x="101600" y="2413000"/>
                </a:cubicBezTo>
                <a:cubicBezTo>
                  <a:pt x="103223" y="2419494"/>
                  <a:pt x="104957" y="2426063"/>
                  <a:pt x="107950" y="2432050"/>
                </a:cubicBezTo>
                <a:cubicBezTo>
                  <a:pt x="119281" y="2454713"/>
                  <a:pt x="141921" y="2472371"/>
                  <a:pt x="158750" y="2489200"/>
                </a:cubicBezTo>
                <a:cubicBezTo>
                  <a:pt x="165100" y="2495550"/>
                  <a:pt x="172819" y="2500778"/>
                  <a:pt x="177800" y="2508250"/>
                </a:cubicBezTo>
                <a:cubicBezTo>
                  <a:pt x="182033" y="2514600"/>
                  <a:pt x="187087" y="2520474"/>
                  <a:pt x="190500" y="2527300"/>
                </a:cubicBezTo>
                <a:cubicBezTo>
                  <a:pt x="193493" y="2533287"/>
                  <a:pt x="193529" y="2540538"/>
                  <a:pt x="196850" y="2546350"/>
                </a:cubicBezTo>
                <a:cubicBezTo>
                  <a:pt x="202101" y="2555539"/>
                  <a:pt x="209550" y="2563283"/>
                  <a:pt x="215900" y="2571750"/>
                </a:cubicBezTo>
                <a:cubicBezTo>
                  <a:pt x="218017" y="2578100"/>
                  <a:pt x="220627" y="2584306"/>
                  <a:pt x="222250" y="2590800"/>
                </a:cubicBezTo>
                <a:cubicBezTo>
                  <a:pt x="224868" y="2601271"/>
                  <a:pt x="225635" y="2612172"/>
                  <a:pt x="228600" y="2622550"/>
                </a:cubicBezTo>
                <a:cubicBezTo>
                  <a:pt x="234117" y="2641858"/>
                  <a:pt x="241300" y="2660650"/>
                  <a:pt x="247650" y="2679700"/>
                </a:cubicBezTo>
                <a:lnTo>
                  <a:pt x="254000" y="2698750"/>
                </a:lnTo>
                <a:cubicBezTo>
                  <a:pt x="256117" y="2705100"/>
                  <a:pt x="256241" y="2712516"/>
                  <a:pt x="260350" y="2717800"/>
                </a:cubicBezTo>
                <a:cubicBezTo>
                  <a:pt x="275167" y="2736850"/>
                  <a:pt x="291413" y="2754870"/>
                  <a:pt x="304800" y="2774950"/>
                </a:cubicBezTo>
                <a:cubicBezTo>
                  <a:pt x="309033" y="2781300"/>
                  <a:pt x="312614" y="2788137"/>
                  <a:pt x="317500" y="2794000"/>
                </a:cubicBezTo>
                <a:cubicBezTo>
                  <a:pt x="369514" y="2856417"/>
                  <a:pt x="305650" y="2775800"/>
                  <a:pt x="355600" y="2825750"/>
                </a:cubicBezTo>
                <a:cubicBezTo>
                  <a:pt x="378476" y="2848626"/>
                  <a:pt x="369322" y="2848567"/>
                  <a:pt x="387350" y="2870200"/>
                </a:cubicBezTo>
                <a:cubicBezTo>
                  <a:pt x="393099" y="2877099"/>
                  <a:pt x="398603" y="2884795"/>
                  <a:pt x="406400" y="2889250"/>
                </a:cubicBezTo>
                <a:cubicBezTo>
                  <a:pt x="413977" y="2893580"/>
                  <a:pt x="423441" y="2893092"/>
                  <a:pt x="431800" y="2895600"/>
                </a:cubicBezTo>
                <a:cubicBezTo>
                  <a:pt x="444622" y="2899447"/>
                  <a:pt x="457200" y="2904067"/>
                  <a:pt x="469900" y="2908300"/>
                </a:cubicBezTo>
                <a:cubicBezTo>
                  <a:pt x="480803" y="2916477"/>
                  <a:pt x="501351" y="2932622"/>
                  <a:pt x="514350" y="2940050"/>
                </a:cubicBezTo>
                <a:cubicBezTo>
                  <a:pt x="522569" y="2944746"/>
                  <a:pt x="532047" y="2947248"/>
                  <a:pt x="539750" y="2952750"/>
                </a:cubicBezTo>
                <a:cubicBezTo>
                  <a:pt x="547058" y="2957970"/>
                  <a:pt x="551982" y="2965956"/>
                  <a:pt x="558800" y="2971800"/>
                </a:cubicBezTo>
                <a:cubicBezTo>
                  <a:pt x="566835" y="2978688"/>
                  <a:pt x="576716" y="2983366"/>
                  <a:pt x="584200" y="2990850"/>
                </a:cubicBezTo>
                <a:cubicBezTo>
                  <a:pt x="607628" y="3014278"/>
                  <a:pt x="584742" y="3008144"/>
                  <a:pt x="615950" y="3028950"/>
                </a:cubicBezTo>
                <a:cubicBezTo>
                  <a:pt x="621519" y="3032663"/>
                  <a:pt x="628848" y="3032663"/>
                  <a:pt x="635000" y="3035300"/>
                </a:cubicBezTo>
                <a:cubicBezTo>
                  <a:pt x="643701" y="3039029"/>
                  <a:pt x="651420" y="3045007"/>
                  <a:pt x="660400" y="3048000"/>
                </a:cubicBezTo>
                <a:cubicBezTo>
                  <a:pt x="670639" y="3051413"/>
                  <a:pt x="681679" y="3051732"/>
                  <a:pt x="692150" y="3054350"/>
                </a:cubicBezTo>
                <a:cubicBezTo>
                  <a:pt x="698644" y="3055973"/>
                  <a:pt x="704706" y="3059077"/>
                  <a:pt x="711200" y="3060700"/>
                </a:cubicBezTo>
                <a:cubicBezTo>
                  <a:pt x="740290" y="3067973"/>
                  <a:pt x="762904" y="3069544"/>
                  <a:pt x="793750" y="3073400"/>
                </a:cubicBezTo>
                <a:cubicBezTo>
                  <a:pt x="797983" y="3079750"/>
                  <a:pt x="804442" y="3085087"/>
                  <a:pt x="806450" y="3092450"/>
                </a:cubicBezTo>
                <a:cubicBezTo>
                  <a:pt x="810940" y="3108914"/>
                  <a:pt x="809995" y="3126417"/>
                  <a:pt x="812800" y="3143250"/>
                </a:cubicBezTo>
                <a:cubicBezTo>
                  <a:pt x="814235" y="3151858"/>
                  <a:pt x="817438" y="3160092"/>
                  <a:pt x="819150" y="3168650"/>
                </a:cubicBezTo>
                <a:cubicBezTo>
                  <a:pt x="821675" y="3181275"/>
                  <a:pt x="821429" y="3194536"/>
                  <a:pt x="825500" y="3206750"/>
                </a:cubicBezTo>
                <a:cubicBezTo>
                  <a:pt x="831548" y="3224893"/>
                  <a:pt x="842736" y="3228824"/>
                  <a:pt x="857250" y="3238500"/>
                </a:cubicBezTo>
                <a:cubicBezTo>
                  <a:pt x="861483" y="3244850"/>
                  <a:pt x="866537" y="3250724"/>
                  <a:pt x="869950" y="3257550"/>
                </a:cubicBezTo>
                <a:cubicBezTo>
                  <a:pt x="880279" y="3278208"/>
                  <a:pt x="870802" y="3277452"/>
                  <a:pt x="889000" y="3295650"/>
                </a:cubicBezTo>
                <a:cubicBezTo>
                  <a:pt x="894396" y="3301046"/>
                  <a:pt x="901424" y="3304564"/>
                  <a:pt x="908050" y="3308350"/>
                </a:cubicBezTo>
                <a:cubicBezTo>
                  <a:pt x="936362" y="3324529"/>
                  <a:pt x="931854" y="3320731"/>
                  <a:pt x="965200" y="3327400"/>
                </a:cubicBezTo>
                <a:cubicBezTo>
                  <a:pt x="1016747" y="3378947"/>
                  <a:pt x="949954" y="3318688"/>
                  <a:pt x="1009650" y="3352800"/>
                </a:cubicBezTo>
                <a:cubicBezTo>
                  <a:pt x="1068499" y="3386428"/>
                  <a:pt x="987307" y="3361502"/>
                  <a:pt x="1054100" y="3378200"/>
                </a:cubicBezTo>
                <a:cubicBezTo>
                  <a:pt x="1101926" y="3410084"/>
                  <a:pt x="1041143" y="3372647"/>
                  <a:pt x="1098550" y="3397250"/>
                </a:cubicBezTo>
                <a:cubicBezTo>
                  <a:pt x="1105565" y="3400256"/>
                  <a:pt x="1110454" y="3407270"/>
                  <a:pt x="1117600" y="3409950"/>
                </a:cubicBezTo>
                <a:cubicBezTo>
                  <a:pt x="1134626" y="3416335"/>
                  <a:pt x="1198150" y="3421722"/>
                  <a:pt x="1206500" y="3422650"/>
                </a:cubicBezTo>
                <a:cubicBezTo>
                  <a:pt x="1212850" y="3424767"/>
                  <a:pt x="1218857" y="3429000"/>
                  <a:pt x="1225550" y="3429000"/>
                </a:cubicBezTo>
                <a:cubicBezTo>
                  <a:pt x="1262119" y="3429000"/>
                  <a:pt x="1277425" y="3423969"/>
                  <a:pt x="1308100" y="3416300"/>
                </a:cubicBezTo>
                <a:cubicBezTo>
                  <a:pt x="1354512" y="3385358"/>
                  <a:pt x="1296154" y="3423126"/>
                  <a:pt x="1352550" y="3390900"/>
                </a:cubicBezTo>
                <a:cubicBezTo>
                  <a:pt x="1359176" y="3387114"/>
                  <a:pt x="1364626" y="3381300"/>
                  <a:pt x="1371600" y="3378200"/>
                </a:cubicBezTo>
                <a:cubicBezTo>
                  <a:pt x="1383833" y="3372763"/>
                  <a:pt x="1397000" y="3369733"/>
                  <a:pt x="1409700" y="3365500"/>
                </a:cubicBezTo>
                <a:cubicBezTo>
                  <a:pt x="1437029" y="3356390"/>
                  <a:pt x="1422256" y="3360773"/>
                  <a:pt x="1454150" y="3352800"/>
                </a:cubicBezTo>
                <a:cubicBezTo>
                  <a:pt x="1469340" y="3342673"/>
                  <a:pt x="1481138" y="3336607"/>
                  <a:pt x="1492250" y="3321050"/>
                </a:cubicBezTo>
                <a:cubicBezTo>
                  <a:pt x="1497752" y="3313347"/>
                  <a:pt x="1498956" y="3302976"/>
                  <a:pt x="1504950" y="3295650"/>
                </a:cubicBezTo>
                <a:cubicBezTo>
                  <a:pt x="1518219" y="3279433"/>
                  <a:pt x="1549400" y="3251200"/>
                  <a:pt x="1549400" y="3251200"/>
                </a:cubicBezTo>
                <a:cubicBezTo>
                  <a:pt x="1566187" y="3200839"/>
                  <a:pt x="1540824" y="3267461"/>
                  <a:pt x="1574800" y="3213100"/>
                </a:cubicBezTo>
                <a:cubicBezTo>
                  <a:pt x="1580841" y="3203434"/>
                  <a:pt x="1583267" y="3191933"/>
                  <a:pt x="1587500" y="3181350"/>
                </a:cubicBezTo>
                <a:cubicBezTo>
                  <a:pt x="1589617" y="3168650"/>
                  <a:pt x="1592374" y="3156040"/>
                  <a:pt x="1593850" y="3143250"/>
                </a:cubicBezTo>
                <a:cubicBezTo>
                  <a:pt x="1598727" y="3100986"/>
                  <a:pt x="1606550" y="3016250"/>
                  <a:pt x="1606550" y="3016250"/>
                </a:cubicBezTo>
                <a:cubicBezTo>
                  <a:pt x="1606353" y="3012699"/>
                  <a:pt x="1620051" y="2910026"/>
                  <a:pt x="1587500" y="2882900"/>
                </a:cubicBezTo>
                <a:cubicBezTo>
                  <a:pt x="1580228" y="2876840"/>
                  <a:pt x="1570963" y="2873524"/>
                  <a:pt x="1562100" y="2870200"/>
                </a:cubicBezTo>
                <a:cubicBezTo>
                  <a:pt x="1553928" y="2867136"/>
                  <a:pt x="1545167" y="2865967"/>
                  <a:pt x="1536700" y="2863850"/>
                </a:cubicBezTo>
                <a:cubicBezTo>
                  <a:pt x="1530350" y="2859617"/>
                  <a:pt x="1524276" y="2854936"/>
                  <a:pt x="1517650" y="2851150"/>
                </a:cubicBezTo>
                <a:cubicBezTo>
                  <a:pt x="1505296" y="2844091"/>
                  <a:pt x="1487772" y="2835338"/>
                  <a:pt x="1473200" y="2832100"/>
                </a:cubicBezTo>
                <a:cubicBezTo>
                  <a:pt x="1445062" y="2825847"/>
                  <a:pt x="1435003" y="2827834"/>
                  <a:pt x="1409700" y="2819400"/>
                </a:cubicBezTo>
                <a:cubicBezTo>
                  <a:pt x="1398886" y="2815795"/>
                  <a:pt x="1388662" y="2810595"/>
                  <a:pt x="1377950" y="2806700"/>
                </a:cubicBezTo>
                <a:cubicBezTo>
                  <a:pt x="1307391" y="2781042"/>
                  <a:pt x="1368601" y="2803895"/>
                  <a:pt x="1314450" y="2787650"/>
                </a:cubicBezTo>
                <a:cubicBezTo>
                  <a:pt x="1237151" y="2764460"/>
                  <a:pt x="1309494" y="2783236"/>
                  <a:pt x="1250950" y="2768600"/>
                </a:cubicBezTo>
                <a:cubicBezTo>
                  <a:pt x="1244600" y="2762250"/>
                  <a:pt x="1238989" y="2755063"/>
                  <a:pt x="1231900" y="2749550"/>
                </a:cubicBezTo>
                <a:cubicBezTo>
                  <a:pt x="1222944" y="2742584"/>
                  <a:pt x="1193057" y="2719265"/>
                  <a:pt x="1174750" y="2717800"/>
                </a:cubicBezTo>
                <a:cubicBezTo>
                  <a:pt x="1128284" y="2714083"/>
                  <a:pt x="1081617" y="2713567"/>
                  <a:pt x="1035050" y="2711450"/>
                </a:cubicBezTo>
                <a:cubicBezTo>
                  <a:pt x="1026583" y="2709333"/>
                  <a:pt x="1016354" y="2710687"/>
                  <a:pt x="1009650" y="2705100"/>
                </a:cubicBezTo>
                <a:cubicBezTo>
                  <a:pt x="1002378" y="2699040"/>
                  <a:pt x="1001967" y="2687727"/>
                  <a:pt x="996950" y="2679700"/>
                </a:cubicBezTo>
                <a:cubicBezTo>
                  <a:pt x="991341" y="2670725"/>
                  <a:pt x="984250" y="2662767"/>
                  <a:pt x="977900" y="2654300"/>
                </a:cubicBezTo>
                <a:cubicBezTo>
                  <a:pt x="975783" y="2645833"/>
                  <a:pt x="971550" y="2637627"/>
                  <a:pt x="971550" y="2628900"/>
                </a:cubicBezTo>
                <a:cubicBezTo>
                  <a:pt x="971550" y="2613933"/>
                  <a:pt x="975223" y="2599176"/>
                  <a:pt x="977900" y="2584450"/>
                </a:cubicBezTo>
                <a:cubicBezTo>
                  <a:pt x="981089" y="2566908"/>
                  <a:pt x="985159" y="2556322"/>
                  <a:pt x="990600" y="2540000"/>
                </a:cubicBezTo>
                <a:cubicBezTo>
                  <a:pt x="988483" y="2523067"/>
                  <a:pt x="988740" y="2505664"/>
                  <a:pt x="984250" y="2489200"/>
                </a:cubicBezTo>
                <a:cubicBezTo>
                  <a:pt x="982242" y="2481837"/>
                  <a:pt x="976517" y="2475944"/>
                  <a:pt x="971550" y="2470150"/>
                </a:cubicBezTo>
                <a:cubicBezTo>
                  <a:pt x="959746" y="2456379"/>
                  <a:pt x="937097" y="2435041"/>
                  <a:pt x="920750" y="2425700"/>
                </a:cubicBezTo>
                <a:cubicBezTo>
                  <a:pt x="914938" y="2422379"/>
                  <a:pt x="908050" y="2421467"/>
                  <a:pt x="901700" y="2419350"/>
                </a:cubicBezTo>
                <a:cubicBezTo>
                  <a:pt x="880429" y="2403397"/>
                  <a:pt x="869045" y="2393498"/>
                  <a:pt x="844550" y="2381250"/>
                </a:cubicBezTo>
                <a:cubicBezTo>
                  <a:pt x="838563" y="2378257"/>
                  <a:pt x="831850" y="2377017"/>
                  <a:pt x="825500" y="2374900"/>
                </a:cubicBezTo>
                <a:cubicBezTo>
                  <a:pt x="813437" y="2365250"/>
                  <a:pt x="786827" y="2349224"/>
                  <a:pt x="781050" y="2330450"/>
                </a:cubicBezTo>
                <a:cubicBezTo>
                  <a:pt x="774702" y="2309819"/>
                  <a:pt x="768350" y="2266950"/>
                  <a:pt x="768350" y="2266950"/>
                </a:cubicBezTo>
                <a:cubicBezTo>
                  <a:pt x="770467" y="2239433"/>
                  <a:pt x="769614" y="2211525"/>
                  <a:pt x="774700" y="2184400"/>
                </a:cubicBezTo>
                <a:cubicBezTo>
                  <a:pt x="776106" y="2176899"/>
                  <a:pt x="784300" y="2172324"/>
                  <a:pt x="787400" y="2165350"/>
                </a:cubicBezTo>
                <a:cubicBezTo>
                  <a:pt x="792837" y="2153117"/>
                  <a:pt x="795867" y="2139950"/>
                  <a:pt x="800100" y="2127250"/>
                </a:cubicBezTo>
                <a:cubicBezTo>
                  <a:pt x="823258" y="2057775"/>
                  <a:pt x="786324" y="2163008"/>
                  <a:pt x="819150" y="2089150"/>
                </a:cubicBezTo>
                <a:cubicBezTo>
                  <a:pt x="824587" y="2076917"/>
                  <a:pt x="831850" y="2051050"/>
                  <a:pt x="831850" y="2051050"/>
                </a:cubicBezTo>
                <a:cubicBezTo>
                  <a:pt x="810998" y="1988495"/>
                  <a:pt x="842067" y="2092202"/>
                  <a:pt x="831850" y="2000250"/>
                </a:cubicBezTo>
                <a:cubicBezTo>
                  <a:pt x="828731" y="1972183"/>
                  <a:pt x="823288" y="1943920"/>
                  <a:pt x="812800" y="1917700"/>
                </a:cubicBezTo>
                <a:cubicBezTo>
                  <a:pt x="809814" y="1910236"/>
                  <a:pt x="782016" y="1899565"/>
                  <a:pt x="774700" y="1898650"/>
                </a:cubicBezTo>
                <a:cubicBezTo>
                  <a:pt x="747315" y="1895227"/>
                  <a:pt x="719667" y="1894417"/>
                  <a:pt x="692150" y="1892300"/>
                </a:cubicBezTo>
                <a:cubicBezTo>
                  <a:pt x="685800" y="1888067"/>
                  <a:pt x="678496" y="1884996"/>
                  <a:pt x="673100" y="1879600"/>
                </a:cubicBezTo>
                <a:cubicBezTo>
                  <a:pt x="652864" y="1859364"/>
                  <a:pt x="654763" y="1852273"/>
                  <a:pt x="641350" y="1828800"/>
                </a:cubicBezTo>
                <a:cubicBezTo>
                  <a:pt x="605448" y="1765972"/>
                  <a:pt x="654328" y="1861107"/>
                  <a:pt x="615950" y="1784350"/>
                </a:cubicBezTo>
                <a:cubicBezTo>
                  <a:pt x="618067" y="1763183"/>
                  <a:pt x="616456" y="1741304"/>
                  <a:pt x="622300" y="1720850"/>
                </a:cubicBezTo>
                <a:cubicBezTo>
                  <a:pt x="625207" y="1710674"/>
                  <a:pt x="635199" y="1704062"/>
                  <a:pt x="641350" y="1695450"/>
                </a:cubicBezTo>
                <a:cubicBezTo>
                  <a:pt x="687776" y="1630453"/>
                  <a:pt x="610842" y="1734011"/>
                  <a:pt x="673100" y="1651000"/>
                </a:cubicBezTo>
                <a:cubicBezTo>
                  <a:pt x="675217" y="1644650"/>
                  <a:pt x="679450" y="1638643"/>
                  <a:pt x="679450" y="1631950"/>
                </a:cubicBezTo>
                <a:cubicBezTo>
                  <a:pt x="679450" y="1617377"/>
                  <a:pt x="670769" y="1597869"/>
                  <a:pt x="660400" y="1587500"/>
                </a:cubicBezTo>
                <a:cubicBezTo>
                  <a:pt x="610450" y="1537550"/>
                  <a:pt x="674314" y="1618167"/>
                  <a:pt x="622300" y="1555750"/>
                </a:cubicBezTo>
                <a:cubicBezTo>
                  <a:pt x="617414" y="1549887"/>
                  <a:pt x="614670" y="1542404"/>
                  <a:pt x="609600" y="1536700"/>
                </a:cubicBezTo>
                <a:cubicBezTo>
                  <a:pt x="597668" y="1523276"/>
                  <a:pt x="579532" y="1514664"/>
                  <a:pt x="571500" y="1498600"/>
                </a:cubicBezTo>
                <a:cubicBezTo>
                  <a:pt x="555387" y="1466374"/>
                  <a:pt x="564051" y="1481076"/>
                  <a:pt x="546100" y="1454150"/>
                </a:cubicBezTo>
                <a:cubicBezTo>
                  <a:pt x="548217" y="1437217"/>
                  <a:pt x="547960" y="1419814"/>
                  <a:pt x="552450" y="1403350"/>
                </a:cubicBezTo>
                <a:cubicBezTo>
                  <a:pt x="554458" y="1395987"/>
                  <a:pt x="562316" y="1391386"/>
                  <a:pt x="565150" y="1384300"/>
                </a:cubicBezTo>
                <a:cubicBezTo>
                  <a:pt x="611052" y="1269546"/>
                  <a:pt x="552161" y="1391229"/>
                  <a:pt x="590550" y="1314450"/>
                </a:cubicBezTo>
                <a:cubicBezTo>
                  <a:pt x="606825" y="1216802"/>
                  <a:pt x="584989" y="1324782"/>
                  <a:pt x="609600" y="1250950"/>
                </a:cubicBezTo>
                <a:cubicBezTo>
                  <a:pt x="628391" y="1194578"/>
                  <a:pt x="596718" y="1238615"/>
                  <a:pt x="635000" y="1162050"/>
                </a:cubicBezTo>
                <a:cubicBezTo>
                  <a:pt x="639233" y="1153583"/>
                  <a:pt x="641007" y="1143343"/>
                  <a:pt x="647700" y="1136650"/>
                </a:cubicBezTo>
                <a:cubicBezTo>
                  <a:pt x="658493" y="1125857"/>
                  <a:pt x="673100" y="1119717"/>
                  <a:pt x="685800" y="1111250"/>
                </a:cubicBezTo>
                <a:cubicBezTo>
                  <a:pt x="692150" y="1107017"/>
                  <a:pt x="697232" y="1099012"/>
                  <a:pt x="704850" y="1098550"/>
                </a:cubicBezTo>
                <a:lnTo>
                  <a:pt x="914400" y="1085850"/>
                </a:lnTo>
                <a:cubicBezTo>
                  <a:pt x="920750" y="1079500"/>
                  <a:pt x="928230" y="1074108"/>
                  <a:pt x="933450" y="1066800"/>
                </a:cubicBezTo>
                <a:cubicBezTo>
                  <a:pt x="938952" y="1059097"/>
                  <a:pt x="939457" y="1048093"/>
                  <a:pt x="946150" y="1041400"/>
                </a:cubicBezTo>
                <a:cubicBezTo>
                  <a:pt x="950883" y="1036667"/>
                  <a:pt x="958850" y="1037167"/>
                  <a:pt x="965200" y="1035050"/>
                </a:cubicBezTo>
                <a:cubicBezTo>
                  <a:pt x="971550" y="1022350"/>
                  <a:pt x="976374" y="1008764"/>
                  <a:pt x="984250" y="996950"/>
                </a:cubicBezTo>
                <a:cubicBezTo>
                  <a:pt x="989231" y="989478"/>
                  <a:pt x="999284" y="985932"/>
                  <a:pt x="1003300" y="977900"/>
                </a:cubicBezTo>
                <a:cubicBezTo>
                  <a:pt x="1008127" y="968247"/>
                  <a:pt x="1007533" y="956733"/>
                  <a:pt x="1009650" y="946150"/>
                </a:cubicBezTo>
                <a:cubicBezTo>
                  <a:pt x="1011767" y="912283"/>
                  <a:pt x="1007770" y="877470"/>
                  <a:pt x="1016000" y="844550"/>
                </a:cubicBezTo>
                <a:cubicBezTo>
                  <a:pt x="1018904" y="832934"/>
                  <a:pt x="1035585" y="829617"/>
                  <a:pt x="1041400" y="819150"/>
                </a:cubicBezTo>
                <a:cubicBezTo>
                  <a:pt x="1046642" y="809715"/>
                  <a:pt x="1043960" y="797506"/>
                  <a:pt x="1047750" y="787400"/>
                </a:cubicBezTo>
                <a:cubicBezTo>
                  <a:pt x="1050430" y="780254"/>
                  <a:pt x="1056217" y="774700"/>
                  <a:pt x="1060450" y="768350"/>
                </a:cubicBezTo>
                <a:cubicBezTo>
                  <a:pt x="1062567" y="759883"/>
                  <a:pt x="1061959" y="750212"/>
                  <a:pt x="1066800" y="742950"/>
                </a:cubicBezTo>
                <a:cubicBezTo>
                  <a:pt x="1075898" y="729303"/>
                  <a:pt x="1098130" y="727649"/>
                  <a:pt x="1111250" y="723900"/>
                </a:cubicBezTo>
                <a:cubicBezTo>
                  <a:pt x="1117686" y="722061"/>
                  <a:pt x="1123950" y="719667"/>
                  <a:pt x="1130300" y="717550"/>
                </a:cubicBezTo>
                <a:cubicBezTo>
                  <a:pt x="1136650" y="721783"/>
                  <a:pt x="1142524" y="726837"/>
                  <a:pt x="1149350" y="730250"/>
                </a:cubicBezTo>
                <a:cubicBezTo>
                  <a:pt x="1155337" y="733243"/>
                  <a:pt x="1162133" y="734250"/>
                  <a:pt x="1168400" y="736600"/>
                </a:cubicBezTo>
                <a:cubicBezTo>
                  <a:pt x="1179073" y="740602"/>
                  <a:pt x="1189567" y="745067"/>
                  <a:pt x="1200150" y="749300"/>
                </a:cubicBezTo>
                <a:cubicBezTo>
                  <a:pt x="1206500" y="757767"/>
                  <a:pt x="1208649" y="773867"/>
                  <a:pt x="1219200" y="774700"/>
                </a:cubicBezTo>
                <a:cubicBezTo>
                  <a:pt x="1332348" y="783633"/>
                  <a:pt x="1396958" y="773911"/>
                  <a:pt x="1492250" y="762000"/>
                </a:cubicBezTo>
                <a:cubicBezTo>
                  <a:pt x="1507796" y="767182"/>
                  <a:pt x="1522968" y="771242"/>
                  <a:pt x="1536700" y="781050"/>
                </a:cubicBezTo>
                <a:cubicBezTo>
                  <a:pt x="1547623" y="788852"/>
                  <a:pt x="1562262" y="806773"/>
                  <a:pt x="1568450" y="819150"/>
                </a:cubicBezTo>
                <a:cubicBezTo>
                  <a:pt x="1571443" y="825137"/>
                  <a:pt x="1572683" y="831850"/>
                  <a:pt x="1574800" y="838200"/>
                </a:cubicBezTo>
                <a:cubicBezTo>
                  <a:pt x="1572683" y="844550"/>
                  <a:pt x="1568450" y="850557"/>
                  <a:pt x="1568450" y="857250"/>
                </a:cubicBezTo>
                <a:cubicBezTo>
                  <a:pt x="1568450" y="868043"/>
                  <a:pt x="1572182" y="878529"/>
                  <a:pt x="1574800" y="889000"/>
                </a:cubicBezTo>
                <a:cubicBezTo>
                  <a:pt x="1578891" y="905365"/>
                  <a:pt x="1582764" y="913797"/>
                  <a:pt x="1593850" y="927100"/>
                </a:cubicBezTo>
                <a:cubicBezTo>
                  <a:pt x="1599599" y="933999"/>
                  <a:pt x="1607151" y="939251"/>
                  <a:pt x="1612900" y="946150"/>
                </a:cubicBezTo>
                <a:cubicBezTo>
                  <a:pt x="1617786" y="952013"/>
                  <a:pt x="1619737" y="960314"/>
                  <a:pt x="1625600" y="965200"/>
                </a:cubicBezTo>
                <a:cubicBezTo>
                  <a:pt x="1632872" y="971260"/>
                  <a:pt x="1642883" y="973030"/>
                  <a:pt x="1651000" y="977900"/>
                </a:cubicBezTo>
                <a:cubicBezTo>
                  <a:pt x="1663144" y="985186"/>
                  <a:pt x="1700992" y="1010772"/>
                  <a:pt x="1714500" y="1022350"/>
                </a:cubicBezTo>
                <a:cubicBezTo>
                  <a:pt x="1721318" y="1028194"/>
                  <a:pt x="1727636" y="1034642"/>
                  <a:pt x="1733550" y="1041400"/>
                </a:cubicBezTo>
                <a:cubicBezTo>
                  <a:pt x="1742475" y="1051600"/>
                  <a:pt x="1748876" y="1064083"/>
                  <a:pt x="1758950" y="1073150"/>
                </a:cubicBezTo>
                <a:cubicBezTo>
                  <a:pt x="1770295" y="1083361"/>
                  <a:pt x="1797050" y="1098550"/>
                  <a:pt x="1797050" y="1098550"/>
                </a:cubicBezTo>
                <a:cubicBezTo>
                  <a:pt x="1808474" y="1132822"/>
                  <a:pt x="1794471" y="1105779"/>
                  <a:pt x="1828800" y="1130300"/>
                </a:cubicBezTo>
                <a:cubicBezTo>
                  <a:pt x="1836108" y="1135520"/>
                  <a:pt x="1840235" y="1144590"/>
                  <a:pt x="1847850" y="1149350"/>
                </a:cubicBezTo>
                <a:cubicBezTo>
                  <a:pt x="1857516" y="1155391"/>
                  <a:pt x="1868586" y="1159113"/>
                  <a:pt x="1879600" y="1162050"/>
                </a:cubicBezTo>
                <a:cubicBezTo>
                  <a:pt x="1900457" y="1167612"/>
                  <a:pt x="1921993" y="1170227"/>
                  <a:pt x="1943100" y="1174750"/>
                </a:cubicBezTo>
                <a:cubicBezTo>
                  <a:pt x="1951634" y="1176579"/>
                  <a:pt x="1960033" y="1178983"/>
                  <a:pt x="1968500" y="1181100"/>
                </a:cubicBezTo>
                <a:cubicBezTo>
                  <a:pt x="1987632" y="1193855"/>
                  <a:pt x="1990392" y="1196832"/>
                  <a:pt x="2012950" y="1206500"/>
                </a:cubicBezTo>
                <a:cubicBezTo>
                  <a:pt x="2019102" y="1209137"/>
                  <a:pt x="2025398" y="1211750"/>
                  <a:pt x="2032000" y="1212850"/>
                </a:cubicBezTo>
                <a:cubicBezTo>
                  <a:pt x="2075710" y="1220135"/>
                  <a:pt x="2063750" y="1223433"/>
                  <a:pt x="2070100" y="1225550"/>
                </a:cubicBezTo>
                <a:close/>
              </a:path>
            </a:pathLst>
          </a:custGeom>
          <a:solidFill>
            <a:srgbClr val="87BAE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149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7" presetClass="emph" presetSubtype="0" repeatCount="3000" fill="remove" grpId="1" nodeType="withEffect">
                                  <p:stCondLst>
                                    <p:cond delay="0"/>
                                  </p:stCondLst>
                                  <p:childTnLst>
                                    <p:animClr clrSpc="rgb" dir="cw">
                                      <p:cBhvr override="childStyle">
                                        <p:cTn id="14" dur="500" autoRev="1" fill="remove"/>
                                        <p:tgtEl>
                                          <p:spTgt spid="3"/>
                                        </p:tgtEl>
                                        <p:attrNameLst>
                                          <p:attrName>style.color</p:attrName>
                                        </p:attrNameLst>
                                      </p:cBhvr>
                                      <p:to>
                                        <a:schemeClr val="bg1"/>
                                      </p:to>
                                    </p:animClr>
                                    <p:animClr clrSpc="rgb" dir="cw">
                                      <p:cBhvr>
                                        <p:cTn id="15" dur="500" autoRev="1" fill="remove"/>
                                        <p:tgtEl>
                                          <p:spTgt spid="3"/>
                                        </p:tgtEl>
                                        <p:attrNameLst>
                                          <p:attrName>fillcolor</p:attrName>
                                        </p:attrNameLst>
                                      </p:cBhvr>
                                      <p:to>
                                        <a:schemeClr val="bg1"/>
                                      </p:to>
                                    </p:animClr>
                                    <p:set>
                                      <p:cBhvr>
                                        <p:cTn id="16" dur="500" autoRev="1" fill="remove"/>
                                        <p:tgtEl>
                                          <p:spTgt spid="3"/>
                                        </p:tgtEl>
                                        <p:attrNameLst>
                                          <p:attrName>fill.type</p:attrName>
                                        </p:attrNameLst>
                                      </p:cBhvr>
                                      <p:to>
                                        <p:strVal val="solid"/>
                                      </p:to>
                                    </p:set>
                                    <p:set>
                                      <p:cBhvr>
                                        <p:cTn id="17" dur="500" autoRev="1" fill="remove"/>
                                        <p:tgtEl>
                                          <p:spTgt spid="3"/>
                                        </p:tgtEl>
                                        <p:attrNameLst>
                                          <p:attrName>fill.on</p:attrName>
                                        </p:attrNameLst>
                                      </p:cBhvr>
                                      <p:to>
                                        <p:strVal val="true"/>
                                      </p:to>
                                    </p:set>
                                  </p:childTnLst>
                                </p:cTn>
                              </p:par>
                            </p:childTnLst>
                          </p:cTn>
                        </p:par>
                        <p:par>
                          <p:cTn id="18" fill="hold">
                            <p:stCondLst>
                              <p:cond delay="3000"/>
                            </p:stCondLst>
                            <p:childTnLst>
                              <p:par>
                                <p:cTn id="19" presetID="1" presetClass="exit" presetSubtype="0" fill="hold" grpId="2" nodeType="after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17</a:t>
            </a:fld>
            <a:endParaRPr lang="zh-CN" altLang="en-US"/>
          </a:p>
        </p:txBody>
      </p:sp>
      <p:sp>
        <p:nvSpPr>
          <p:cNvPr id="3" name="矩形 2"/>
          <p:cNvSpPr/>
          <p:nvPr/>
        </p:nvSpPr>
        <p:spPr>
          <a:xfrm>
            <a:off x="815778" y="379427"/>
            <a:ext cx="2698175" cy="523220"/>
          </a:xfrm>
          <a:prstGeom prst="rect">
            <a:avLst/>
          </a:prstGeom>
        </p:spPr>
        <p:txBody>
          <a:bodyPr wrap="none">
            <a:spAutoFit/>
          </a:bodyPr>
          <a:lstStyle/>
          <a:p>
            <a:r>
              <a:rPr lang="zh-CN" altLang="en-US" sz="2800" dirty="0" smtClean="0">
                <a:solidFill>
                  <a:srgbClr val="0000CC"/>
                </a:solidFill>
                <a:latin typeface="微软雅黑" panose="020B0503020204020204" pitchFamily="34" charset="-122"/>
                <a:ea typeface="微软雅黑" panose="020B0503020204020204" pitchFamily="34" charset="-122"/>
              </a:rPr>
              <a:t>肾的组织学结构</a:t>
            </a:r>
            <a:endParaRPr lang="zh-CN" altLang="en-US" sz="2800" dirty="0">
              <a:solidFill>
                <a:srgbClr val="0000CC"/>
              </a:solidFill>
              <a:latin typeface="微软雅黑" panose="020B0503020204020204" pitchFamily="34" charset="-122"/>
              <a:ea typeface="微软雅黑" panose="020B0503020204020204" pitchFamily="34" charset="-122"/>
            </a:endParaRPr>
          </a:p>
        </p:txBody>
      </p:sp>
      <p:sp>
        <p:nvSpPr>
          <p:cNvPr id="29" name="Text Box 12"/>
          <p:cNvSpPr txBox="1">
            <a:spLocks noChangeArrowheads="1"/>
          </p:cNvSpPr>
          <p:nvPr/>
        </p:nvSpPr>
        <p:spPr bwMode="auto">
          <a:xfrm>
            <a:off x="4220861" y="3111630"/>
            <a:ext cx="1321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fontAlgn="base" hangingPunct="1">
              <a:spcBef>
                <a:spcPct val="50000"/>
              </a:spcBef>
              <a:spcAft>
                <a:spcPct val="0"/>
              </a:spcAft>
            </a:pPr>
            <a:endParaRPr lang="zh-CN" altLang="zh-CN" sz="2400" smtClean="0">
              <a:solidFill>
                <a:prstClr val="black"/>
              </a:solidFill>
              <a:latin typeface="Arial" panose="020B0604020202020204" pitchFamily="34" charset="0"/>
            </a:endParaRPr>
          </a:p>
        </p:txBody>
      </p:sp>
      <p:sp>
        <p:nvSpPr>
          <p:cNvPr id="33" name="AutoShape 8"/>
          <p:cNvSpPr>
            <a:spLocks/>
          </p:cNvSpPr>
          <p:nvPr/>
        </p:nvSpPr>
        <p:spPr bwMode="auto">
          <a:xfrm>
            <a:off x="2363618" y="1578105"/>
            <a:ext cx="228600" cy="2057400"/>
          </a:xfrm>
          <a:prstGeom prst="leftBrace">
            <a:avLst>
              <a:gd name="adj1" fmla="val 75000"/>
              <a:gd name="adj2" fmla="val 50000"/>
            </a:avLst>
          </a:prstGeom>
          <a:noFill/>
          <a:ln w="28575" cap="sq">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lgn="ctr" eaLnBrk="1" fontAlgn="base" hangingPunct="1">
              <a:spcBef>
                <a:spcPct val="0"/>
              </a:spcBef>
              <a:spcAft>
                <a:spcPct val="0"/>
              </a:spcAft>
            </a:pPr>
            <a:endParaRPr lang="zh-CN" altLang="zh-CN" sz="2800" smtClean="0">
              <a:solidFill>
                <a:srgbClr val="000000"/>
              </a:solidFill>
              <a:latin typeface="微软雅黑" panose="020B0503020204020204" pitchFamily="34" charset="-122"/>
              <a:ea typeface="微软雅黑" panose="020B0503020204020204" pitchFamily="34" charset="-122"/>
            </a:endParaRPr>
          </a:p>
        </p:txBody>
      </p:sp>
      <p:sp>
        <p:nvSpPr>
          <p:cNvPr id="34" name="Text Box 13"/>
          <p:cNvSpPr txBox="1">
            <a:spLocks noChangeArrowheads="1"/>
          </p:cNvSpPr>
          <p:nvPr/>
        </p:nvSpPr>
        <p:spPr bwMode="auto">
          <a:xfrm>
            <a:off x="488148" y="2181220"/>
            <a:ext cx="193131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lgn="ctr" eaLnBrk="1" fontAlgn="base" hangingPunct="1">
              <a:spcBef>
                <a:spcPct val="50000"/>
              </a:spcBef>
              <a:spcAft>
                <a:spcPct val="0"/>
              </a:spcAft>
              <a:buClr>
                <a:srgbClr val="C00000"/>
              </a:buClr>
            </a:pPr>
            <a:r>
              <a:rPr lang="zh-CN" altLang="en-US" sz="2800" b="1" dirty="0" smtClean="0">
                <a:solidFill>
                  <a:srgbClr val="000000"/>
                </a:solidFill>
                <a:latin typeface="微软雅黑" panose="020B0503020204020204" pitchFamily="34" charset="-122"/>
                <a:ea typeface="微软雅黑" panose="020B0503020204020204" pitchFamily="34" charset="-122"/>
              </a:rPr>
              <a:t>   肾单位</a:t>
            </a:r>
            <a:endParaRPr lang="en-US" altLang="zh-CN" sz="2800" b="1" dirty="0" smtClean="0">
              <a:solidFill>
                <a:srgbClr val="000000"/>
              </a:solidFill>
              <a:latin typeface="微软雅黑" panose="020B0503020204020204" pitchFamily="34" charset="-122"/>
              <a:ea typeface="微软雅黑" panose="020B0503020204020204" pitchFamily="34" charset="-122"/>
            </a:endParaRPr>
          </a:p>
          <a:p>
            <a:pPr algn="ctr" eaLnBrk="1" fontAlgn="base" hangingPunct="1">
              <a:spcBef>
                <a:spcPct val="50000"/>
              </a:spcBef>
              <a:spcAft>
                <a:spcPct val="0"/>
              </a:spcAft>
            </a:pPr>
            <a:r>
              <a:rPr lang="en-US" altLang="zh-CN" dirty="0">
                <a:solidFill>
                  <a:srgbClr val="0000CC"/>
                </a:solidFill>
                <a:latin typeface="微软雅黑" panose="020B0503020204020204" pitchFamily="34" charset="-122"/>
                <a:ea typeface="微软雅黑" panose="020B0503020204020204" pitchFamily="34" charset="-122"/>
              </a:rPr>
              <a:t> </a:t>
            </a:r>
            <a:r>
              <a:rPr lang="en-US" altLang="zh-CN" dirty="0" smtClean="0">
                <a:solidFill>
                  <a:srgbClr val="0000CC"/>
                </a:solidFill>
                <a:latin typeface="微软雅黑" panose="020B0503020204020204" pitchFamily="34" charset="-122"/>
                <a:ea typeface="微软雅黑" panose="020B0503020204020204" pitchFamily="34" charset="-122"/>
              </a:rPr>
              <a:t> </a:t>
            </a:r>
            <a:r>
              <a:rPr lang="zh-CN" altLang="en-US" dirty="0" smtClean="0">
                <a:solidFill>
                  <a:srgbClr val="0000CC"/>
                </a:solidFill>
                <a:latin typeface="微软雅黑" panose="020B0503020204020204" pitchFamily="34" charset="-122"/>
                <a:ea typeface="微软雅黑" panose="020B0503020204020204" pitchFamily="34" charset="-122"/>
              </a:rPr>
              <a:t>（形成尿液）</a:t>
            </a:r>
          </a:p>
        </p:txBody>
      </p:sp>
      <p:sp>
        <p:nvSpPr>
          <p:cNvPr id="35" name="Text Box 13"/>
          <p:cNvSpPr txBox="1">
            <a:spLocks noChangeArrowheads="1"/>
          </p:cNvSpPr>
          <p:nvPr/>
        </p:nvSpPr>
        <p:spPr bwMode="auto">
          <a:xfrm>
            <a:off x="3979485" y="2871421"/>
            <a:ext cx="1905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dirty="0" smtClean="0">
                <a:solidFill>
                  <a:srgbClr val="000000"/>
                </a:solidFill>
                <a:latin typeface="微软雅黑" panose="020B0503020204020204" pitchFamily="34" charset="-122"/>
                <a:ea typeface="微软雅黑" panose="020B0503020204020204" pitchFamily="34" charset="-122"/>
              </a:rPr>
              <a:t>近端小管</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eaLnBrk="1" fontAlgn="base" hangingPunct="1">
              <a:spcBef>
                <a:spcPct val="50000"/>
              </a:spcBef>
              <a:spcAft>
                <a:spcPct val="0"/>
              </a:spcAft>
            </a:pPr>
            <a:r>
              <a:rPr lang="zh-CN" altLang="en-US" sz="2800" dirty="0" smtClean="0">
                <a:solidFill>
                  <a:srgbClr val="000000"/>
                </a:solidFill>
                <a:latin typeface="微软雅黑" panose="020B0503020204020204" pitchFamily="34" charset="-122"/>
                <a:ea typeface="微软雅黑" panose="020B0503020204020204" pitchFamily="34" charset="-122"/>
              </a:rPr>
              <a:t>细段</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eaLnBrk="1" fontAlgn="base" hangingPunct="1">
              <a:spcBef>
                <a:spcPct val="50000"/>
              </a:spcBef>
              <a:spcAft>
                <a:spcPct val="0"/>
              </a:spcAft>
            </a:pPr>
            <a:r>
              <a:rPr lang="zh-CN" altLang="en-US" sz="2800" dirty="0">
                <a:solidFill>
                  <a:srgbClr val="000000"/>
                </a:solidFill>
                <a:latin typeface="微软雅黑" panose="020B0503020204020204" pitchFamily="34" charset="-122"/>
                <a:ea typeface="微软雅黑" panose="020B0503020204020204" pitchFamily="34" charset="-122"/>
              </a:rPr>
              <a:t>远端小管</a:t>
            </a:r>
            <a:endParaRPr lang="zh-CN" altLang="en-US" sz="2800" dirty="0" smtClean="0">
              <a:solidFill>
                <a:srgbClr val="000000"/>
              </a:solidFill>
              <a:latin typeface="微软雅黑" panose="020B0503020204020204" pitchFamily="34" charset="-122"/>
              <a:ea typeface="微软雅黑" panose="020B0503020204020204" pitchFamily="34" charset="-122"/>
            </a:endParaRPr>
          </a:p>
        </p:txBody>
      </p:sp>
      <p:sp>
        <p:nvSpPr>
          <p:cNvPr id="37" name="Text Box 13"/>
          <p:cNvSpPr txBox="1">
            <a:spLocks noChangeArrowheads="1"/>
          </p:cNvSpPr>
          <p:nvPr/>
        </p:nvSpPr>
        <p:spPr bwMode="auto">
          <a:xfrm>
            <a:off x="4184418" y="996990"/>
            <a:ext cx="1905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dirty="0" smtClean="0">
                <a:solidFill>
                  <a:srgbClr val="000000"/>
                </a:solidFill>
                <a:latin typeface="微软雅黑" panose="020B0503020204020204" pitchFamily="34" charset="-122"/>
                <a:ea typeface="微软雅黑" panose="020B0503020204020204" pitchFamily="34" charset="-122"/>
              </a:rPr>
              <a:t>血管球</a:t>
            </a:r>
            <a:endParaRPr lang="en-US" altLang="zh-CN" sz="2800" dirty="0" smtClean="0">
              <a:solidFill>
                <a:srgbClr val="000000"/>
              </a:solidFill>
              <a:latin typeface="微软雅黑" panose="020B0503020204020204" pitchFamily="34" charset="-122"/>
              <a:ea typeface="微软雅黑" panose="020B0503020204020204" pitchFamily="34" charset="-122"/>
            </a:endParaRPr>
          </a:p>
          <a:p>
            <a:pPr eaLnBrk="1" fontAlgn="base" hangingPunct="1">
              <a:spcBef>
                <a:spcPct val="50000"/>
              </a:spcBef>
              <a:spcAft>
                <a:spcPct val="0"/>
              </a:spcAft>
            </a:pPr>
            <a:r>
              <a:rPr lang="zh-CN" altLang="en-US" sz="2800" dirty="0" smtClean="0">
                <a:solidFill>
                  <a:srgbClr val="000000"/>
                </a:solidFill>
                <a:latin typeface="微软雅黑" panose="020B0503020204020204" pitchFamily="34" charset="-122"/>
                <a:ea typeface="微软雅黑" panose="020B0503020204020204" pitchFamily="34" charset="-122"/>
              </a:rPr>
              <a:t>肾小囊</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38" name="Text Box 13"/>
          <p:cNvSpPr txBox="1">
            <a:spLocks noChangeArrowheads="1"/>
          </p:cNvSpPr>
          <p:nvPr/>
        </p:nvSpPr>
        <p:spPr bwMode="auto">
          <a:xfrm>
            <a:off x="2621623" y="3364912"/>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dirty="0" smtClean="0">
                <a:solidFill>
                  <a:srgbClr val="000000"/>
                </a:solidFill>
                <a:latin typeface="微软雅黑" panose="020B0503020204020204" pitchFamily="34" charset="-122"/>
                <a:ea typeface="微软雅黑" panose="020B0503020204020204" pitchFamily="34" charset="-122"/>
              </a:rPr>
              <a:t>肾</a:t>
            </a:r>
            <a:r>
              <a:rPr lang="zh-CN" altLang="en-US" sz="2800" dirty="0">
                <a:solidFill>
                  <a:srgbClr val="000000"/>
                </a:solidFill>
                <a:latin typeface="微软雅黑" panose="020B0503020204020204" pitchFamily="34" charset="-122"/>
                <a:ea typeface="微软雅黑" panose="020B0503020204020204" pitchFamily="34" charset="-122"/>
              </a:rPr>
              <a:t>小管</a:t>
            </a:r>
            <a:endParaRPr lang="zh-CN" altLang="en-US" sz="2800" dirty="0" smtClean="0">
              <a:solidFill>
                <a:srgbClr val="000000"/>
              </a:solidFill>
              <a:latin typeface="微软雅黑" panose="020B0503020204020204" pitchFamily="34" charset="-122"/>
              <a:ea typeface="微软雅黑" panose="020B0503020204020204" pitchFamily="34" charset="-122"/>
            </a:endParaRPr>
          </a:p>
        </p:txBody>
      </p:sp>
      <p:sp>
        <p:nvSpPr>
          <p:cNvPr id="39" name="Text Box 13"/>
          <p:cNvSpPr txBox="1">
            <a:spLocks noChangeArrowheads="1"/>
          </p:cNvSpPr>
          <p:nvPr/>
        </p:nvSpPr>
        <p:spPr bwMode="auto">
          <a:xfrm>
            <a:off x="2673250" y="1310492"/>
            <a:ext cx="14301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dirty="0" smtClean="0">
                <a:solidFill>
                  <a:srgbClr val="000000"/>
                </a:solidFill>
                <a:latin typeface="微软雅黑" panose="020B0503020204020204" pitchFamily="34" charset="-122"/>
                <a:ea typeface="微软雅黑" panose="020B0503020204020204" pitchFamily="34" charset="-122"/>
              </a:rPr>
              <a:t>肾小体</a:t>
            </a:r>
          </a:p>
        </p:txBody>
      </p:sp>
      <p:sp>
        <p:nvSpPr>
          <p:cNvPr id="40" name="AutoShape 8"/>
          <p:cNvSpPr>
            <a:spLocks/>
          </p:cNvSpPr>
          <p:nvPr/>
        </p:nvSpPr>
        <p:spPr bwMode="auto">
          <a:xfrm>
            <a:off x="4005905" y="1154599"/>
            <a:ext cx="72081" cy="904951"/>
          </a:xfrm>
          <a:prstGeom prst="leftBrace">
            <a:avLst>
              <a:gd name="adj1" fmla="val 75000"/>
              <a:gd name="adj2" fmla="val 50000"/>
            </a:avLst>
          </a:prstGeom>
          <a:noFill/>
          <a:ln w="28575" cap="sq">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lgn="ctr" eaLnBrk="1" fontAlgn="base" hangingPunct="1">
              <a:spcBef>
                <a:spcPct val="0"/>
              </a:spcBef>
              <a:spcAft>
                <a:spcPct val="0"/>
              </a:spcAft>
            </a:pPr>
            <a:endParaRPr lang="zh-CN" altLang="zh-CN" sz="2800" smtClean="0">
              <a:solidFill>
                <a:srgbClr val="000000"/>
              </a:solidFill>
              <a:latin typeface="微软雅黑" panose="020B0503020204020204" pitchFamily="34" charset="-122"/>
              <a:ea typeface="微软雅黑" panose="020B0503020204020204" pitchFamily="34" charset="-122"/>
            </a:endParaRPr>
          </a:p>
        </p:txBody>
      </p:sp>
      <p:sp>
        <p:nvSpPr>
          <p:cNvPr id="41" name="AutoShape 8"/>
          <p:cNvSpPr>
            <a:spLocks/>
          </p:cNvSpPr>
          <p:nvPr/>
        </p:nvSpPr>
        <p:spPr bwMode="auto">
          <a:xfrm>
            <a:off x="3878544" y="3036700"/>
            <a:ext cx="100941" cy="1459397"/>
          </a:xfrm>
          <a:prstGeom prst="leftBrace">
            <a:avLst>
              <a:gd name="adj1" fmla="val 75000"/>
              <a:gd name="adj2" fmla="val 50000"/>
            </a:avLst>
          </a:prstGeom>
          <a:noFill/>
          <a:ln w="28575" cap="sq">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lgn="ctr" eaLnBrk="1" fontAlgn="base" hangingPunct="1">
              <a:spcBef>
                <a:spcPct val="0"/>
              </a:spcBef>
              <a:spcAft>
                <a:spcPct val="0"/>
              </a:spcAft>
            </a:pPr>
            <a:endParaRPr lang="zh-CN" altLang="zh-CN" sz="2800" smtClean="0">
              <a:solidFill>
                <a:srgbClr val="000000"/>
              </a:solidFill>
              <a:latin typeface="微软雅黑" panose="020B0503020204020204" pitchFamily="34" charset="-122"/>
              <a:ea typeface="微软雅黑" panose="020B0503020204020204" pitchFamily="34" charset="-122"/>
            </a:endParaRPr>
          </a:p>
        </p:txBody>
      </p:sp>
      <p:pic>
        <p:nvPicPr>
          <p:cNvPr id="42" name="Picture 2" descr="c:\users\administrator\appdata\roaming\360se6\User Data\temp\01300000280209122831961463347.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5358" y="692840"/>
            <a:ext cx="501150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矩形 42"/>
          <p:cNvSpPr/>
          <p:nvPr/>
        </p:nvSpPr>
        <p:spPr>
          <a:xfrm>
            <a:off x="206012" y="5166705"/>
            <a:ext cx="2868325" cy="892552"/>
          </a:xfrm>
          <a:prstGeom prst="rect">
            <a:avLst/>
          </a:prstGeom>
        </p:spPr>
        <p:txBody>
          <a:bodyPr wrap="square">
            <a:spAutoFit/>
          </a:bodyPr>
          <a:lstStyle/>
          <a:p>
            <a:pPr algn="ctr"/>
            <a:r>
              <a:rPr lang="zh-CN" altLang="en-US" sz="2800" b="1" dirty="0">
                <a:solidFill>
                  <a:srgbClr val="000000"/>
                </a:solidFill>
                <a:latin typeface="微软雅黑" panose="020B0503020204020204" pitchFamily="34" charset="-122"/>
                <a:ea typeface="微软雅黑" panose="020B0503020204020204" pitchFamily="34" charset="-122"/>
              </a:rPr>
              <a:t>集合管</a:t>
            </a:r>
          </a:p>
          <a:p>
            <a:pPr algn="ctr"/>
            <a:r>
              <a:rPr lang="zh-CN" altLang="en-US" sz="2400" dirty="0">
                <a:solidFill>
                  <a:srgbClr val="0000CC"/>
                </a:solidFill>
                <a:latin typeface="微软雅黑" panose="020B0503020204020204" pitchFamily="34" charset="-122"/>
                <a:ea typeface="微软雅黑" panose="020B0503020204020204" pitchFamily="34" charset="-122"/>
              </a:rPr>
              <a:t>（收集、浓缩尿液）</a:t>
            </a:r>
          </a:p>
        </p:txBody>
      </p:sp>
    </p:spTree>
    <p:extLst>
      <p:ext uri="{BB962C8B-B14F-4D97-AF65-F5344CB8AC3E}">
        <p14:creationId xmlns:p14="http://schemas.microsoft.com/office/powerpoint/2010/main" val="16933255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18</a:t>
            </a:fld>
            <a:endParaRPr lang="zh-CN" altLang="en-US"/>
          </a:p>
        </p:txBody>
      </p:sp>
      <p:pic>
        <p:nvPicPr>
          <p:cNvPr id="5"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414463"/>
            <a:ext cx="518477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30"/>
          <p:cNvSpPr>
            <a:spLocks noChangeShapeType="1"/>
          </p:cNvSpPr>
          <p:nvPr/>
        </p:nvSpPr>
        <p:spPr bwMode="auto">
          <a:xfrm flipH="1" flipV="1">
            <a:off x="5321772" y="630296"/>
            <a:ext cx="108224" cy="784473"/>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7" name="Rectangle 29"/>
          <p:cNvSpPr>
            <a:spLocks noChangeArrowheads="1"/>
          </p:cNvSpPr>
          <p:nvPr/>
        </p:nvSpPr>
        <p:spPr bwMode="auto">
          <a:xfrm>
            <a:off x="3445577" y="1189516"/>
            <a:ext cx="1338445" cy="55027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2400" kern="0" spc="50" dirty="0">
                <a:ln w="11430"/>
                <a:solidFill>
                  <a:srgbClr val="0000FF"/>
                </a:solidFill>
                <a:latin typeface="微软雅黑" pitchFamily="34" charset="-122"/>
                <a:ea typeface="微软雅黑" pitchFamily="34" charset="-122"/>
              </a:rPr>
              <a:t>肾小球</a:t>
            </a:r>
          </a:p>
        </p:txBody>
      </p:sp>
      <p:sp>
        <p:nvSpPr>
          <p:cNvPr id="8" name="Line 30"/>
          <p:cNvSpPr>
            <a:spLocks noChangeShapeType="1"/>
          </p:cNvSpPr>
          <p:nvPr/>
        </p:nvSpPr>
        <p:spPr bwMode="auto">
          <a:xfrm flipH="1" flipV="1">
            <a:off x="3929844" y="2543053"/>
            <a:ext cx="1054519" cy="85036"/>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9" name="Rectangle 29"/>
          <p:cNvSpPr>
            <a:spLocks noChangeArrowheads="1"/>
          </p:cNvSpPr>
          <p:nvPr/>
        </p:nvSpPr>
        <p:spPr bwMode="auto">
          <a:xfrm>
            <a:off x="2652704" y="1978850"/>
            <a:ext cx="2152493" cy="60529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2400" kern="0" spc="50" dirty="0">
                <a:ln w="11430"/>
                <a:solidFill>
                  <a:srgbClr val="0000FF"/>
                </a:solidFill>
                <a:latin typeface="微软雅黑" pitchFamily="34" charset="-122"/>
                <a:ea typeface="微软雅黑" pitchFamily="34" charset="-122"/>
              </a:rPr>
              <a:t>入球</a:t>
            </a:r>
            <a:r>
              <a:rPr lang="zh-CN" altLang="en-US" sz="2400" kern="0" spc="50" dirty="0" smtClean="0">
                <a:ln w="11430"/>
                <a:solidFill>
                  <a:srgbClr val="0000FF"/>
                </a:solidFill>
                <a:latin typeface="微软雅黑" pitchFamily="34" charset="-122"/>
                <a:ea typeface="微软雅黑" pitchFamily="34" charset="-122"/>
              </a:rPr>
              <a:t>小</a:t>
            </a:r>
            <a:r>
              <a:rPr lang="en-US" altLang="zh-CN" sz="2400" kern="0" spc="50" dirty="0" smtClean="0">
                <a:ln w="11430"/>
                <a:solidFill>
                  <a:srgbClr val="0000FF"/>
                </a:solidFill>
                <a:latin typeface="微软雅黑" pitchFamily="34" charset="-122"/>
                <a:ea typeface="微软雅黑" pitchFamily="34" charset="-122"/>
              </a:rPr>
              <a:t>A</a:t>
            </a:r>
            <a:endParaRPr lang="zh-CN" altLang="en-US" sz="2400" kern="0" spc="50" dirty="0">
              <a:ln w="11430"/>
              <a:solidFill>
                <a:srgbClr val="0000FF"/>
              </a:solidFill>
              <a:latin typeface="微软雅黑" pitchFamily="34" charset="-122"/>
              <a:ea typeface="微软雅黑" pitchFamily="34" charset="-122"/>
            </a:endParaRPr>
          </a:p>
        </p:txBody>
      </p:sp>
      <p:sp>
        <p:nvSpPr>
          <p:cNvPr id="10" name="Line 30"/>
          <p:cNvSpPr>
            <a:spLocks noChangeShapeType="1"/>
          </p:cNvSpPr>
          <p:nvPr/>
        </p:nvSpPr>
        <p:spPr bwMode="auto">
          <a:xfrm flipH="1" flipV="1">
            <a:off x="4356098" y="1807917"/>
            <a:ext cx="1118321" cy="392176"/>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1" name="Rectangle 29"/>
          <p:cNvSpPr>
            <a:spLocks noChangeArrowheads="1"/>
          </p:cNvSpPr>
          <p:nvPr/>
        </p:nvSpPr>
        <p:spPr bwMode="auto">
          <a:xfrm>
            <a:off x="4440774" y="39839"/>
            <a:ext cx="1907959" cy="60529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4000"/>
              </a:lnSpc>
              <a:spcBef>
                <a:spcPct val="0"/>
              </a:spcBef>
              <a:spcAft>
                <a:spcPct val="0"/>
              </a:spcAft>
              <a:buClrTx/>
              <a:buSzTx/>
              <a:buFontTx/>
              <a:buNone/>
              <a:tabLst/>
              <a:defRPr/>
            </a:pPr>
            <a:r>
              <a:rPr kumimoji="0" lang="zh-CN" altLang="en-US" sz="2400" i="0" u="none" strike="noStrike" kern="0" cap="none" spc="50" normalizeH="0" baseline="0" noProof="0" dirty="0">
                <a:ln w="11430"/>
                <a:solidFill>
                  <a:srgbClr val="0000FF"/>
                </a:solidFill>
                <a:uLnTx/>
                <a:uFillTx/>
                <a:latin typeface="微软雅黑" pitchFamily="34" charset="-122"/>
                <a:ea typeface="微软雅黑" pitchFamily="34" charset="-122"/>
                <a:cs typeface="+mn-cs"/>
              </a:rPr>
              <a:t>出球</a:t>
            </a:r>
            <a:r>
              <a:rPr kumimoji="0" lang="zh-CN" altLang="en-US" sz="2400" i="0" u="none" strike="noStrike" kern="0" cap="none" spc="50" normalizeH="0" baseline="0" noProof="0" dirty="0" smtClean="0">
                <a:ln w="11430"/>
                <a:solidFill>
                  <a:srgbClr val="0000FF"/>
                </a:solidFill>
                <a:uLnTx/>
                <a:uFillTx/>
                <a:latin typeface="微软雅黑" pitchFamily="34" charset="-122"/>
                <a:ea typeface="微软雅黑" pitchFamily="34" charset="-122"/>
                <a:cs typeface="+mn-cs"/>
              </a:rPr>
              <a:t>小</a:t>
            </a:r>
            <a:r>
              <a:rPr kumimoji="0" lang="en-US" altLang="zh-CN" sz="2400" i="0" u="none" strike="noStrike" kern="0" cap="none" spc="50" normalizeH="0" baseline="0" noProof="0" dirty="0" smtClean="0">
                <a:ln w="11430"/>
                <a:solidFill>
                  <a:srgbClr val="0000FF"/>
                </a:solidFill>
                <a:uLnTx/>
                <a:uFillTx/>
                <a:latin typeface="微软雅黑" pitchFamily="34" charset="-122"/>
                <a:ea typeface="微软雅黑" pitchFamily="34" charset="-122"/>
                <a:cs typeface="+mn-cs"/>
              </a:rPr>
              <a:t>A</a:t>
            </a:r>
            <a:endParaRPr kumimoji="0" lang="zh-CN" altLang="en-US" sz="2400" i="0" u="none" strike="noStrike" kern="0" cap="none" spc="50" normalizeH="0" baseline="0" noProof="0" dirty="0">
              <a:ln w="11430"/>
              <a:solidFill>
                <a:srgbClr val="0000FF"/>
              </a:solidFill>
              <a:uLnTx/>
              <a:uFillTx/>
              <a:latin typeface="微软雅黑" pitchFamily="34" charset="-122"/>
              <a:ea typeface="微软雅黑" pitchFamily="34" charset="-122"/>
              <a:cs typeface="+mn-cs"/>
            </a:endParaRPr>
          </a:p>
        </p:txBody>
      </p:sp>
      <p:sp>
        <p:nvSpPr>
          <p:cNvPr id="12" name="Line 30"/>
          <p:cNvSpPr>
            <a:spLocks noChangeShapeType="1"/>
          </p:cNvSpPr>
          <p:nvPr/>
        </p:nvSpPr>
        <p:spPr bwMode="auto">
          <a:xfrm flipV="1">
            <a:off x="5986828" y="1496198"/>
            <a:ext cx="1022114" cy="543915"/>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3" name="Rectangle 29"/>
          <p:cNvSpPr>
            <a:spLocks noChangeArrowheads="1"/>
          </p:cNvSpPr>
          <p:nvPr/>
        </p:nvSpPr>
        <p:spPr bwMode="auto">
          <a:xfrm>
            <a:off x="6928138" y="1141141"/>
            <a:ext cx="1338445" cy="55027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2400" kern="0" spc="50" dirty="0">
                <a:ln w="11430"/>
                <a:solidFill>
                  <a:srgbClr val="0000FF"/>
                </a:solidFill>
                <a:latin typeface="微软雅黑" pitchFamily="34" charset="-122"/>
                <a:ea typeface="微软雅黑" pitchFamily="34" charset="-122"/>
              </a:rPr>
              <a:t>肾小囊</a:t>
            </a:r>
          </a:p>
        </p:txBody>
      </p:sp>
      <p:sp>
        <p:nvSpPr>
          <p:cNvPr id="14" name="Line 30"/>
          <p:cNvSpPr>
            <a:spLocks noChangeShapeType="1"/>
          </p:cNvSpPr>
          <p:nvPr/>
        </p:nvSpPr>
        <p:spPr bwMode="auto">
          <a:xfrm flipH="1">
            <a:off x="4044263" y="3215375"/>
            <a:ext cx="1768132" cy="2088232"/>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5" name="Rectangle 29"/>
          <p:cNvSpPr>
            <a:spLocks noChangeArrowheads="1"/>
          </p:cNvSpPr>
          <p:nvPr/>
        </p:nvSpPr>
        <p:spPr bwMode="auto">
          <a:xfrm>
            <a:off x="2831871" y="5198331"/>
            <a:ext cx="2152493" cy="60529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4000"/>
              </a:lnSpc>
              <a:spcBef>
                <a:spcPct val="0"/>
              </a:spcBef>
              <a:spcAft>
                <a:spcPct val="0"/>
              </a:spcAft>
              <a:buClrTx/>
              <a:buSzTx/>
              <a:buFontTx/>
              <a:buNone/>
              <a:tabLst/>
              <a:defRPr/>
            </a:pPr>
            <a:r>
              <a:rPr kumimoji="0" lang="zh-CN" altLang="en-US" sz="2400" i="0" u="none" strike="noStrike" kern="0" cap="none" spc="50" normalizeH="0" baseline="0" noProof="0" dirty="0">
                <a:ln w="11430"/>
                <a:solidFill>
                  <a:prstClr val="black"/>
                </a:solidFill>
                <a:uLnTx/>
                <a:uFillTx/>
                <a:latin typeface="微软雅黑" pitchFamily="34" charset="-122"/>
                <a:ea typeface="微软雅黑" pitchFamily="34" charset="-122"/>
                <a:cs typeface="+mn-cs"/>
              </a:rPr>
              <a:t>肾小管</a:t>
            </a:r>
          </a:p>
        </p:txBody>
      </p:sp>
      <p:sp>
        <p:nvSpPr>
          <p:cNvPr id="16" name="Line 30"/>
          <p:cNvSpPr>
            <a:spLocks noChangeShapeType="1"/>
          </p:cNvSpPr>
          <p:nvPr/>
        </p:nvSpPr>
        <p:spPr bwMode="auto">
          <a:xfrm flipH="1">
            <a:off x="5429996" y="3900360"/>
            <a:ext cx="560198" cy="1297971"/>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7" name="Rectangle 29"/>
          <p:cNvSpPr>
            <a:spLocks noChangeArrowheads="1"/>
          </p:cNvSpPr>
          <p:nvPr/>
        </p:nvSpPr>
        <p:spPr bwMode="auto">
          <a:xfrm>
            <a:off x="4268986" y="5198331"/>
            <a:ext cx="2152493" cy="60529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4000"/>
              </a:lnSpc>
              <a:spcBef>
                <a:spcPct val="0"/>
              </a:spcBef>
              <a:spcAft>
                <a:spcPct val="0"/>
              </a:spcAft>
              <a:buClrTx/>
              <a:buSzTx/>
              <a:buFontTx/>
              <a:buNone/>
              <a:tabLst/>
              <a:defRPr/>
            </a:pPr>
            <a:r>
              <a:rPr kumimoji="0" lang="zh-CN" altLang="en-US" sz="2400" i="0" u="none" strike="noStrike" kern="0" cap="none" spc="50" normalizeH="0" baseline="0" noProof="0" dirty="0">
                <a:ln w="11430"/>
                <a:solidFill>
                  <a:prstClr val="black"/>
                </a:solidFill>
                <a:uLnTx/>
                <a:uFillTx/>
                <a:latin typeface="微软雅黑" pitchFamily="34" charset="-122"/>
                <a:ea typeface="微软雅黑" pitchFamily="34" charset="-122"/>
                <a:cs typeface="+mn-cs"/>
              </a:rPr>
              <a:t>毛细血管网</a:t>
            </a:r>
          </a:p>
        </p:txBody>
      </p:sp>
    </p:spTree>
    <p:extLst>
      <p:ext uri="{BB962C8B-B14F-4D97-AF65-F5344CB8AC3E}">
        <p14:creationId xmlns:p14="http://schemas.microsoft.com/office/powerpoint/2010/main" val="32477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right)">
                                      <p:cBhvr>
                                        <p:cTn id="43" dur="500"/>
                                        <p:tgtEl>
                                          <p:spTgt spid="14"/>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right)">
                                      <p:cBhvr>
                                        <p:cTn id="52" dur="500"/>
                                        <p:tgtEl>
                                          <p:spTgt spid="16"/>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19</a:t>
            </a:fld>
            <a:endParaRPr lang="zh-CN" altLang="en-US"/>
          </a:p>
        </p:txBody>
      </p:sp>
      <p:sp>
        <p:nvSpPr>
          <p:cNvPr id="3" name="矩形 2"/>
          <p:cNvSpPr/>
          <p:nvPr/>
        </p:nvSpPr>
        <p:spPr>
          <a:xfrm>
            <a:off x="564757" y="527752"/>
            <a:ext cx="4371710" cy="523220"/>
          </a:xfrm>
          <a:prstGeom prst="rect">
            <a:avLst/>
          </a:prstGeom>
        </p:spPr>
        <p:txBody>
          <a:bodyPr wrap="none">
            <a:spAutoFit/>
          </a:bodyPr>
          <a:lstStyle/>
          <a:p>
            <a:pPr lvl="0" fontAlgn="base">
              <a:spcBef>
                <a:spcPct val="50000"/>
              </a:spcBef>
              <a:spcAft>
                <a:spcPct val="0"/>
              </a:spcAft>
            </a:pPr>
            <a:r>
              <a:rPr lang="zh-CN" altLang="en-US" sz="2800" dirty="0">
                <a:solidFill>
                  <a:srgbClr val="000000"/>
                </a:solidFill>
                <a:latin typeface="微软雅黑" panose="020B0503020204020204" pitchFamily="34" charset="-122"/>
                <a:ea typeface="微软雅黑" panose="020B0503020204020204" pitchFamily="34" charset="-122"/>
              </a:rPr>
              <a:t>血管球</a:t>
            </a:r>
            <a:r>
              <a:rPr lang="zh-CN" altLang="en-US" sz="2800" dirty="0" smtClean="0">
                <a:solidFill>
                  <a:srgbClr val="000000"/>
                </a:solidFill>
                <a:latin typeface="微软雅黑" panose="020B0503020204020204" pitchFamily="34" charset="-122"/>
                <a:ea typeface="微软雅黑" panose="020B0503020204020204" pitchFamily="34" charset="-122"/>
              </a:rPr>
              <a:t> </a:t>
            </a:r>
            <a:r>
              <a:rPr lang="en-US" altLang="zh-CN" sz="2800" dirty="0" smtClean="0">
                <a:solidFill>
                  <a:srgbClr val="000000"/>
                </a:solidFill>
                <a:latin typeface="微软雅黑" panose="020B0503020204020204" pitchFamily="34" charset="-122"/>
                <a:ea typeface="微软雅黑" panose="020B0503020204020204" pitchFamily="34" charset="-122"/>
              </a:rPr>
              <a:t>+ </a:t>
            </a:r>
            <a:r>
              <a:rPr lang="zh-CN" altLang="en-US" sz="2800" dirty="0" smtClean="0">
                <a:solidFill>
                  <a:srgbClr val="000000"/>
                </a:solidFill>
                <a:latin typeface="微软雅黑" panose="020B0503020204020204" pitchFamily="34" charset="-122"/>
                <a:ea typeface="微软雅黑" panose="020B0503020204020204" pitchFamily="34" charset="-122"/>
              </a:rPr>
              <a:t>肾小囊 </a:t>
            </a:r>
            <a:r>
              <a:rPr lang="en-US" altLang="zh-CN" sz="2800" dirty="0" smtClean="0">
                <a:solidFill>
                  <a:srgbClr val="000000"/>
                </a:solidFill>
                <a:latin typeface="微软雅黑" panose="020B0503020204020204" pitchFamily="34" charset="-122"/>
                <a:ea typeface="微软雅黑" panose="020B0503020204020204" pitchFamily="34" charset="-122"/>
              </a:rPr>
              <a:t>= </a:t>
            </a:r>
            <a:r>
              <a:rPr lang="zh-CN" altLang="en-US" sz="2800" dirty="0" smtClean="0">
                <a:solidFill>
                  <a:srgbClr val="0000CC"/>
                </a:solidFill>
                <a:latin typeface="微软雅黑" panose="020B0503020204020204" pitchFamily="34" charset="-122"/>
                <a:ea typeface="微软雅黑" panose="020B0503020204020204" pitchFamily="34" charset="-122"/>
              </a:rPr>
              <a:t>肾小体</a:t>
            </a:r>
            <a:endParaRPr lang="zh-CN" altLang="en-US" sz="2800" dirty="0">
              <a:solidFill>
                <a:srgbClr val="0000CC"/>
              </a:solidFill>
              <a:latin typeface="微软雅黑" panose="020B0503020204020204" pitchFamily="34" charset="-122"/>
              <a:ea typeface="微软雅黑" panose="020B0503020204020204" pitchFamily="34" charset="-122"/>
            </a:endParaRPr>
          </a:p>
        </p:txBody>
      </p:sp>
      <p:sp>
        <p:nvSpPr>
          <p:cNvPr id="65" name="矩形 64"/>
          <p:cNvSpPr/>
          <p:nvPr/>
        </p:nvSpPr>
        <p:spPr>
          <a:xfrm>
            <a:off x="323456" y="2282806"/>
            <a:ext cx="4533901" cy="1200329"/>
          </a:xfrm>
          <a:prstGeom prst="rect">
            <a:avLst/>
          </a:prstGeom>
        </p:spPr>
        <p:txBody>
          <a:bodyPr wrap="square">
            <a:spAutoFit/>
          </a:bodyPr>
          <a:lstStyle/>
          <a:p>
            <a:pPr lvl="0" fontAlgn="base">
              <a:lnSpc>
                <a:spcPct val="150000"/>
              </a:lnSpc>
              <a:spcBef>
                <a:spcPct val="0"/>
              </a:spcBef>
              <a:spcAft>
                <a:spcPct val="0"/>
              </a:spcAft>
            </a:pPr>
            <a:r>
              <a:rPr kumimoji="1" lang="zh-CN" altLang="en-US" sz="2400" b="1" dirty="0">
                <a:solidFill>
                  <a:srgbClr val="0000CC"/>
                </a:solidFill>
                <a:latin typeface="微软雅黑" panose="020B0503020204020204" pitchFamily="34" charset="-122"/>
                <a:ea typeface="微软雅黑" panose="020B0503020204020204" pitchFamily="34" charset="-122"/>
              </a:rPr>
              <a:t>肾小球：</a:t>
            </a:r>
            <a:r>
              <a:rPr kumimoji="1" lang="zh-CN" altLang="en-US" sz="2400" dirty="0">
                <a:latin typeface="微软雅黑" panose="020B0503020204020204" pitchFamily="34" charset="-122"/>
                <a:ea typeface="微软雅黑" panose="020B0503020204020204" pitchFamily="34" charset="-122"/>
              </a:rPr>
              <a:t>入球小动脉反复分支形  </a:t>
            </a:r>
          </a:p>
          <a:p>
            <a:pPr lvl="0" fontAlgn="base">
              <a:lnSpc>
                <a:spcPct val="150000"/>
              </a:lnSpc>
              <a:spcBef>
                <a:spcPct val="0"/>
              </a:spcBef>
              <a:spcAft>
                <a:spcPct val="0"/>
              </a:spcAft>
            </a:pPr>
            <a:r>
              <a:rPr kumimoji="1" lang="zh-CN" altLang="en-US" sz="2400" dirty="0">
                <a:latin typeface="微软雅黑" panose="020B0503020204020204" pitchFamily="34" charset="-122"/>
                <a:ea typeface="微软雅黑" panose="020B0503020204020204" pitchFamily="34" charset="-122"/>
              </a:rPr>
              <a:t>              </a:t>
            </a:r>
            <a:r>
              <a:rPr kumimoji="1" lang="zh-CN" altLang="en-US" sz="2400" dirty="0" smtClean="0">
                <a:latin typeface="微软雅黑" panose="020B0503020204020204" pitchFamily="34" charset="-122"/>
                <a:ea typeface="微软雅黑" panose="020B0503020204020204" pitchFamily="34" charset="-122"/>
              </a:rPr>
              <a:t>成</a:t>
            </a:r>
            <a:r>
              <a:rPr kumimoji="1" lang="zh-CN" altLang="en-US" sz="2400" dirty="0">
                <a:latin typeface="微软雅黑" panose="020B0503020204020204" pitchFamily="34" charset="-122"/>
                <a:ea typeface="微软雅黑" panose="020B0503020204020204" pitchFamily="34" charset="-122"/>
              </a:rPr>
              <a:t>盘曲的毛细血管袢</a:t>
            </a:r>
          </a:p>
        </p:txBody>
      </p:sp>
      <p:sp>
        <p:nvSpPr>
          <p:cNvPr id="67" name="矩形 66"/>
          <p:cNvSpPr/>
          <p:nvPr/>
        </p:nvSpPr>
        <p:spPr>
          <a:xfrm>
            <a:off x="323456" y="4319578"/>
            <a:ext cx="6902843" cy="1200329"/>
          </a:xfrm>
          <a:prstGeom prst="rect">
            <a:avLst/>
          </a:prstGeom>
        </p:spPr>
        <p:txBody>
          <a:bodyPr wrap="square">
            <a:spAutoFit/>
          </a:bodyPr>
          <a:lstStyle/>
          <a:p>
            <a:pPr>
              <a:lnSpc>
                <a:spcPct val="150000"/>
              </a:lnSpc>
            </a:pPr>
            <a:r>
              <a:rPr lang="zh-CN" altLang="en-US" sz="2400" b="1" dirty="0">
                <a:solidFill>
                  <a:srgbClr val="0000CC"/>
                </a:solidFill>
                <a:latin typeface="微软雅黑" panose="020B0503020204020204" pitchFamily="34" charset="-122"/>
                <a:ea typeface="微软雅黑" panose="020B0503020204020204" pitchFamily="34" charset="-122"/>
              </a:rPr>
              <a:t>肾小囊：</a:t>
            </a:r>
            <a:r>
              <a:rPr lang="zh-CN" altLang="en-US" sz="2400" dirty="0">
                <a:latin typeface="微软雅黑" panose="020B0503020204020204" pitchFamily="34" charset="-122"/>
                <a:ea typeface="微软雅黑" panose="020B0503020204020204" pitchFamily="34" charset="-122"/>
              </a:rPr>
              <a:t>膨大的双层囊性结构</a:t>
            </a:r>
            <a:r>
              <a:rPr lang="zh-CN" altLang="en-US" sz="2400" dirty="0" smtClean="0">
                <a:latin typeface="微软雅黑" panose="020B0503020204020204" pitchFamily="34" charset="-122"/>
                <a:ea typeface="微软雅黑" panose="020B0503020204020204" pitchFamily="34" charset="-122"/>
              </a:rPr>
              <a:t>，包</a:t>
            </a:r>
            <a:r>
              <a:rPr lang="zh-CN" altLang="en-US" sz="2400" dirty="0">
                <a:latin typeface="微软雅黑" panose="020B0503020204020204" pitchFamily="34" charset="-122"/>
                <a:ea typeface="微软雅黑" panose="020B0503020204020204" pitchFamily="34" charset="-122"/>
              </a:rPr>
              <a:t>绕在肾小球周围</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ct val="150000"/>
              </a:lnSpc>
            </a:pP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是肾小管</a:t>
            </a:r>
            <a:r>
              <a:rPr lang="zh-CN" altLang="en-US" sz="2400" dirty="0">
                <a:latin typeface="微软雅黑" panose="020B0503020204020204" pitchFamily="34" charset="-122"/>
                <a:ea typeface="微软雅黑" panose="020B0503020204020204" pitchFamily="34" charset="-122"/>
              </a:rPr>
              <a:t>的起始</a:t>
            </a:r>
            <a:r>
              <a:rPr lang="zh-CN" altLang="en-US" sz="2400" dirty="0" smtClean="0">
                <a:latin typeface="微软雅黑" panose="020B0503020204020204" pitchFamily="34" charset="-122"/>
                <a:ea typeface="微软雅黑" panose="020B0503020204020204" pitchFamily="34" charset="-122"/>
              </a:rPr>
              <a:t>部</a:t>
            </a:r>
            <a:endParaRPr lang="zh-CN" altLang="en-US" sz="2400" dirty="0">
              <a:latin typeface="微软雅黑" panose="020B0503020204020204" pitchFamily="34" charset="-122"/>
              <a:ea typeface="微软雅黑" panose="020B0503020204020204" pitchFamily="34" charset="-122"/>
            </a:endParaRPr>
          </a:p>
        </p:txBody>
      </p:sp>
      <p:pic>
        <p:nvPicPr>
          <p:cNvPr id="68" name="Picture 13" descr="1"/>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94499" y="846289"/>
            <a:ext cx="4229101" cy="551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564757" y="1446363"/>
            <a:ext cx="4064001" cy="523220"/>
          </a:xfrm>
          <a:prstGeom prst="rect">
            <a:avLst/>
          </a:prstGeom>
          <a:noFill/>
        </p:spPr>
        <p:txBody>
          <a:bodyPr wrap="square" rtlCol="0">
            <a:spAutoFit/>
          </a:bodyPr>
          <a:lstStyle/>
          <a:p>
            <a:r>
              <a:rPr lang="zh-CN" altLang="en-US" sz="2800" dirty="0" smtClean="0">
                <a:latin typeface="微软雅黑" panose="020B0503020204020204" pitchFamily="34" charset="-122"/>
                <a:ea typeface="微软雅黑" panose="020B0503020204020204" pitchFamily="34" charset="-122"/>
              </a:rPr>
              <a:t>两极：血管极和尿极</a:t>
            </a:r>
            <a:endParaRPr lang="zh-CN" alt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7253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a:t>
            </a:fld>
            <a:endParaRPr lang="zh-CN" altLang="en-US"/>
          </a:p>
        </p:txBody>
      </p:sp>
      <p:sp>
        <p:nvSpPr>
          <p:cNvPr id="6" name="矩形 5"/>
          <p:cNvSpPr/>
          <p:nvPr/>
        </p:nvSpPr>
        <p:spPr>
          <a:xfrm>
            <a:off x="3984508" y="739314"/>
            <a:ext cx="2236510" cy="768415"/>
          </a:xfrm>
          <a:prstGeom prst="rect">
            <a:avLst/>
          </a:prstGeom>
        </p:spPr>
        <p:txBody>
          <a:bodyPr wrap="none">
            <a:spAutoFit/>
          </a:bodyPr>
          <a:lstStyle/>
          <a:p>
            <a:pPr lvl="0" eaLnBrk="0" fontAlgn="base" hangingPunct="0">
              <a:lnSpc>
                <a:spcPct val="120000"/>
              </a:lnSpc>
              <a:spcBef>
                <a:spcPct val="20000"/>
              </a:spcBef>
              <a:spcAft>
                <a:spcPct val="0"/>
              </a:spcAft>
              <a:buSzPct val="150000"/>
              <a:defRPr/>
            </a:pPr>
            <a:r>
              <a:rPr lang="zh-CN" altLang="en-US" sz="4000" b="1" kern="0" dirty="0">
                <a:solidFill>
                  <a:srgbClr val="C00000"/>
                </a:solidFill>
                <a:latin typeface="微软雅黑" panose="020B0503020204020204" pitchFamily="34" charset="-122"/>
                <a:ea typeface="微软雅黑" panose="020B0503020204020204" pitchFamily="34" charset="-122"/>
              </a:rPr>
              <a:t>授课内容</a:t>
            </a:r>
            <a:endParaRPr lang="en-US" altLang="zh-CN" sz="4000" b="1" kern="0" dirty="0">
              <a:solidFill>
                <a:srgbClr val="C00000"/>
              </a:solidFill>
              <a:latin typeface="微软雅黑" panose="020B0503020204020204" pitchFamily="34" charset="-122"/>
              <a:ea typeface="微软雅黑" panose="020B0503020204020204" pitchFamily="34" charset="-122"/>
            </a:endParaRPr>
          </a:p>
        </p:txBody>
      </p:sp>
      <p:sp>
        <p:nvSpPr>
          <p:cNvPr id="13" name="矩形 12"/>
          <p:cNvSpPr/>
          <p:nvPr/>
        </p:nvSpPr>
        <p:spPr>
          <a:xfrm>
            <a:off x="2550718" y="1731304"/>
            <a:ext cx="7431482" cy="3323987"/>
          </a:xfrm>
          <a:prstGeom prst="rect">
            <a:avLst/>
          </a:prstGeom>
        </p:spPr>
        <p:txBody>
          <a:bodyPr wrap="square">
            <a:spAutoFit/>
          </a:bodyPr>
          <a:lstStyle/>
          <a:p>
            <a:pPr marL="457200" indent="-457200">
              <a:lnSpc>
                <a:spcPct val="150000"/>
              </a:lnSpc>
              <a:buClr>
                <a:srgbClr val="C00000"/>
              </a:buClr>
              <a:buSzPct val="90000"/>
              <a:buFont typeface="Wingdings" panose="05000000000000000000" pitchFamily="2" charset="2"/>
              <a:buChar char="u"/>
            </a:pPr>
            <a:r>
              <a:rPr lang="zh-CN" altLang="en-US" sz="2800" spc="50" dirty="0">
                <a:ln w="11430"/>
                <a:latin typeface="微软雅黑" pitchFamily="34" charset="-122"/>
                <a:ea typeface="微软雅黑" pitchFamily="34" charset="-122"/>
              </a:rPr>
              <a:t>肾的位置和形态</a:t>
            </a:r>
            <a:r>
              <a:rPr lang="zh-CN" altLang="en-US" sz="2800" spc="50" dirty="0" smtClean="0">
                <a:ln w="11430"/>
                <a:latin typeface="微软雅黑" pitchFamily="34" charset="-122"/>
                <a:ea typeface="微软雅黑" pitchFamily="34" charset="-122"/>
              </a:rPr>
              <a:t>结构</a:t>
            </a:r>
            <a:endParaRPr lang="en-US" altLang="zh-CN" sz="2800" spc="50" dirty="0">
              <a:ln w="11430"/>
              <a:latin typeface="微软雅黑" pitchFamily="34" charset="-122"/>
              <a:ea typeface="微软雅黑" pitchFamily="34" charset="-122"/>
            </a:endParaRPr>
          </a:p>
          <a:p>
            <a:pPr marL="457200" indent="-457200">
              <a:lnSpc>
                <a:spcPct val="150000"/>
              </a:lnSpc>
              <a:buClr>
                <a:srgbClr val="C00000"/>
              </a:buClr>
              <a:buSzPct val="90000"/>
              <a:buFont typeface="Wingdings" panose="05000000000000000000" pitchFamily="2" charset="2"/>
              <a:buChar char="u"/>
            </a:pPr>
            <a:r>
              <a:rPr lang="zh-CN" altLang="en-US" sz="2800" spc="50" dirty="0" smtClean="0">
                <a:ln w="11430"/>
                <a:latin typeface="微软雅黑" pitchFamily="34" charset="-122"/>
                <a:ea typeface="微软雅黑" pitchFamily="34" charset="-122"/>
              </a:rPr>
              <a:t>肾</a:t>
            </a:r>
            <a:r>
              <a:rPr lang="zh-CN" altLang="en-US" sz="2800" spc="50" dirty="0">
                <a:ln w="11430"/>
                <a:latin typeface="微软雅黑" pitchFamily="34" charset="-122"/>
                <a:ea typeface="微软雅黑" pitchFamily="34" charset="-122"/>
              </a:rPr>
              <a:t>的被膜</a:t>
            </a:r>
          </a:p>
          <a:p>
            <a:pPr marL="457200" indent="-457200">
              <a:lnSpc>
                <a:spcPct val="150000"/>
              </a:lnSpc>
              <a:buClr>
                <a:srgbClr val="C00000"/>
              </a:buClr>
              <a:buSzPct val="90000"/>
              <a:buFont typeface="Wingdings" panose="05000000000000000000" pitchFamily="2" charset="2"/>
              <a:buChar char="u"/>
            </a:pPr>
            <a:r>
              <a:rPr lang="zh-CN" altLang="en-US" sz="2800" spc="50" dirty="0">
                <a:ln w="11430"/>
                <a:latin typeface="微软雅黑" pitchFamily="34" charset="-122"/>
                <a:ea typeface="微软雅黑" pitchFamily="34" charset="-122"/>
              </a:rPr>
              <a:t>膀胱的位置和</a:t>
            </a:r>
            <a:r>
              <a:rPr lang="zh-CN" altLang="en-US" sz="2800" spc="50" dirty="0" smtClean="0">
                <a:ln w="11430"/>
                <a:latin typeface="微软雅黑" pitchFamily="34" charset="-122"/>
                <a:ea typeface="微软雅黑" pitchFamily="34" charset="-122"/>
              </a:rPr>
              <a:t>形态</a:t>
            </a:r>
            <a:endParaRPr lang="en-US" altLang="zh-CN" sz="2800" spc="50" dirty="0" smtClean="0">
              <a:ln w="11430"/>
              <a:latin typeface="微软雅黑" pitchFamily="34" charset="-122"/>
              <a:ea typeface="微软雅黑" pitchFamily="34" charset="-122"/>
            </a:endParaRPr>
          </a:p>
          <a:p>
            <a:pPr marL="457200" indent="-457200">
              <a:lnSpc>
                <a:spcPct val="150000"/>
              </a:lnSpc>
              <a:buClr>
                <a:srgbClr val="C00000"/>
              </a:buClr>
              <a:buSzPct val="90000"/>
              <a:buFont typeface="Wingdings" panose="05000000000000000000" pitchFamily="2" charset="2"/>
              <a:buChar char="u"/>
            </a:pPr>
            <a:r>
              <a:rPr lang="zh-CN" altLang="en-US" sz="2800" spc="50" dirty="0">
                <a:ln w="11430"/>
                <a:latin typeface="微软雅黑" pitchFamily="34" charset="-122"/>
                <a:ea typeface="微软雅黑" pitchFamily="34" charset="-122"/>
              </a:rPr>
              <a:t>输尿管的三个狭窄及</a:t>
            </a:r>
            <a:r>
              <a:rPr lang="zh-CN" altLang="en-US" sz="2800" spc="50" dirty="0" smtClean="0">
                <a:ln w="11430"/>
                <a:latin typeface="微软雅黑" pitchFamily="34" charset="-122"/>
                <a:ea typeface="微软雅黑" pitchFamily="34" charset="-122"/>
              </a:rPr>
              <a:t>意义</a:t>
            </a:r>
            <a:endParaRPr lang="en-US" altLang="zh-CN" sz="2800" spc="50" dirty="0" smtClean="0">
              <a:ln w="11430"/>
              <a:latin typeface="微软雅黑" pitchFamily="34" charset="-122"/>
              <a:ea typeface="微软雅黑" pitchFamily="34" charset="-122"/>
            </a:endParaRPr>
          </a:p>
          <a:p>
            <a:pPr marL="457200" indent="-457200">
              <a:lnSpc>
                <a:spcPct val="150000"/>
              </a:lnSpc>
              <a:buClr>
                <a:srgbClr val="C00000"/>
              </a:buClr>
              <a:buSzPct val="90000"/>
              <a:buFont typeface="Wingdings" panose="05000000000000000000" pitchFamily="2" charset="2"/>
              <a:buChar char="u"/>
            </a:pPr>
            <a:r>
              <a:rPr lang="zh-CN" altLang="en-US" sz="2800" spc="50" dirty="0">
                <a:ln w="11430"/>
                <a:latin typeface="微软雅黑" pitchFamily="34" charset="-122"/>
                <a:ea typeface="微软雅黑" pitchFamily="34" charset="-122"/>
              </a:rPr>
              <a:t>男性尿道分部及三个狭窄的</a:t>
            </a:r>
            <a:r>
              <a:rPr lang="zh-CN" altLang="en-US" sz="2800" spc="50" dirty="0" smtClean="0">
                <a:ln w="11430"/>
                <a:latin typeface="微软雅黑" pitchFamily="34" charset="-122"/>
                <a:ea typeface="微软雅黑" pitchFamily="34" charset="-122"/>
              </a:rPr>
              <a:t>位置</a:t>
            </a:r>
            <a:endParaRPr lang="en-US" altLang="zh-CN" sz="2800" spc="50" dirty="0" smtClean="0">
              <a:ln w="11430"/>
              <a:latin typeface="微软雅黑" pitchFamily="34" charset="-122"/>
              <a:ea typeface="微软雅黑" pitchFamily="34" charset="-122"/>
            </a:endParaRPr>
          </a:p>
        </p:txBody>
      </p:sp>
    </p:spTree>
    <p:extLst>
      <p:ext uri="{BB962C8B-B14F-4D97-AF65-F5344CB8AC3E}">
        <p14:creationId xmlns:p14="http://schemas.microsoft.com/office/powerpoint/2010/main" val="12405612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20</a:t>
            </a:fld>
            <a:endParaRPr lang="zh-CN" altLang="en-US"/>
          </a:p>
        </p:txBody>
      </p:sp>
      <p:sp>
        <p:nvSpPr>
          <p:cNvPr id="3" name="矩形 2"/>
          <p:cNvSpPr/>
          <p:nvPr/>
        </p:nvSpPr>
        <p:spPr>
          <a:xfrm>
            <a:off x="564757" y="527752"/>
            <a:ext cx="7481535" cy="523220"/>
          </a:xfrm>
          <a:prstGeom prst="rect">
            <a:avLst/>
          </a:prstGeom>
        </p:spPr>
        <p:txBody>
          <a:bodyPr wrap="none">
            <a:spAutoFit/>
          </a:bodyPr>
          <a:lstStyle/>
          <a:p>
            <a:pPr lvl="0" fontAlgn="base">
              <a:spcBef>
                <a:spcPct val="50000"/>
              </a:spcBef>
              <a:spcAft>
                <a:spcPct val="0"/>
              </a:spcAft>
            </a:pPr>
            <a:r>
              <a:rPr lang="zh-CN" altLang="en-US" sz="2800" dirty="0">
                <a:solidFill>
                  <a:srgbClr val="000000"/>
                </a:solidFill>
                <a:latin typeface="微软雅黑" panose="020B0503020204020204" pitchFamily="34" charset="-122"/>
                <a:ea typeface="微软雅黑" panose="020B0503020204020204" pitchFamily="34" charset="-122"/>
              </a:rPr>
              <a:t>血管球</a:t>
            </a:r>
            <a:r>
              <a:rPr lang="zh-CN" altLang="en-US" sz="2800" dirty="0" smtClean="0">
                <a:solidFill>
                  <a:srgbClr val="000000"/>
                </a:solidFill>
                <a:latin typeface="微软雅黑" panose="020B0503020204020204" pitchFamily="34" charset="-122"/>
                <a:ea typeface="微软雅黑" panose="020B0503020204020204" pitchFamily="34" charset="-122"/>
              </a:rPr>
              <a:t> </a:t>
            </a:r>
            <a:r>
              <a:rPr lang="en-US" altLang="zh-CN" sz="2800" dirty="0" smtClean="0">
                <a:solidFill>
                  <a:srgbClr val="000000"/>
                </a:solidFill>
                <a:latin typeface="微软雅黑" panose="020B0503020204020204" pitchFamily="34" charset="-122"/>
                <a:ea typeface="微软雅黑" panose="020B0503020204020204" pitchFamily="34" charset="-122"/>
              </a:rPr>
              <a:t>+ </a:t>
            </a:r>
            <a:r>
              <a:rPr lang="zh-CN" altLang="en-US" sz="2800" dirty="0" smtClean="0">
                <a:solidFill>
                  <a:srgbClr val="000000"/>
                </a:solidFill>
                <a:latin typeface="微软雅黑" panose="020B0503020204020204" pitchFamily="34" charset="-122"/>
                <a:ea typeface="微软雅黑" panose="020B0503020204020204" pitchFamily="34" charset="-122"/>
              </a:rPr>
              <a:t>肾小囊 </a:t>
            </a:r>
            <a:r>
              <a:rPr lang="en-US" altLang="zh-CN" sz="2800" dirty="0" smtClean="0">
                <a:solidFill>
                  <a:srgbClr val="000000"/>
                </a:solidFill>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肾小体 </a:t>
            </a:r>
            <a:r>
              <a:rPr lang="en-US" altLang="zh-CN" sz="2800" dirty="0">
                <a:latin typeface="微软雅黑" panose="020B0503020204020204" pitchFamily="34" charset="-122"/>
                <a:ea typeface="微软雅黑" panose="020B0503020204020204" pitchFamily="34" charset="-122"/>
              </a:rPr>
              <a:t>+ </a:t>
            </a:r>
            <a:r>
              <a:rPr lang="zh-CN" altLang="en-US" sz="2800" dirty="0" smtClean="0">
                <a:solidFill>
                  <a:srgbClr val="0000CC"/>
                </a:solidFill>
                <a:latin typeface="微软雅黑" panose="020B0503020204020204" pitchFamily="34" charset="-122"/>
                <a:ea typeface="微软雅黑" panose="020B0503020204020204" pitchFamily="34" charset="-122"/>
              </a:rPr>
              <a:t>肾小管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肾单位</a:t>
            </a:r>
            <a:endParaRPr lang="zh-CN" altLang="en-US" sz="2800" dirty="0">
              <a:latin typeface="微软雅黑" panose="020B0503020204020204" pitchFamily="34" charset="-122"/>
              <a:ea typeface="微软雅黑" panose="020B0503020204020204" pitchFamily="34" charset="-122"/>
            </a:endParaRPr>
          </a:p>
        </p:txBody>
      </p:sp>
      <p:pic>
        <p:nvPicPr>
          <p:cNvPr id="5" name="Picture 19" descr="013000002572371224671849126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163" y="1221808"/>
            <a:ext cx="5848873"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2"/>
          <p:cNvSpPr txBox="1">
            <a:spLocks noChangeArrowheads="1"/>
          </p:cNvSpPr>
          <p:nvPr/>
        </p:nvSpPr>
        <p:spPr bwMode="auto">
          <a:xfrm>
            <a:off x="355601" y="2895926"/>
            <a:ext cx="7873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b="1" dirty="0" smtClean="0">
                <a:latin typeface="微软雅黑" panose="020B0503020204020204" pitchFamily="34" charset="-122"/>
                <a:ea typeface="微软雅黑" panose="020B0503020204020204" pitchFamily="34" charset="-122"/>
              </a:rPr>
              <a:t>肾小管</a:t>
            </a:r>
          </a:p>
        </p:txBody>
      </p:sp>
      <p:sp>
        <p:nvSpPr>
          <p:cNvPr id="16" name="Text Box 3"/>
          <p:cNvSpPr txBox="1">
            <a:spLocks noChangeArrowheads="1"/>
          </p:cNvSpPr>
          <p:nvPr/>
        </p:nvSpPr>
        <p:spPr bwMode="auto">
          <a:xfrm>
            <a:off x="1143000" y="2068513"/>
            <a:ext cx="5472113"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dirty="0">
                <a:solidFill>
                  <a:srgbClr val="0000CC"/>
                </a:solidFill>
                <a:latin typeface="微软雅黑" panose="020B0503020204020204" pitchFamily="34" charset="-122"/>
                <a:ea typeface="微软雅黑" panose="020B0503020204020204" pitchFamily="34" charset="-122"/>
              </a:rPr>
              <a:t>近端小管</a:t>
            </a:r>
            <a:endParaRPr lang="en-US" altLang="zh-CN" dirty="0">
              <a:solidFill>
                <a:srgbClr val="0000CC"/>
              </a:solidFill>
              <a:latin typeface="微软雅黑" panose="020B0503020204020204" pitchFamily="34" charset="-122"/>
              <a:ea typeface="微软雅黑" panose="020B0503020204020204" pitchFamily="34" charset="-122"/>
            </a:endParaRPr>
          </a:p>
          <a:p>
            <a:pPr eaLnBrk="1" fontAlgn="base" hangingPunct="1">
              <a:spcBef>
                <a:spcPct val="50000"/>
              </a:spcBef>
              <a:spcAft>
                <a:spcPct val="0"/>
              </a:spcAft>
            </a:pPr>
            <a:r>
              <a:rPr lang="zh-CN" altLang="en-US" dirty="0" smtClean="0">
                <a:latin typeface="微软雅黑" panose="020B0503020204020204" pitchFamily="34" charset="-122"/>
                <a:ea typeface="微软雅黑" panose="020B0503020204020204" pitchFamily="34" charset="-122"/>
              </a:rPr>
              <a:t>近曲小管和髓袢降支粗段</a:t>
            </a:r>
            <a:endParaRPr lang="en-US" altLang="zh-CN" dirty="0" smtClean="0">
              <a:latin typeface="微软雅黑" panose="020B0503020204020204" pitchFamily="34" charset="-122"/>
              <a:ea typeface="微软雅黑" panose="020B0503020204020204" pitchFamily="34" charset="-122"/>
            </a:endParaRPr>
          </a:p>
          <a:p>
            <a:pPr eaLnBrk="1" fontAlgn="base" hangingPunct="1">
              <a:spcBef>
                <a:spcPct val="50000"/>
              </a:spcBef>
              <a:spcAft>
                <a:spcPct val="0"/>
              </a:spcAft>
            </a:pPr>
            <a:r>
              <a:rPr lang="zh-CN" altLang="en-US" dirty="0">
                <a:solidFill>
                  <a:srgbClr val="0000CC"/>
                </a:solidFill>
                <a:latin typeface="微软雅黑" panose="020B0503020204020204" pitchFamily="34" charset="-122"/>
                <a:ea typeface="微软雅黑" panose="020B0503020204020204" pitchFamily="34" charset="-122"/>
              </a:rPr>
              <a:t>细段</a:t>
            </a:r>
            <a:endParaRPr lang="en-US" altLang="zh-CN" dirty="0">
              <a:solidFill>
                <a:srgbClr val="0000CC"/>
              </a:solidFill>
              <a:latin typeface="微软雅黑" panose="020B0503020204020204" pitchFamily="34" charset="-122"/>
              <a:ea typeface="微软雅黑" panose="020B0503020204020204" pitchFamily="34" charset="-122"/>
            </a:endParaRPr>
          </a:p>
          <a:p>
            <a:pPr eaLnBrk="1" fontAlgn="base" hangingPunct="1">
              <a:spcBef>
                <a:spcPct val="50000"/>
              </a:spcBef>
              <a:spcAft>
                <a:spcPct val="0"/>
              </a:spcAft>
            </a:pPr>
            <a:r>
              <a:rPr lang="zh-CN" altLang="en-US" dirty="0" smtClean="0">
                <a:latin typeface="微软雅黑" panose="020B0503020204020204" pitchFamily="34" charset="-122"/>
                <a:ea typeface="微软雅黑" panose="020B0503020204020204" pitchFamily="34" charset="-122"/>
              </a:rPr>
              <a:t>髓袢</a:t>
            </a:r>
            <a:r>
              <a:rPr lang="zh-CN" altLang="en-US" dirty="0">
                <a:latin typeface="微软雅黑" panose="020B0503020204020204" pitchFamily="34" charset="-122"/>
                <a:ea typeface="微软雅黑" panose="020B0503020204020204" pitchFamily="34" charset="-122"/>
              </a:rPr>
              <a:t>降支细段和</a:t>
            </a:r>
            <a:r>
              <a:rPr lang="zh-CN" altLang="en-US" dirty="0" smtClean="0">
                <a:latin typeface="微软雅黑" panose="020B0503020204020204" pitchFamily="34" charset="-122"/>
                <a:ea typeface="微软雅黑" panose="020B0503020204020204" pitchFamily="34" charset="-122"/>
              </a:rPr>
              <a:t>髓袢升支细段</a:t>
            </a:r>
            <a:endParaRPr lang="en-US" altLang="zh-CN" dirty="0" smtClean="0">
              <a:latin typeface="微软雅黑" panose="020B0503020204020204" pitchFamily="34" charset="-122"/>
              <a:ea typeface="微软雅黑" panose="020B0503020204020204" pitchFamily="34" charset="-122"/>
            </a:endParaRPr>
          </a:p>
          <a:p>
            <a:pPr eaLnBrk="1" fontAlgn="base" hangingPunct="1">
              <a:spcBef>
                <a:spcPct val="50000"/>
              </a:spcBef>
              <a:spcAft>
                <a:spcPct val="0"/>
              </a:spcAft>
            </a:pPr>
            <a:r>
              <a:rPr lang="zh-CN" altLang="en-US" dirty="0" smtClean="0">
                <a:solidFill>
                  <a:srgbClr val="0000CC"/>
                </a:solidFill>
                <a:latin typeface="微软雅黑" panose="020B0503020204020204" pitchFamily="34" charset="-122"/>
                <a:ea typeface="微软雅黑" panose="020B0503020204020204" pitchFamily="34" charset="-122"/>
              </a:rPr>
              <a:t>远端小管</a:t>
            </a:r>
            <a:endParaRPr lang="en-US" altLang="zh-CN" dirty="0" smtClean="0">
              <a:solidFill>
                <a:srgbClr val="0000CC"/>
              </a:solidFill>
              <a:latin typeface="微软雅黑" panose="020B0503020204020204" pitchFamily="34" charset="-122"/>
              <a:ea typeface="微软雅黑" panose="020B0503020204020204" pitchFamily="34" charset="-122"/>
            </a:endParaRPr>
          </a:p>
          <a:p>
            <a:pPr eaLnBrk="1" fontAlgn="base" hangingPunct="1">
              <a:spcBef>
                <a:spcPct val="50000"/>
              </a:spcBef>
              <a:spcAft>
                <a:spcPct val="0"/>
              </a:spcAft>
            </a:pPr>
            <a:r>
              <a:rPr lang="zh-CN" altLang="en-US" dirty="0" smtClean="0">
                <a:latin typeface="微软雅黑" panose="020B0503020204020204" pitchFamily="34" charset="-122"/>
                <a:ea typeface="微软雅黑" panose="020B0503020204020204" pitchFamily="34" charset="-122"/>
              </a:rPr>
              <a:t>髓袢升支粗段</a:t>
            </a:r>
            <a:r>
              <a:rPr lang="zh-CN" altLang="en-US" dirty="0">
                <a:latin typeface="微软雅黑" panose="020B0503020204020204" pitchFamily="34" charset="-122"/>
                <a:ea typeface="微软雅黑" panose="020B0503020204020204" pitchFamily="34" charset="-122"/>
              </a:rPr>
              <a:t>和</a:t>
            </a:r>
            <a:r>
              <a:rPr lang="zh-CN" altLang="en-US" dirty="0" smtClean="0">
                <a:latin typeface="微软雅黑" panose="020B0503020204020204" pitchFamily="34" charset="-122"/>
                <a:ea typeface="微软雅黑" panose="020B0503020204020204" pitchFamily="34" charset="-122"/>
              </a:rPr>
              <a:t>远曲小管</a:t>
            </a:r>
            <a:endParaRPr lang="zh-CN" altLang="en-US" dirty="0">
              <a:latin typeface="微软雅黑" panose="020B0503020204020204" pitchFamily="34" charset="-122"/>
              <a:ea typeface="微软雅黑" panose="020B0503020204020204" pitchFamily="34" charset="-122"/>
            </a:endParaRPr>
          </a:p>
        </p:txBody>
      </p:sp>
      <p:sp>
        <p:nvSpPr>
          <p:cNvPr id="19" name="AutoShape 7"/>
          <p:cNvSpPr>
            <a:spLocks/>
          </p:cNvSpPr>
          <p:nvPr/>
        </p:nvSpPr>
        <p:spPr bwMode="auto">
          <a:xfrm>
            <a:off x="1031482" y="2225674"/>
            <a:ext cx="111518" cy="2905125"/>
          </a:xfrm>
          <a:prstGeom prst="leftBrace">
            <a:avLst>
              <a:gd name="adj1" fmla="val 155978"/>
              <a:gd name="adj2" fmla="val 50000"/>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CN" altLang="en-US" sz="2400" i="0" u="none" strike="noStrike" kern="0" cap="none" spc="0" normalizeH="0" baseline="0" noProof="0" smtClean="0">
              <a:ln>
                <a:noFill/>
              </a:ln>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0752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21</a:t>
            </a:fld>
            <a:endParaRPr lang="zh-CN" altLang="en-US"/>
          </a:p>
        </p:txBody>
      </p:sp>
      <p:pic>
        <p:nvPicPr>
          <p:cNvPr id="3" name="Picture 10" descr="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4284" y="1130300"/>
            <a:ext cx="4659516"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812443" y="668635"/>
            <a:ext cx="6340197"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肾小管内的液体流经肾小管各段后进入</a:t>
            </a:r>
            <a:r>
              <a:rPr lang="zh-CN" altLang="en-US" sz="2400" b="1" dirty="0">
                <a:solidFill>
                  <a:srgbClr val="0000CC"/>
                </a:solidFill>
                <a:latin typeface="微软雅黑" panose="020B0503020204020204" pitchFamily="34" charset="-122"/>
                <a:ea typeface="微软雅黑" panose="020B0503020204020204" pitchFamily="34" charset="-122"/>
              </a:rPr>
              <a:t>集合管</a:t>
            </a:r>
          </a:p>
        </p:txBody>
      </p:sp>
      <p:sp>
        <p:nvSpPr>
          <p:cNvPr id="14" name="Text Box 5"/>
          <p:cNvSpPr txBox="1">
            <a:spLocks noChangeArrowheads="1"/>
          </p:cNvSpPr>
          <p:nvPr/>
        </p:nvSpPr>
        <p:spPr bwMode="auto">
          <a:xfrm>
            <a:off x="731684" y="1329888"/>
            <a:ext cx="6043360" cy="47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fontAlgn="base" hangingPunct="1">
              <a:lnSpc>
                <a:spcPct val="150000"/>
              </a:lnSpc>
              <a:spcBef>
                <a:spcPct val="50000"/>
              </a:spcBef>
              <a:spcAft>
                <a:spcPct val="0"/>
              </a:spcAft>
            </a:pPr>
            <a:r>
              <a:rPr lang="zh-CN" altLang="en-US" sz="2800" dirty="0" smtClean="0">
                <a:solidFill>
                  <a:srgbClr val="0000CC"/>
                </a:solidFill>
                <a:latin typeface="微软雅黑" panose="020B0503020204020204" pitchFamily="34" charset="-122"/>
                <a:ea typeface="微软雅黑" panose="020B0503020204020204" pitchFamily="34" charset="-122"/>
              </a:rPr>
              <a:t>弓形集合小管</a:t>
            </a:r>
            <a:endParaRPr lang="en-US" altLang="zh-CN" sz="2800" dirty="0" smtClean="0">
              <a:solidFill>
                <a:srgbClr val="0000CC"/>
              </a:solidFill>
              <a:latin typeface="微软雅黑" panose="020B0503020204020204" pitchFamily="34" charset="-122"/>
              <a:ea typeface="微软雅黑" panose="020B0503020204020204" pitchFamily="34" charset="-122"/>
            </a:endParaRPr>
          </a:p>
          <a:p>
            <a:pPr eaLnBrk="1" fontAlgn="base" hangingPunct="1">
              <a:lnSpc>
                <a:spcPct val="150000"/>
              </a:lnSpc>
              <a:spcBef>
                <a:spcPct val="50000"/>
              </a:spcBef>
              <a:spcAft>
                <a:spcPct val="0"/>
              </a:spcAft>
            </a:pPr>
            <a:r>
              <a:rPr lang="zh-CN" altLang="en-US" sz="2000" dirty="0">
                <a:latin typeface="微软雅黑" panose="020B0503020204020204" pitchFamily="34" charset="-122"/>
                <a:ea typeface="微软雅黑" panose="020B0503020204020204" pitchFamily="34" charset="-122"/>
              </a:rPr>
              <a:t>较</a:t>
            </a:r>
            <a:r>
              <a:rPr lang="zh-CN" altLang="en-US" sz="2000" dirty="0" smtClean="0">
                <a:latin typeface="微软雅黑" panose="020B0503020204020204" pitchFamily="34" charset="-122"/>
                <a:ea typeface="微软雅黑" panose="020B0503020204020204" pitchFamily="34" charset="-122"/>
              </a:rPr>
              <a:t>短，位于皮质迷路内，一端接远曲小管，一端弯入髓放线与直集合管相连</a:t>
            </a:r>
            <a:endParaRPr lang="en-US" altLang="zh-CN" sz="2000" dirty="0" smtClean="0">
              <a:latin typeface="微软雅黑" panose="020B0503020204020204" pitchFamily="34" charset="-122"/>
              <a:ea typeface="微软雅黑" panose="020B0503020204020204" pitchFamily="34" charset="-122"/>
            </a:endParaRPr>
          </a:p>
          <a:p>
            <a:pPr eaLnBrk="1" fontAlgn="base" hangingPunct="1">
              <a:lnSpc>
                <a:spcPct val="150000"/>
              </a:lnSpc>
              <a:spcBef>
                <a:spcPct val="50000"/>
              </a:spcBef>
              <a:spcAft>
                <a:spcPct val="0"/>
              </a:spcAft>
            </a:pPr>
            <a:r>
              <a:rPr lang="zh-CN" altLang="en-US" sz="2800" dirty="0">
                <a:solidFill>
                  <a:srgbClr val="0000CC"/>
                </a:solidFill>
                <a:latin typeface="微软雅黑" panose="020B0503020204020204" pitchFamily="34" charset="-122"/>
                <a:ea typeface="微软雅黑" panose="020B0503020204020204" pitchFamily="34" charset="-122"/>
              </a:rPr>
              <a:t>直集合小管</a:t>
            </a:r>
            <a:endParaRPr lang="en-US" altLang="zh-CN" sz="2800" dirty="0">
              <a:solidFill>
                <a:srgbClr val="0000CC"/>
              </a:solidFill>
              <a:latin typeface="微软雅黑" panose="020B0503020204020204" pitchFamily="34" charset="-122"/>
              <a:ea typeface="微软雅黑" panose="020B0503020204020204" pitchFamily="34" charset="-122"/>
            </a:endParaRPr>
          </a:p>
          <a:p>
            <a:pPr eaLnBrk="1" fontAlgn="base" hangingPunct="1">
              <a:lnSpc>
                <a:spcPct val="150000"/>
              </a:lnSpc>
              <a:spcBef>
                <a:spcPct val="50000"/>
              </a:spcBef>
              <a:spcAft>
                <a:spcPct val="0"/>
              </a:spcAft>
            </a:pPr>
            <a:r>
              <a:rPr lang="zh-CN" altLang="en-US" sz="2000" dirty="0">
                <a:latin typeface="微软雅黑" panose="020B0503020204020204" pitchFamily="34" charset="-122"/>
                <a:ea typeface="微软雅黑" panose="020B0503020204020204" pitchFamily="34" charset="-122"/>
              </a:rPr>
              <a:t>髓放线和肾椎体内下行，分皮质段和髓质段</a:t>
            </a:r>
            <a:endParaRPr lang="en-US" altLang="zh-CN" sz="2000" dirty="0">
              <a:latin typeface="微软雅黑" panose="020B0503020204020204" pitchFamily="34" charset="-122"/>
              <a:ea typeface="微软雅黑" panose="020B0503020204020204" pitchFamily="34" charset="-122"/>
            </a:endParaRPr>
          </a:p>
          <a:p>
            <a:pPr eaLnBrk="1" fontAlgn="base" hangingPunct="1">
              <a:lnSpc>
                <a:spcPct val="150000"/>
              </a:lnSpc>
              <a:spcBef>
                <a:spcPct val="50000"/>
              </a:spcBef>
              <a:spcAft>
                <a:spcPct val="0"/>
              </a:spcAft>
            </a:pPr>
            <a:r>
              <a:rPr lang="zh-CN" altLang="en-US" sz="2800" dirty="0">
                <a:solidFill>
                  <a:srgbClr val="0000CC"/>
                </a:solidFill>
                <a:latin typeface="微软雅黑" panose="020B0503020204020204" pitchFamily="34" charset="-122"/>
                <a:ea typeface="微软雅黑" panose="020B0503020204020204" pitchFamily="34" charset="-122"/>
              </a:rPr>
              <a:t>乳头管</a:t>
            </a:r>
            <a:endParaRPr lang="en-US" altLang="zh-CN" sz="2800" dirty="0">
              <a:solidFill>
                <a:srgbClr val="0000CC"/>
              </a:solidFill>
              <a:latin typeface="微软雅黑" panose="020B0503020204020204" pitchFamily="34" charset="-122"/>
              <a:ea typeface="微软雅黑" panose="020B0503020204020204" pitchFamily="34" charset="-122"/>
            </a:endParaRPr>
          </a:p>
          <a:p>
            <a:pPr eaLnBrk="1" fontAlgn="base" hangingPunct="1">
              <a:lnSpc>
                <a:spcPct val="150000"/>
              </a:lnSpc>
              <a:spcBef>
                <a:spcPct val="50000"/>
              </a:spcBef>
              <a:spcAft>
                <a:spcPct val="0"/>
              </a:spcAft>
            </a:pPr>
            <a:r>
              <a:rPr lang="zh-CN" altLang="en-US" sz="2000" dirty="0">
                <a:latin typeface="微软雅黑" panose="020B0503020204020204" pitchFamily="34" charset="-122"/>
                <a:ea typeface="微软雅黑" panose="020B0503020204020204" pitchFamily="34" charset="-122"/>
              </a:rPr>
              <a:t>直集合管下行至肾乳头处改称乳头管，开口于肾小盏</a:t>
            </a:r>
          </a:p>
        </p:txBody>
      </p:sp>
    </p:spTree>
    <p:extLst>
      <p:ext uri="{BB962C8B-B14F-4D97-AF65-F5344CB8AC3E}">
        <p14:creationId xmlns:p14="http://schemas.microsoft.com/office/powerpoint/2010/main" val="12468402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22</a:t>
            </a:fld>
            <a:endParaRPr lang="zh-CN" altLang="en-US"/>
          </a:p>
        </p:txBody>
      </p:sp>
      <p:pic>
        <p:nvPicPr>
          <p:cNvPr id="1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1438" y="960438"/>
            <a:ext cx="518477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椭圆 16"/>
          <p:cNvSpPr/>
          <p:nvPr/>
        </p:nvSpPr>
        <p:spPr>
          <a:xfrm>
            <a:off x="6469063" y="3222625"/>
            <a:ext cx="360362" cy="360363"/>
          </a:xfrm>
          <a:prstGeom prst="ellipse">
            <a:avLst/>
          </a:prstGeom>
          <a:gradFill rotWithShape="1">
            <a:gsLst>
              <a:gs pos="0">
                <a:srgbClr val="A7EA52">
                  <a:shade val="51000"/>
                  <a:satMod val="130000"/>
                </a:srgbClr>
              </a:gs>
              <a:gs pos="80000">
                <a:srgbClr val="A7EA52">
                  <a:shade val="93000"/>
                  <a:satMod val="130000"/>
                </a:srgbClr>
              </a:gs>
              <a:gs pos="100000">
                <a:srgbClr val="A7EA52">
                  <a:shade val="94000"/>
                  <a:satMod val="135000"/>
                </a:srgbClr>
              </a:gs>
            </a:gsLst>
            <a:lin ang="16200000" scaled="0"/>
          </a:gradFill>
          <a:ln w="9525" cap="flat" cmpd="sng" algn="ctr">
            <a:solidFill>
              <a:srgbClr val="A7EA52">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18" name="椭圆 17"/>
          <p:cNvSpPr/>
          <p:nvPr/>
        </p:nvSpPr>
        <p:spPr>
          <a:xfrm>
            <a:off x="8104188" y="1308100"/>
            <a:ext cx="179387" cy="179388"/>
          </a:xfrm>
          <a:prstGeom prst="ellipse">
            <a:avLst/>
          </a:prstGeom>
          <a:gradFill rotWithShape="1">
            <a:gsLst>
              <a:gs pos="0">
                <a:srgbClr val="A7EA52">
                  <a:shade val="51000"/>
                  <a:satMod val="130000"/>
                </a:srgbClr>
              </a:gs>
              <a:gs pos="80000">
                <a:srgbClr val="A7EA52">
                  <a:shade val="93000"/>
                  <a:satMod val="130000"/>
                </a:srgbClr>
              </a:gs>
              <a:gs pos="100000">
                <a:srgbClr val="A7EA52">
                  <a:shade val="94000"/>
                  <a:satMod val="135000"/>
                </a:srgbClr>
              </a:gs>
            </a:gsLst>
            <a:lin ang="16200000" scaled="0"/>
          </a:gradFill>
          <a:ln w="9525" cap="flat" cmpd="sng" algn="ctr">
            <a:solidFill>
              <a:srgbClr val="A7EA52">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3" name="矩形 2"/>
          <p:cNvSpPr/>
          <p:nvPr/>
        </p:nvSpPr>
        <p:spPr>
          <a:xfrm>
            <a:off x="180778" y="321646"/>
            <a:ext cx="6089393" cy="1384995"/>
          </a:xfrm>
          <a:prstGeom prst="rect">
            <a:avLst/>
          </a:prstGeom>
        </p:spPr>
        <p:txBody>
          <a:bodyPr wrap="square">
            <a:spAutoFit/>
          </a:bodyPr>
          <a:lstStyle/>
          <a:p>
            <a:pPr marL="457200" indent="-457200">
              <a:lnSpc>
                <a:spcPct val="150000"/>
              </a:lnSpc>
              <a:buClr>
                <a:srgbClr val="C00000"/>
              </a:buClr>
              <a:buFont typeface="Wingdings" panose="05000000000000000000" pitchFamily="2" charset="2"/>
              <a:buChar char="u"/>
            </a:pPr>
            <a:r>
              <a:rPr lang="zh-CN" altLang="en-US" sz="2800" dirty="0" smtClean="0">
                <a:latin typeface="微软雅黑" panose="020B0503020204020204" pitchFamily="34" charset="-122"/>
                <a:ea typeface="微软雅黑" panose="020B0503020204020204" pitchFamily="34" charset="-122"/>
              </a:rPr>
              <a:t>肾小球</a:t>
            </a:r>
            <a:r>
              <a:rPr lang="zh-CN" altLang="en-US" sz="2800" dirty="0">
                <a:latin typeface="微软雅黑" panose="020B0503020204020204" pitchFamily="34" charset="-122"/>
                <a:ea typeface="微软雅黑" panose="020B0503020204020204" pitchFamily="34" charset="-122"/>
              </a:rPr>
              <a:t>毛细血管内的血浆通过</a:t>
            </a:r>
            <a:r>
              <a:rPr lang="zh-CN" altLang="en-US" sz="2800" dirty="0" smtClean="0">
                <a:latin typeface="微软雅黑" panose="020B0503020204020204" pitchFamily="34" charset="-122"/>
                <a:ea typeface="微软雅黑" panose="020B0503020204020204" pitchFamily="34" charset="-122"/>
              </a:rPr>
              <a:t>滤过</a:t>
            </a:r>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膜</a:t>
            </a:r>
            <a:r>
              <a:rPr lang="zh-CN" altLang="en-US" sz="2800" dirty="0">
                <a:latin typeface="微软雅黑" panose="020B0503020204020204" pitchFamily="34" charset="-122"/>
                <a:ea typeface="微软雅黑" panose="020B0503020204020204" pitchFamily="34" charset="-122"/>
              </a:rPr>
              <a:t>进入肾小囊是尿生成的第一步</a:t>
            </a:r>
          </a:p>
        </p:txBody>
      </p:sp>
      <p:sp>
        <p:nvSpPr>
          <p:cNvPr id="5" name="矩形 4"/>
          <p:cNvSpPr/>
          <p:nvPr/>
        </p:nvSpPr>
        <p:spPr>
          <a:xfrm>
            <a:off x="180778" y="1810269"/>
            <a:ext cx="6391494" cy="562526"/>
          </a:xfrm>
          <a:prstGeom prst="rect">
            <a:avLst/>
          </a:prstGeom>
        </p:spPr>
        <p:txBody>
          <a:bodyPr wrap="none">
            <a:spAutoFit/>
          </a:bodyPr>
          <a:lstStyle/>
          <a:p>
            <a:pPr marL="457200" lvl="0" indent="-457200" algn="ctr" fontAlgn="base">
              <a:lnSpc>
                <a:spcPts val="4000"/>
              </a:lnSpc>
              <a:spcBef>
                <a:spcPct val="0"/>
              </a:spcBef>
              <a:spcAft>
                <a:spcPct val="0"/>
              </a:spcAft>
              <a:buClr>
                <a:srgbClr val="C00000"/>
              </a:buClr>
              <a:buFont typeface="Wingdings" panose="05000000000000000000" pitchFamily="2" charset="2"/>
              <a:buChar char="u"/>
              <a:defRPr/>
            </a:pPr>
            <a:r>
              <a:rPr lang="zh-CN" altLang="en-US" sz="2800" dirty="0">
                <a:latin typeface="微软雅黑" panose="020B0503020204020204" pitchFamily="34" charset="-122"/>
                <a:ea typeface="微软雅黑" panose="020B0503020204020204" pitchFamily="34" charset="-122"/>
              </a:rPr>
              <a:t>肾小管和集合管对超滤液进行重吸收</a:t>
            </a:r>
          </a:p>
        </p:txBody>
      </p:sp>
      <p:sp>
        <p:nvSpPr>
          <p:cNvPr id="6" name="矩形 5"/>
          <p:cNvSpPr/>
          <p:nvPr/>
        </p:nvSpPr>
        <p:spPr>
          <a:xfrm>
            <a:off x="476272" y="3441595"/>
            <a:ext cx="6096000" cy="2657138"/>
          </a:xfrm>
          <a:prstGeom prst="rect">
            <a:avLst/>
          </a:prstGeom>
        </p:spPr>
        <p:txBody>
          <a:bodyPr>
            <a:spAutoFit/>
          </a:bodyPr>
          <a:lstStyle/>
          <a:p>
            <a:pPr lvl="0" fontAlgn="base">
              <a:lnSpc>
                <a:spcPts val="4000"/>
              </a:lnSpc>
              <a:spcBef>
                <a:spcPct val="0"/>
              </a:spcBef>
              <a:spcAft>
                <a:spcPct val="0"/>
              </a:spcAft>
              <a:defRPr/>
            </a:pPr>
            <a:r>
              <a:rPr lang="zh-CN" altLang="en-US" sz="2800" b="1" kern="0" spc="50" dirty="0">
                <a:ln w="11430"/>
                <a:solidFill>
                  <a:srgbClr val="FF0000"/>
                </a:solidFill>
                <a:latin typeface="微软雅黑" pitchFamily="34" charset="-122"/>
                <a:ea typeface="微软雅黑" pitchFamily="34" charset="-122"/>
              </a:rPr>
              <a:t>原尿</a:t>
            </a:r>
            <a:r>
              <a:rPr lang="en-US" altLang="zh-CN" sz="2800" kern="0" spc="50" dirty="0">
                <a:ln w="11430"/>
                <a:solidFill>
                  <a:prstClr val="black"/>
                </a:solidFill>
                <a:latin typeface="微软雅黑" pitchFamily="34" charset="-122"/>
                <a:ea typeface="微软雅黑" pitchFamily="34" charset="-122"/>
              </a:rPr>
              <a:t>—</a:t>
            </a:r>
            <a:r>
              <a:rPr lang="zh-CN" altLang="en-US" sz="2800" kern="0" spc="50" dirty="0">
                <a:ln w="11430"/>
                <a:solidFill>
                  <a:prstClr val="black"/>
                </a:solidFill>
                <a:latin typeface="微软雅黑" pitchFamily="34" charset="-122"/>
                <a:ea typeface="微软雅黑" pitchFamily="34" charset="-122"/>
              </a:rPr>
              <a:t>肾小体以滤过方式形成滤液，</a:t>
            </a:r>
            <a:r>
              <a:rPr lang="en-US" altLang="zh-CN" sz="2800" kern="0" spc="50" dirty="0">
                <a:ln w="11430"/>
                <a:solidFill>
                  <a:prstClr val="black"/>
                </a:solidFill>
                <a:latin typeface="微软雅黑" pitchFamily="34" charset="-122"/>
                <a:ea typeface="微软雅黑" pitchFamily="34" charset="-122"/>
              </a:rPr>
              <a:t>	</a:t>
            </a:r>
            <a:r>
              <a:rPr lang="en-US" altLang="zh-CN" sz="2800" kern="0" spc="50" dirty="0" smtClean="0">
                <a:ln w="1143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800" b="1" i="1" kern="0" spc="50" dirty="0" smtClean="0">
                <a:ln w="11430"/>
                <a:solidFill>
                  <a:srgbClr val="FF0000"/>
                </a:solidFill>
                <a:latin typeface="Times New Roman" panose="02020603050405020304" pitchFamily="18" charset="0"/>
                <a:ea typeface="微软雅黑" pitchFamily="34" charset="-122"/>
                <a:cs typeface="Times New Roman" panose="02020603050405020304" pitchFamily="18" charset="0"/>
              </a:rPr>
              <a:t>180L/d</a:t>
            </a:r>
            <a:endParaRPr lang="en-US" altLang="zh-CN" sz="2800" b="1" i="1" kern="0" spc="50" dirty="0">
              <a:ln w="11430"/>
              <a:solidFill>
                <a:srgbClr val="FF0000"/>
              </a:solidFill>
              <a:latin typeface="Times New Roman" panose="02020603050405020304" pitchFamily="18" charset="0"/>
              <a:ea typeface="微软雅黑" pitchFamily="34" charset="-122"/>
              <a:cs typeface="Times New Roman" panose="02020603050405020304" pitchFamily="18" charset="0"/>
            </a:endParaRPr>
          </a:p>
          <a:p>
            <a:pPr lvl="0" fontAlgn="base">
              <a:lnSpc>
                <a:spcPts val="4000"/>
              </a:lnSpc>
              <a:spcBef>
                <a:spcPct val="0"/>
              </a:spcBef>
              <a:spcAft>
                <a:spcPct val="0"/>
              </a:spcAft>
              <a:defRPr/>
            </a:pPr>
            <a:r>
              <a:rPr lang="zh-CN" altLang="en-US" sz="2800" kern="0" spc="50" dirty="0">
                <a:ln w="11430"/>
                <a:solidFill>
                  <a:prstClr val="black"/>
                </a:solidFill>
                <a:latin typeface="微软雅黑" pitchFamily="34" charset="-122"/>
                <a:ea typeface="微软雅黑" pitchFamily="34" charset="-122"/>
              </a:rPr>
              <a:t/>
            </a:r>
            <a:br>
              <a:rPr lang="zh-CN" altLang="en-US" sz="2800" kern="0" spc="50" dirty="0">
                <a:ln w="11430"/>
                <a:solidFill>
                  <a:prstClr val="black"/>
                </a:solidFill>
                <a:latin typeface="微软雅黑" pitchFamily="34" charset="-122"/>
                <a:ea typeface="微软雅黑" pitchFamily="34" charset="-122"/>
              </a:rPr>
            </a:br>
            <a:r>
              <a:rPr lang="zh-CN" altLang="en-US" sz="2800" b="1" kern="0" spc="50" dirty="0">
                <a:ln w="11430"/>
                <a:solidFill>
                  <a:srgbClr val="FF0000"/>
                </a:solidFill>
                <a:latin typeface="微软雅黑" pitchFamily="34" charset="-122"/>
                <a:ea typeface="微软雅黑" pitchFamily="34" charset="-122"/>
              </a:rPr>
              <a:t>终尿</a:t>
            </a:r>
            <a:r>
              <a:rPr lang="en-US" altLang="zh-CN" sz="2800" kern="0" spc="50" dirty="0">
                <a:ln w="11430"/>
                <a:solidFill>
                  <a:prstClr val="black"/>
                </a:solidFill>
                <a:latin typeface="微软雅黑" pitchFamily="34" charset="-122"/>
                <a:ea typeface="微软雅黑" pitchFamily="34" charset="-122"/>
              </a:rPr>
              <a:t>—</a:t>
            </a:r>
            <a:r>
              <a:rPr lang="zh-CN" altLang="en-US" sz="2800" kern="0" spc="50" dirty="0">
                <a:ln w="11430"/>
                <a:solidFill>
                  <a:prstClr val="black"/>
                </a:solidFill>
                <a:latin typeface="微软雅黑" pitchFamily="34" charset="-122"/>
                <a:ea typeface="微软雅黑" pitchFamily="34" charset="-122"/>
              </a:rPr>
              <a:t>原尿的绝大部分被近端小管重吸收，终尿只有原尿的</a:t>
            </a:r>
            <a:r>
              <a:rPr lang="en-US" altLang="zh-CN" sz="2800" b="1" i="1" kern="0" spc="50" dirty="0">
                <a:ln w="11430"/>
                <a:solidFill>
                  <a:srgbClr val="FF0000"/>
                </a:solidFill>
                <a:latin typeface="Times New Roman" panose="02020603050405020304" pitchFamily="18" charset="0"/>
                <a:ea typeface="微软雅黑" pitchFamily="34" charset="-122"/>
                <a:cs typeface="Times New Roman" panose="02020603050405020304" pitchFamily="18" charset="0"/>
              </a:rPr>
              <a:t>1</a:t>
            </a:r>
            <a:r>
              <a:rPr lang="zh-CN" altLang="en-US" sz="2800" b="1" i="1" kern="0" spc="50" dirty="0">
                <a:ln w="11430"/>
                <a:solidFill>
                  <a:srgbClr val="FF0000"/>
                </a:solidFill>
                <a:latin typeface="Times New Roman" panose="02020603050405020304" pitchFamily="18" charset="0"/>
                <a:ea typeface="微软雅黑" pitchFamily="34" charset="-122"/>
                <a:cs typeface="Times New Roman" panose="02020603050405020304" pitchFamily="18" charset="0"/>
              </a:rPr>
              <a:t>％</a:t>
            </a:r>
            <a:r>
              <a:rPr lang="zh-CN" altLang="en-US" sz="2800" kern="0" spc="50" dirty="0">
                <a:ln w="11430"/>
                <a:solidFill>
                  <a:prstClr val="black"/>
                </a:solidFill>
                <a:latin typeface="微软雅黑" pitchFamily="34" charset="-122"/>
                <a:ea typeface="微软雅黑" pitchFamily="34" charset="-122"/>
              </a:rPr>
              <a:t>左右</a:t>
            </a:r>
          </a:p>
        </p:txBody>
      </p:sp>
    </p:spTree>
    <p:extLst>
      <p:ext uri="{BB962C8B-B14F-4D97-AF65-F5344CB8AC3E}">
        <p14:creationId xmlns:p14="http://schemas.microsoft.com/office/powerpoint/2010/main" val="365909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0" presetClass="path" presetSubtype="0" accel="50000" decel="50000" fill="hold" grpId="0" nodeType="afterEffect">
                                  <p:stCondLst>
                                    <p:cond delay="0"/>
                                  </p:stCondLst>
                                  <p:childTnLst>
                                    <p:animMotion origin="layout" path="M -2.5E-6 1.48148E-6 L 0.00222 -0.07546 L 0.01146 -0.1257 L 0.03008 -0.15556 L 0.0556 -0.17153 L 0.08242 -0.17824 L 0.11029 -0.20787 L 0.11146 -0.24213 L 0.11498 -0.26505 L 0.1267 -0.28982 " pathEditMode="relative" rAng="0" ptsTypes="AAAAAAAAAA">
                                      <p:cBhvr>
                                        <p:cTn id="10" dur="3000" fill="hold"/>
                                        <p:tgtEl>
                                          <p:spTgt spid="17"/>
                                        </p:tgtEl>
                                        <p:attrNameLst>
                                          <p:attrName>ppt_x</p:attrName>
                                          <p:attrName>ppt_y</p:attrName>
                                        </p:attrNameLst>
                                      </p:cBhvr>
                                      <p:rCtr x="6328" y="-14491"/>
                                    </p:animMotion>
                                  </p:childTnLst>
                                </p:cTn>
                              </p:par>
                            </p:childTnLst>
                          </p:cTn>
                        </p:par>
                        <p:par>
                          <p:cTn id="11" fill="hold">
                            <p:stCondLst>
                              <p:cond delay="3500"/>
                            </p:stCondLst>
                            <p:childTnLst>
                              <p:par>
                                <p:cTn id="12" presetID="6" presetClass="emph" presetSubtype="0" fill="hold" grpId="1" nodeType="afterEffect">
                                  <p:stCondLst>
                                    <p:cond delay="0"/>
                                  </p:stCondLst>
                                  <p:childTnLst>
                                    <p:animScale>
                                      <p:cBhvr>
                                        <p:cTn id="13" dur="2000" fill="hold"/>
                                        <p:tgtEl>
                                          <p:spTgt spid="17"/>
                                        </p:tgtEl>
                                      </p:cBhvr>
                                      <p:by x="50000" y="50000"/>
                                    </p:animScale>
                                  </p:childTnLst>
                                  <p:subTnLst>
                                    <p:set>
                                      <p:cBhvr override="childStyle">
                                        <p:cTn dur="1" fill="hold" display="0" masterRel="sameClick" afterEffect="1">
                                          <p:stCondLst>
                                            <p:cond evt="end" delay="0">
                                              <p:tn val="12"/>
                                            </p:cond>
                                          </p:stCondLst>
                                        </p:cTn>
                                        <p:tgtEl>
                                          <p:spTgt spid="17"/>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500"/>
                            </p:stCondLst>
                            <p:childTnLst>
                              <p:par>
                                <p:cTn id="20" presetID="0" presetClass="path" presetSubtype="0" accel="50000" decel="50000" fill="hold" grpId="0" nodeType="afterEffect">
                                  <p:stCondLst>
                                    <p:cond delay="0"/>
                                  </p:stCondLst>
                                  <p:childTnLst>
                                    <p:animMotion origin="layout" path="M -4.16667E-6 0.00254 L 0.0168 -0.00741 L 0.03047 0.01041 L 0.03894 0.03495 L 0.04011 0.05717 L 0.03151 0.10162 L 0.01589 0.13009 L -0.01184 0.16852 L -0.00846 0.20509 L 0.01941 0.20115 L 0.04128 0.16666 L 0.05222 0.16852 L 0.05352 0.1868 L 0.04844 0.23148 L 0.04245 0.26574 L 0.04375 0.35694 L 0.03282 0.41759 L 0.03529 0.50486 L 0.03763 0.5574 L 0.06537 0.57986 L 0.07149 0.50278 L 0.07396 0.36319 L 0.08607 0.23935 L 0.09349 0.15231 L 0.10691 0.15231 L 0.12605 0.18865 L 0.12605 0.22523 L 0.16263 0.22708 L 0.17969 0.1868 L 0.16381 0.13819 L 0.14545 0.08773 L 0.14922 0.01458 L 0.19766 0.01458 L 0.23164 0.07338 L 0.2487 0.12801 L 0.25847 0.25972 L 0.25235 0.48865 L 0.25365 0.62963 L 0.2599 0.66504 " pathEditMode="relative" rAng="0" ptsTypes="AAAAAAAAAAAAAAAAAAAAAAAAAAAAAAAAAAAAAAA">
                                      <p:cBhvr>
                                        <p:cTn id="21" dur="10000" fill="hold"/>
                                        <p:tgtEl>
                                          <p:spTgt spid="18"/>
                                        </p:tgtEl>
                                        <p:attrNameLst>
                                          <p:attrName>ppt_x</p:attrName>
                                          <p:attrName>ppt_y</p:attrName>
                                        </p:attrNameLst>
                                      </p:cBhvr>
                                      <p:rCtr x="12396" y="3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23</a:t>
            </a:fld>
            <a:endParaRPr lang="zh-CN" altLang="en-US"/>
          </a:p>
        </p:txBody>
      </p:sp>
      <p:pic>
        <p:nvPicPr>
          <p:cNvPr id="3" name="Picture 10" descr="12_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4100" y="669925"/>
            <a:ext cx="47879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686197" y="271928"/>
            <a:ext cx="646390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b="1" dirty="0" smtClean="0">
                <a:latin typeface="微软雅黑" panose="020B0503020204020204" pitchFamily="34" charset="-122"/>
                <a:ea typeface="微软雅黑" panose="020B0503020204020204" pitchFamily="34" charset="-122"/>
              </a:rPr>
              <a:t>球旁复合体</a:t>
            </a:r>
            <a:endParaRPr lang="en-US" altLang="zh-CN" b="1" dirty="0" smtClean="0">
              <a:latin typeface="微软雅黑" panose="020B0503020204020204" pitchFamily="34" charset="-122"/>
              <a:ea typeface="微软雅黑" panose="020B0503020204020204" pitchFamily="34" charset="-122"/>
            </a:endParaRPr>
          </a:p>
          <a:p>
            <a:pPr eaLnBrk="1" fontAlgn="base" hangingPunct="1">
              <a:lnSpc>
                <a:spcPct val="150000"/>
              </a:lnSpc>
              <a:spcBef>
                <a:spcPct val="50000"/>
              </a:spcBef>
              <a:spcAft>
                <a:spcPct val="0"/>
              </a:spcAft>
            </a:pPr>
            <a:r>
              <a:rPr lang="zh-CN" altLang="en-US" sz="2000" dirty="0">
                <a:latin typeface="微软雅黑" panose="020B0503020204020204" pitchFamily="34" charset="-122"/>
                <a:ea typeface="微软雅黑" panose="020B0503020204020204" pitchFamily="34" charset="-122"/>
              </a:rPr>
              <a:t>又</a:t>
            </a:r>
            <a:r>
              <a:rPr lang="zh-CN" altLang="en-US" sz="2000" dirty="0" smtClean="0">
                <a:latin typeface="微软雅黑" panose="020B0503020204020204" pitchFamily="34" charset="-122"/>
                <a:ea typeface="微软雅黑" panose="020B0503020204020204" pitchFamily="34" charset="-122"/>
              </a:rPr>
              <a:t>称肾小球旁器，位于血管球周围由球旁细胞、球外系膜细胞和致密斑构成</a:t>
            </a:r>
          </a:p>
        </p:txBody>
      </p:sp>
      <p:sp>
        <p:nvSpPr>
          <p:cNvPr id="11" name="Text Box 5"/>
          <p:cNvSpPr txBox="1">
            <a:spLocks noChangeArrowheads="1"/>
          </p:cNvSpPr>
          <p:nvPr/>
        </p:nvSpPr>
        <p:spPr bwMode="auto">
          <a:xfrm>
            <a:off x="687388" y="1982787"/>
            <a:ext cx="592296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dirty="0">
                <a:solidFill>
                  <a:srgbClr val="0000CC"/>
                </a:solidFill>
                <a:latin typeface="微软雅黑" panose="020B0503020204020204" pitchFamily="34" charset="-122"/>
                <a:ea typeface="微软雅黑" panose="020B0503020204020204" pitchFamily="34" charset="-122"/>
              </a:rPr>
              <a:t>球旁细胞</a:t>
            </a:r>
            <a:endParaRPr lang="en-US" altLang="zh-CN" sz="2800" dirty="0">
              <a:solidFill>
                <a:srgbClr val="0000CC"/>
              </a:solidFill>
              <a:latin typeface="微软雅黑" panose="020B0503020204020204" pitchFamily="34" charset="-122"/>
              <a:ea typeface="微软雅黑" panose="020B0503020204020204" pitchFamily="34" charset="-122"/>
            </a:endParaRPr>
          </a:p>
          <a:p>
            <a:pPr eaLnBrk="1" fontAlgn="base" hangingPunct="1">
              <a:spcBef>
                <a:spcPct val="50000"/>
              </a:spcBef>
              <a:spcAft>
                <a:spcPct val="0"/>
              </a:spcAft>
            </a:pPr>
            <a:r>
              <a:rPr lang="zh-CN" altLang="en-US" sz="2000" dirty="0">
                <a:latin typeface="微软雅黑" panose="020B0503020204020204" pitchFamily="34" charset="-122"/>
                <a:ea typeface="微软雅黑" panose="020B0503020204020204" pitchFamily="34" charset="-122"/>
              </a:rPr>
              <a:t>由入球小</a:t>
            </a:r>
            <a:r>
              <a:rPr lang="en-US" altLang="zh-CN" sz="2000" dirty="0">
                <a:latin typeface="微软雅黑" panose="020B0503020204020204" pitchFamily="34" charset="-122"/>
                <a:ea typeface="微软雅黑" panose="020B0503020204020204" pitchFamily="34" charset="-122"/>
              </a:rPr>
              <a:t>A</a:t>
            </a:r>
            <a:r>
              <a:rPr lang="zh-CN" altLang="en-US" sz="2000" dirty="0">
                <a:latin typeface="微软雅黑" panose="020B0503020204020204" pitchFamily="34" charset="-122"/>
                <a:ea typeface="微软雅黑" panose="020B0503020204020204" pitchFamily="34" charset="-122"/>
              </a:rPr>
              <a:t>管壁的平滑肌细胞转变而来，体积较大，立方状，可合成分泌肾素（血管紧张素原酶）</a:t>
            </a:r>
          </a:p>
        </p:txBody>
      </p:sp>
      <p:sp>
        <p:nvSpPr>
          <p:cNvPr id="12" name="Text Box 6"/>
          <p:cNvSpPr txBox="1">
            <a:spLocks noChangeArrowheads="1"/>
          </p:cNvSpPr>
          <p:nvPr/>
        </p:nvSpPr>
        <p:spPr bwMode="auto">
          <a:xfrm>
            <a:off x="687388" y="3434030"/>
            <a:ext cx="629126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dirty="0">
                <a:solidFill>
                  <a:srgbClr val="0000CC"/>
                </a:solidFill>
                <a:latin typeface="微软雅黑" panose="020B0503020204020204" pitchFamily="34" charset="-122"/>
                <a:ea typeface="微软雅黑" panose="020B0503020204020204" pitchFamily="34" charset="-122"/>
              </a:rPr>
              <a:t>致密斑</a:t>
            </a:r>
            <a:endParaRPr lang="en-US" altLang="zh-CN" sz="2800" dirty="0">
              <a:solidFill>
                <a:srgbClr val="0000CC"/>
              </a:solidFill>
              <a:latin typeface="微软雅黑" panose="020B0503020204020204" pitchFamily="34" charset="-122"/>
              <a:ea typeface="微软雅黑" panose="020B0503020204020204" pitchFamily="34" charset="-122"/>
            </a:endParaRPr>
          </a:p>
          <a:p>
            <a:pPr eaLnBrk="1" fontAlgn="base" hangingPunct="1">
              <a:spcBef>
                <a:spcPct val="50000"/>
              </a:spcBef>
              <a:spcAft>
                <a:spcPct val="0"/>
              </a:spcAft>
            </a:pPr>
            <a:r>
              <a:rPr lang="zh-CN" altLang="en-US" sz="2000" dirty="0">
                <a:latin typeface="微软雅黑" panose="020B0503020204020204" pitchFamily="34" charset="-122"/>
                <a:ea typeface="微软雅黑" panose="020B0503020204020204" pitchFamily="34" charset="-122"/>
              </a:rPr>
              <a:t>远曲小管起始段靠近肾小体侧的上皮细胞变窄紧密排列的椭圆形斑样结构，为</a:t>
            </a:r>
            <a:r>
              <a:rPr lang="en-US" altLang="zh-CN" sz="2000" dirty="0">
                <a:latin typeface="微软雅黑" panose="020B0503020204020204" pitchFamily="34" charset="-122"/>
                <a:ea typeface="微软雅黑" panose="020B0503020204020204" pitchFamily="34" charset="-122"/>
              </a:rPr>
              <a:t>Na</a:t>
            </a:r>
            <a:r>
              <a:rPr lang="en-US" altLang="zh-CN" sz="2000" baseline="30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感受器，促进</a:t>
            </a:r>
            <a:r>
              <a:rPr lang="en-US" altLang="zh-CN" sz="2000" dirty="0">
                <a:latin typeface="微软雅黑" panose="020B0503020204020204" pitchFamily="34" charset="-122"/>
                <a:ea typeface="微软雅黑" panose="020B0503020204020204" pitchFamily="34" charset="-122"/>
              </a:rPr>
              <a:t>Na+</a:t>
            </a:r>
            <a:r>
              <a:rPr lang="zh-CN" altLang="en-US" sz="2000" dirty="0">
                <a:latin typeface="微软雅黑" panose="020B0503020204020204" pitchFamily="34" charset="-122"/>
                <a:ea typeface="微软雅黑" panose="020B0503020204020204" pitchFamily="34" charset="-122"/>
              </a:rPr>
              <a:t>重吸收</a:t>
            </a:r>
          </a:p>
        </p:txBody>
      </p:sp>
      <p:sp>
        <p:nvSpPr>
          <p:cNvPr id="13" name="Text Box 7"/>
          <p:cNvSpPr txBox="1">
            <a:spLocks noChangeArrowheads="1"/>
          </p:cNvSpPr>
          <p:nvPr/>
        </p:nvSpPr>
        <p:spPr bwMode="auto">
          <a:xfrm>
            <a:off x="687388" y="5116512"/>
            <a:ext cx="725646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zh-CN" altLang="en-US" sz="2800" dirty="0">
                <a:solidFill>
                  <a:srgbClr val="0000CC"/>
                </a:solidFill>
                <a:latin typeface="微软雅黑" panose="020B0503020204020204" pitchFamily="34" charset="-122"/>
                <a:ea typeface="微软雅黑" panose="020B0503020204020204" pitchFamily="34" charset="-122"/>
              </a:rPr>
              <a:t>球外系膜细胞</a:t>
            </a:r>
            <a:endParaRPr lang="en-US" altLang="zh-CN" sz="2800" dirty="0">
              <a:solidFill>
                <a:srgbClr val="0000CC"/>
              </a:solidFill>
              <a:latin typeface="微软雅黑" panose="020B0503020204020204" pitchFamily="34" charset="-122"/>
              <a:ea typeface="微软雅黑" panose="020B0503020204020204" pitchFamily="34" charset="-122"/>
            </a:endParaRPr>
          </a:p>
          <a:p>
            <a:pPr eaLnBrk="1" fontAlgn="base" hangingPunct="1">
              <a:spcBef>
                <a:spcPct val="50000"/>
              </a:spcBef>
              <a:spcAft>
                <a:spcPct val="0"/>
              </a:spcAft>
            </a:pPr>
            <a:r>
              <a:rPr lang="zh-CN" altLang="en-US" sz="2000" dirty="0" smtClean="0">
                <a:latin typeface="微软雅黑" panose="020B0503020204020204" pitchFamily="34" charset="-122"/>
                <a:ea typeface="微软雅黑" panose="020B0503020204020204" pitchFamily="34" charset="-122"/>
              </a:rPr>
              <a:t>位于致密斑和出、入球小</a:t>
            </a:r>
            <a:r>
              <a:rPr lang="en-US" altLang="zh-CN" sz="2000" dirty="0" smtClean="0">
                <a:latin typeface="微软雅黑" panose="020B0503020204020204" pitchFamily="34" charset="-122"/>
                <a:ea typeface="微软雅黑" panose="020B0503020204020204" pitchFamily="34" charset="-122"/>
              </a:rPr>
              <a:t>A</a:t>
            </a:r>
            <a:r>
              <a:rPr lang="zh-CN" altLang="en-US" sz="2000" dirty="0" smtClean="0">
                <a:latin typeface="微软雅黑" panose="020B0503020204020204" pitchFamily="34" charset="-122"/>
                <a:ea typeface="微软雅黑" panose="020B0503020204020204" pitchFamily="34" charset="-122"/>
              </a:rPr>
              <a:t>围成的三角区域内，具有</a:t>
            </a:r>
            <a:r>
              <a:rPr lang="zh-CN" altLang="en-US" sz="2000" dirty="0">
                <a:latin typeface="微软雅黑" panose="020B0503020204020204" pitchFamily="34" charset="-122"/>
                <a:ea typeface="微软雅黑" panose="020B0503020204020204" pitchFamily="34" charset="-122"/>
              </a:rPr>
              <a:t>吞噬功能</a:t>
            </a:r>
          </a:p>
        </p:txBody>
      </p:sp>
    </p:spTree>
    <p:extLst>
      <p:ext uri="{BB962C8B-B14F-4D97-AF65-F5344CB8AC3E}">
        <p14:creationId xmlns:p14="http://schemas.microsoft.com/office/powerpoint/2010/main" val="393099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24</a:t>
            </a:fld>
            <a:endParaRPr lang="zh-CN" altLang="en-US"/>
          </a:p>
        </p:txBody>
      </p:sp>
      <p:pic>
        <p:nvPicPr>
          <p:cNvPr id="3" name="Picture 5" descr="00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3374" y="1146628"/>
            <a:ext cx="4778626" cy="471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29"/>
          <p:cNvGrpSpPr>
            <a:grpSpLocks/>
          </p:cNvGrpSpPr>
          <p:nvPr/>
        </p:nvGrpSpPr>
        <p:grpSpPr bwMode="auto">
          <a:xfrm>
            <a:off x="622300" y="787400"/>
            <a:ext cx="6900863" cy="5195888"/>
            <a:chOff x="144" y="768"/>
            <a:chExt cx="4347" cy="3273"/>
          </a:xfrm>
        </p:grpSpPr>
        <p:pic>
          <p:nvPicPr>
            <p:cNvPr id="18" name="Picture 18" descr="肾内部结构图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768"/>
              <a:ext cx="4347" cy="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9"/>
            <p:cNvSpPr txBox="1">
              <a:spLocks noChangeArrowheads="1"/>
            </p:cNvSpPr>
            <p:nvPr/>
          </p:nvSpPr>
          <p:spPr bwMode="auto">
            <a:xfrm>
              <a:off x="1488" y="768"/>
              <a:ext cx="2256" cy="978"/>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zh-CN" altLang="en-US" sz="2400" b="1" i="0" u="none" strike="noStrike" kern="0" cap="none" spc="0" normalizeH="0" baseline="0" noProof="0" smtClean="0">
                  <a:ln>
                    <a:noFill/>
                  </a:ln>
                  <a:solidFill>
                    <a:prstClr val="black"/>
                  </a:solidFill>
                  <a:effectLst/>
                  <a:uLnTx/>
                  <a:uFillTx/>
                  <a:latin typeface="Tahoma" panose="020B0604030504040204" pitchFamily="34" charset="0"/>
                  <a:ea typeface="宋体" panose="02010600030101010101" pitchFamily="2" charset="-122"/>
                </a:rPr>
                <a:t>肾小体</a:t>
              </a:r>
            </a:p>
            <a:p>
              <a:pPr marL="0" marR="0" lvl="0" indent="0" defTabSz="914400" eaLnBrk="1" fontAlgn="base" latinLnBrk="0" hangingPunct="1">
                <a:lnSpc>
                  <a:spcPct val="100000"/>
                </a:lnSpc>
                <a:spcBef>
                  <a:spcPct val="50000"/>
                </a:spcBef>
                <a:spcAft>
                  <a:spcPct val="0"/>
                </a:spcAft>
                <a:buClrTx/>
                <a:buSzTx/>
                <a:buFontTx/>
                <a:buNone/>
                <a:tabLst/>
                <a:defRPr/>
              </a:pPr>
              <a:endParaRPr kumimoji="1" lang="zh-CN" altLang="en-US" sz="2400" b="1" i="0" u="none" strike="noStrike" kern="0" cap="none" spc="0" normalizeH="0" baseline="0" noProof="0" smtClean="0">
                <a:ln>
                  <a:noFill/>
                </a:ln>
                <a:solidFill>
                  <a:prstClr val="black"/>
                </a:solidFill>
                <a:effectLst/>
                <a:uLnTx/>
                <a:uFillTx/>
                <a:latin typeface="Tahoma" panose="020B0604030504040204" pitchFamily="34" charset="0"/>
                <a:ea typeface="宋体" panose="02010600030101010101" pitchFamily="2" charset="-122"/>
              </a:endParaRPr>
            </a:p>
            <a:p>
              <a:pPr marL="0" marR="0" lvl="0" indent="0" defTabSz="914400" eaLnBrk="1" fontAlgn="base" latinLnBrk="0" hangingPunct="1">
                <a:lnSpc>
                  <a:spcPct val="100000"/>
                </a:lnSpc>
                <a:spcBef>
                  <a:spcPct val="50000"/>
                </a:spcBef>
                <a:spcAft>
                  <a:spcPct val="0"/>
                </a:spcAft>
                <a:buClrTx/>
                <a:buSzTx/>
                <a:buFontTx/>
                <a:buNone/>
                <a:tabLst/>
                <a:defRPr/>
              </a:pPr>
              <a:r>
                <a:rPr kumimoji="1" lang="zh-CN" altLang="en-US" sz="2400" b="1" i="0" u="none" strike="noStrike" kern="0" cap="none" spc="0" normalizeH="0" baseline="0" noProof="0" smtClean="0">
                  <a:ln>
                    <a:noFill/>
                  </a:ln>
                  <a:solidFill>
                    <a:prstClr val="black"/>
                  </a:solidFill>
                  <a:effectLst/>
                  <a:uLnTx/>
                  <a:uFillTx/>
                  <a:latin typeface="Tahoma" panose="020B0604030504040204" pitchFamily="34" charset="0"/>
                  <a:ea typeface="宋体" panose="02010600030101010101" pitchFamily="2" charset="-122"/>
                </a:rPr>
                <a:t>肾小管</a:t>
              </a:r>
            </a:p>
          </p:txBody>
        </p:sp>
        <p:sp>
          <p:nvSpPr>
            <p:cNvPr id="20" name="Line 20"/>
            <p:cNvSpPr>
              <a:spLocks noChangeShapeType="1"/>
            </p:cNvSpPr>
            <p:nvPr/>
          </p:nvSpPr>
          <p:spPr bwMode="auto">
            <a:xfrm>
              <a:off x="2016" y="3312"/>
              <a:ext cx="1" cy="144"/>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Tahoma" panose="020B0604030504040204" pitchFamily="34" charset="0"/>
              </a:endParaRPr>
            </a:p>
          </p:txBody>
        </p:sp>
        <p:sp>
          <p:nvSpPr>
            <p:cNvPr id="21" name="Line 21"/>
            <p:cNvSpPr>
              <a:spLocks noChangeShapeType="1"/>
            </p:cNvSpPr>
            <p:nvPr/>
          </p:nvSpPr>
          <p:spPr bwMode="auto">
            <a:xfrm>
              <a:off x="2016" y="2976"/>
              <a:ext cx="1" cy="144"/>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Tahoma" panose="020B0604030504040204" pitchFamily="34" charset="0"/>
              </a:endParaRPr>
            </a:p>
          </p:txBody>
        </p:sp>
        <p:sp>
          <p:nvSpPr>
            <p:cNvPr id="22" name="Line 22"/>
            <p:cNvSpPr>
              <a:spLocks noChangeShapeType="1"/>
            </p:cNvSpPr>
            <p:nvPr/>
          </p:nvSpPr>
          <p:spPr bwMode="auto">
            <a:xfrm>
              <a:off x="2016" y="3600"/>
              <a:ext cx="1" cy="192"/>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Tahoma" panose="020B0604030504040204" pitchFamily="34" charset="0"/>
              </a:endParaRPr>
            </a:p>
          </p:txBody>
        </p:sp>
        <p:sp>
          <p:nvSpPr>
            <p:cNvPr id="23" name="Line 23"/>
            <p:cNvSpPr>
              <a:spLocks noChangeShapeType="1"/>
            </p:cNvSpPr>
            <p:nvPr/>
          </p:nvSpPr>
          <p:spPr bwMode="auto">
            <a:xfrm flipH="1">
              <a:off x="2001" y="2662"/>
              <a:ext cx="4" cy="109"/>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Tahoma" panose="020B0604030504040204" pitchFamily="34" charset="0"/>
              </a:endParaRPr>
            </a:p>
          </p:txBody>
        </p:sp>
        <p:sp>
          <p:nvSpPr>
            <p:cNvPr id="24" name="Line 24"/>
            <p:cNvSpPr>
              <a:spLocks noChangeShapeType="1"/>
            </p:cNvSpPr>
            <p:nvPr/>
          </p:nvSpPr>
          <p:spPr bwMode="auto">
            <a:xfrm>
              <a:off x="1824" y="1776"/>
              <a:ext cx="1" cy="288"/>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Tahoma" panose="020B0604030504040204" pitchFamily="34" charset="0"/>
              </a:endParaRPr>
            </a:p>
          </p:txBody>
        </p:sp>
        <p:sp>
          <p:nvSpPr>
            <p:cNvPr id="25" name="Line 25"/>
            <p:cNvSpPr>
              <a:spLocks noChangeShapeType="1"/>
            </p:cNvSpPr>
            <p:nvPr/>
          </p:nvSpPr>
          <p:spPr bwMode="auto">
            <a:xfrm>
              <a:off x="1824" y="1104"/>
              <a:ext cx="1" cy="336"/>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Tahoma" panose="020B0604030504040204" pitchFamily="34" charset="0"/>
              </a:endParaRPr>
            </a:p>
          </p:txBody>
        </p:sp>
        <p:sp>
          <p:nvSpPr>
            <p:cNvPr id="27" name="Line 27"/>
            <p:cNvSpPr>
              <a:spLocks noChangeShapeType="1"/>
            </p:cNvSpPr>
            <p:nvPr/>
          </p:nvSpPr>
          <p:spPr bwMode="auto">
            <a:xfrm>
              <a:off x="2001" y="2674"/>
              <a:ext cx="2228" cy="12"/>
            </a:xfrm>
            <a:prstGeom prst="line">
              <a:avLst/>
            </a:prstGeom>
            <a:noFill/>
            <a:ln w="38100">
              <a:solidFill>
                <a:sysClr val="windowText" lastClr="000000"/>
              </a:solidFill>
              <a:round/>
              <a:headEnd/>
              <a:tailEnd/>
            </a:ln>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Tahoma" panose="020B0604030504040204" pitchFamily="34" charset="0"/>
              </a:endParaRPr>
            </a:p>
          </p:txBody>
        </p:sp>
        <p:sp>
          <p:nvSpPr>
            <p:cNvPr id="28" name="Text Box 28"/>
            <p:cNvSpPr txBox="1">
              <a:spLocks noChangeArrowheads="1"/>
            </p:cNvSpPr>
            <p:nvPr/>
          </p:nvSpPr>
          <p:spPr bwMode="auto">
            <a:xfrm>
              <a:off x="768" y="3753"/>
              <a:ext cx="28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zh-CN" altLang="en-US" sz="2400" b="1" i="0" u="none" strike="noStrike" kern="0" cap="none" spc="0" normalizeH="0" baseline="0" noProof="0" smtClean="0">
                  <a:ln>
                    <a:noFill/>
                  </a:ln>
                  <a:solidFill>
                    <a:prstClr val="black"/>
                  </a:solidFill>
                  <a:effectLst/>
                  <a:uLnTx/>
                  <a:uFillTx/>
                  <a:latin typeface="Tahoma" panose="020B0604030504040204" pitchFamily="34" charset="0"/>
                  <a:ea typeface="宋体" panose="02010600030101010101" pitchFamily="2" charset="-122"/>
                </a:rPr>
                <a:t>肾盂出肾门移行为输尿管</a:t>
              </a:r>
            </a:p>
          </p:txBody>
        </p:sp>
      </p:grpSp>
    </p:spTree>
    <p:extLst>
      <p:ext uri="{BB962C8B-B14F-4D97-AF65-F5344CB8AC3E}">
        <p14:creationId xmlns:p14="http://schemas.microsoft.com/office/powerpoint/2010/main" val="29489116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25</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2515" y="0"/>
            <a:ext cx="5143500" cy="6858000"/>
          </a:xfrm>
          <a:prstGeom prst="rect">
            <a:avLst/>
          </a:prstGeom>
          <a:ln>
            <a:noFill/>
          </a:ln>
          <a:effectLst>
            <a:outerShdw blurRad="190500" algn="tl" rotWithShape="0">
              <a:srgbClr val="000000">
                <a:alpha val="70000"/>
              </a:srgbClr>
            </a:outerShdw>
          </a:effectLst>
        </p:spPr>
      </p:pic>
      <p:sp>
        <p:nvSpPr>
          <p:cNvPr id="8" name="文本框 7"/>
          <p:cNvSpPr txBox="1"/>
          <p:nvPr/>
        </p:nvSpPr>
        <p:spPr>
          <a:xfrm>
            <a:off x="9013370" y="4441371"/>
            <a:ext cx="2046515" cy="461665"/>
          </a:xfrm>
          <a:prstGeom prst="rect">
            <a:avLst/>
          </a:prstGeom>
          <a:noFill/>
        </p:spPr>
        <p:txBody>
          <a:bodyPr wrap="square" rtlCol="0">
            <a:spAutoFit/>
          </a:bodyPr>
          <a:lstStyle/>
          <a:p>
            <a:r>
              <a:rPr lang="zh-CN" altLang="en-US" sz="2400" dirty="0" smtClean="0">
                <a:latin typeface="微软雅黑" panose="020B0503020204020204" pitchFamily="34" charset="-122"/>
                <a:ea typeface="微软雅黑" panose="020B0503020204020204" pitchFamily="34" charset="-122"/>
              </a:rPr>
              <a:t>肾脏 </a:t>
            </a:r>
            <a:r>
              <a:rPr lang="en-US" altLang="zh-CN" sz="2400" dirty="0" smtClean="0">
                <a:latin typeface="微软雅黑" panose="020B0503020204020204" pitchFamily="34" charset="-122"/>
                <a:ea typeface="微软雅黑" panose="020B0503020204020204" pitchFamily="34" charset="-122"/>
              </a:rPr>
              <a:t>HE 4x</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041770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26</a:t>
            </a:fld>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190500" algn="tl" rotWithShape="0">
              <a:srgbClr val="000000">
                <a:alpha val="70000"/>
              </a:srgbClr>
            </a:outerShdw>
          </a:effectLst>
        </p:spPr>
      </p:pic>
      <p:sp>
        <p:nvSpPr>
          <p:cNvPr id="6" name="文本框 5"/>
          <p:cNvSpPr txBox="1"/>
          <p:nvPr/>
        </p:nvSpPr>
        <p:spPr>
          <a:xfrm>
            <a:off x="9579427" y="4267199"/>
            <a:ext cx="2612573" cy="461665"/>
          </a:xfrm>
          <a:prstGeom prst="rect">
            <a:avLst/>
          </a:prstGeom>
          <a:noFill/>
        </p:spPr>
        <p:txBody>
          <a:bodyPr wrap="square" rtlCol="0">
            <a:spAutoFit/>
          </a:bodyPr>
          <a:lstStyle/>
          <a:p>
            <a:r>
              <a:rPr lang="zh-CN" altLang="en-US" sz="2400" dirty="0" smtClean="0">
                <a:latin typeface="微软雅黑" panose="020B0503020204020204" pitchFamily="34" charset="-122"/>
                <a:ea typeface="微软雅黑" panose="020B0503020204020204" pitchFamily="34" charset="-122"/>
              </a:rPr>
              <a:t>肾皮质 </a:t>
            </a:r>
            <a:r>
              <a:rPr lang="en-US" altLang="zh-CN" sz="2400" dirty="0" smtClean="0">
                <a:latin typeface="微软雅黑" panose="020B0503020204020204" pitchFamily="34" charset="-122"/>
                <a:ea typeface="微软雅黑" panose="020B0503020204020204" pitchFamily="34" charset="-122"/>
              </a:rPr>
              <a:t>HE 10x</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398330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27</a:t>
            </a:fld>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190500" algn="tl" rotWithShape="0">
              <a:srgbClr val="000000">
                <a:alpha val="70000"/>
              </a:srgbClr>
            </a:outerShdw>
          </a:effectLst>
        </p:spPr>
      </p:pic>
      <p:sp>
        <p:nvSpPr>
          <p:cNvPr id="6" name="文本框 5"/>
          <p:cNvSpPr txBox="1"/>
          <p:nvPr/>
        </p:nvSpPr>
        <p:spPr>
          <a:xfrm>
            <a:off x="9579427" y="4267199"/>
            <a:ext cx="2612573" cy="461665"/>
          </a:xfrm>
          <a:prstGeom prst="rect">
            <a:avLst/>
          </a:prstGeom>
          <a:noFill/>
        </p:spPr>
        <p:txBody>
          <a:bodyPr wrap="square" rtlCol="0">
            <a:spAutoFit/>
          </a:bodyPr>
          <a:lstStyle/>
          <a:p>
            <a:r>
              <a:rPr lang="zh-CN" altLang="en-US" sz="2400" dirty="0" smtClean="0">
                <a:latin typeface="微软雅黑" panose="020B0503020204020204" pitchFamily="34" charset="-122"/>
                <a:ea typeface="微软雅黑" panose="020B0503020204020204" pitchFamily="34" charset="-122"/>
              </a:rPr>
              <a:t>肾皮质 </a:t>
            </a:r>
            <a:r>
              <a:rPr lang="en-US" altLang="zh-CN" sz="2400" dirty="0" smtClean="0">
                <a:latin typeface="微软雅黑" panose="020B0503020204020204" pitchFamily="34" charset="-122"/>
                <a:ea typeface="微软雅黑" panose="020B0503020204020204" pitchFamily="34" charset="-122"/>
              </a:rPr>
              <a:t>HE 40x</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62560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28</a:t>
            </a:fld>
            <a:endParaRPr lang="zh-CN" altLang="en-US"/>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35836" y="1206500"/>
            <a:ext cx="4665663" cy="2400300"/>
          </a:xfrm>
          <a:prstGeom prst="rect">
            <a:avLst/>
          </a:prstGeom>
        </p:spPr>
      </p:pic>
      <p:pic>
        <p:nvPicPr>
          <p:cNvPr id="3" name="图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5824" y="3762375"/>
            <a:ext cx="4765675" cy="2870200"/>
          </a:xfrm>
          <a:prstGeom prst="rect">
            <a:avLst/>
          </a:prstGeom>
        </p:spPr>
      </p:pic>
      <p:sp>
        <p:nvSpPr>
          <p:cNvPr id="39" name="Text Box 5"/>
          <p:cNvSpPr txBox="1">
            <a:spLocks noChangeArrowheads="1"/>
          </p:cNvSpPr>
          <p:nvPr/>
        </p:nvSpPr>
        <p:spPr bwMode="auto">
          <a:xfrm>
            <a:off x="716140" y="235857"/>
            <a:ext cx="1008062"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1" lang="zh-CN" altLang="en-US" sz="2000" b="1"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rPr>
              <a:t>肾</a:t>
            </a:r>
            <a:r>
              <a:rPr kumimoji="1" lang="en-US" altLang="zh-CN" sz="2000" b="1"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rPr>
              <a:t>A</a:t>
            </a:r>
            <a:endParaRPr kumimoji="1" lang="zh-CN" altLang="en-US" sz="2000" b="1"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40" name="Text Box 8"/>
          <p:cNvSpPr txBox="1">
            <a:spLocks noChangeArrowheads="1"/>
          </p:cNvSpPr>
          <p:nvPr/>
        </p:nvSpPr>
        <p:spPr bwMode="auto">
          <a:xfrm>
            <a:off x="2114331" y="235857"/>
            <a:ext cx="1150938"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marR="0" lvl="0" indent="0" algn="ctr" fontAlgn="base">
              <a:lnSpc>
                <a:spcPct val="100000"/>
              </a:lnSpc>
              <a:spcBef>
                <a:spcPct val="50000"/>
              </a:spcBef>
              <a:spcAft>
                <a:spcPct val="0"/>
              </a:spcAft>
              <a:buClrTx/>
              <a:buSzTx/>
              <a:buFontTx/>
              <a:buNone/>
              <a:tabLst/>
              <a:defRPr kumimoji="1" sz="2000" b="1" i="0" u="none" strike="noStrike" kern="0" cap="none" spc="0" normalizeH="0" baseline="0">
                <a:ln>
                  <a:noFill/>
                </a:ln>
                <a:solidFill>
                  <a:srgbClr val="FF0000"/>
                </a:solidFill>
                <a:effectLst/>
                <a:uLnTx/>
                <a:uFillTx/>
                <a:latin typeface="微软雅黑" panose="020B0503020204020204" pitchFamily="34" charset="-122"/>
                <a:ea typeface="微软雅黑" panose="020B0503020204020204" pitchFamily="34" charset="-122"/>
              </a:defRPr>
            </a:lvl1pPr>
            <a:lvl2pPr marL="742950" indent="-285750" eaLnBrk="0" hangingPunct="0">
              <a:defRPr kumimoji="1" sz="2400">
                <a:latin typeface="Times New Roman" panose="02020603050405020304" pitchFamily="18" charset="0"/>
                <a:ea typeface="宋体" panose="02010600030101010101" pitchFamily="2" charset="-122"/>
              </a:defRPr>
            </a:lvl2pPr>
            <a:lvl3pPr marL="1143000" indent="-228600" eaLnBrk="0" hangingPunct="0">
              <a:defRPr kumimoji="1" sz="2400">
                <a:latin typeface="Times New Roman" panose="02020603050405020304" pitchFamily="18" charset="0"/>
                <a:ea typeface="宋体" panose="02010600030101010101" pitchFamily="2" charset="-122"/>
              </a:defRPr>
            </a:lvl3pPr>
            <a:lvl4pPr marL="1600200" indent="-228600" eaLnBrk="0" hangingPunct="0">
              <a:defRPr kumimoji="1" sz="2400">
                <a:latin typeface="Times New Roman" panose="02020603050405020304" pitchFamily="18" charset="0"/>
                <a:ea typeface="宋体" panose="02010600030101010101" pitchFamily="2" charset="-122"/>
              </a:defRPr>
            </a:lvl4pPr>
            <a:lvl5pPr marL="2057400" indent="-228600" eaLnBrk="0" hangingPunct="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肾段</a:t>
            </a:r>
            <a:r>
              <a:rPr lang="en-US" altLang="zh-CN" dirty="0"/>
              <a:t>A</a:t>
            </a:r>
            <a:endParaRPr lang="zh-CN" altLang="en-US" dirty="0"/>
          </a:p>
        </p:txBody>
      </p:sp>
      <p:sp>
        <p:nvSpPr>
          <p:cNvPr id="41" name="Line 9"/>
          <p:cNvSpPr>
            <a:spLocks noChangeShapeType="1"/>
          </p:cNvSpPr>
          <p:nvPr/>
        </p:nvSpPr>
        <p:spPr bwMode="auto">
          <a:xfrm>
            <a:off x="1731345" y="389745"/>
            <a:ext cx="370682"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2400" kern="0">
              <a:solidFill>
                <a:srgbClr val="000000"/>
              </a:solidFill>
              <a:latin typeface="Times New Roman" panose="02020603050405020304" pitchFamily="18" charset="0"/>
            </a:endParaRPr>
          </a:p>
        </p:txBody>
      </p:sp>
      <p:sp>
        <p:nvSpPr>
          <p:cNvPr id="43" name="Text Box 11"/>
          <p:cNvSpPr txBox="1">
            <a:spLocks noChangeArrowheads="1"/>
          </p:cNvSpPr>
          <p:nvPr/>
        </p:nvSpPr>
        <p:spPr bwMode="auto">
          <a:xfrm>
            <a:off x="3637935" y="235857"/>
            <a:ext cx="1147762"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marR="0" lvl="0" indent="0" algn="ctr" fontAlgn="base">
              <a:lnSpc>
                <a:spcPct val="100000"/>
              </a:lnSpc>
              <a:spcBef>
                <a:spcPct val="50000"/>
              </a:spcBef>
              <a:spcAft>
                <a:spcPct val="0"/>
              </a:spcAft>
              <a:buClrTx/>
              <a:buSzTx/>
              <a:buFontTx/>
              <a:buNone/>
              <a:tabLst/>
              <a:defRPr kumimoji="1" sz="2000" b="1" i="0" u="none" strike="noStrike" kern="0" cap="none" spc="0" normalizeH="0" baseline="0">
                <a:ln>
                  <a:noFill/>
                </a:ln>
                <a:solidFill>
                  <a:srgbClr val="FF0000"/>
                </a:solidFill>
                <a:effectLst/>
                <a:uLnTx/>
                <a:uFillTx/>
                <a:latin typeface="微软雅黑" panose="020B0503020204020204" pitchFamily="34" charset="-122"/>
                <a:ea typeface="微软雅黑" panose="020B0503020204020204" pitchFamily="34" charset="-122"/>
              </a:defRPr>
            </a:lvl1pPr>
            <a:lvl2pPr marL="742950" indent="-285750" eaLnBrk="0" hangingPunct="0">
              <a:defRPr kumimoji="1" sz="2400">
                <a:latin typeface="Times New Roman" panose="02020603050405020304" pitchFamily="18" charset="0"/>
                <a:ea typeface="宋体" panose="02010600030101010101" pitchFamily="2" charset="-122"/>
              </a:defRPr>
            </a:lvl2pPr>
            <a:lvl3pPr marL="1143000" indent="-228600" eaLnBrk="0" hangingPunct="0">
              <a:defRPr kumimoji="1" sz="2400">
                <a:latin typeface="Times New Roman" panose="02020603050405020304" pitchFamily="18" charset="0"/>
                <a:ea typeface="宋体" panose="02010600030101010101" pitchFamily="2" charset="-122"/>
              </a:defRPr>
            </a:lvl3pPr>
            <a:lvl4pPr marL="1600200" indent="-228600" eaLnBrk="0" hangingPunct="0">
              <a:defRPr kumimoji="1" sz="2400">
                <a:latin typeface="Times New Roman" panose="02020603050405020304" pitchFamily="18" charset="0"/>
                <a:ea typeface="宋体" panose="02010600030101010101" pitchFamily="2" charset="-122"/>
              </a:defRPr>
            </a:lvl4pPr>
            <a:lvl5pPr marL="2057400" indent="-228600" eaLnBrk="0" hangingPunct="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叶间</a:t>
            </a:r>
            <a:r>
              <a:rPr lang="en-US" altLang="zh-CN" dirty="0"/>
              <a:t>A</a:t>
            </a:r>
            <a:endParaRPr lang="zh-CN" altLang="en-US" dirty="0"/>
          </a:p>
        </p:txBody>
      </p:sp>
      <p:sp>
        <p:nvSpPr>
          <p:cNvPr id="44" name="Text Box 14"/>
          <p:cNvSpPr txBox="1">
            <a:spLocks noChangeArrowheads="1"/>
          </p:cNvSpPr>
          <p:nvPr/>
        </p:nvSpPr>
        <p:spPr bwMode="auto">
          <a:xfrm>
            <a:off x="5150826" y="853515"/>
            <a:ext cx="1163636"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marR="0" lvl="0" indent="0" algn="ctr" fontAlgn="base">
              <a:lnSpc>
                <a:spcPct val="100000"/>
              </a:lnSpc>
              <a:spcBef>
                <a:spcPct val="50000"/>
              </a:spcBef>
              <a:spcAft>
                <a:spcPct val="0"/>
              </a:spcAft>
              <a:buClrTx/>
              <a:buSzTx/>
              <a:buFontTx/>
              <a:buNone/>
              <a:tabLst/>
              <a:defRPr kumimoji="1" sz="2000" b="1" i="0" u="none" strike="noStrike" kern="0" cap="none" spc="0" normalizeH="0" baseline="0">
                <a:ln>
                  <a:noFill/>
                </a:ln>
                <a:solidFill>
                  <a:srgbClr val="FF0000"/>
                </a:solidFill>
                <a:effectLst/>
                <a:uLnTx/>
                <a:uFillTx/>
                <a:latin typeface="微软雅黑" panose="020B0503020204020204" pitchFamily="34" charset="-122"/>
                <a:ea typeface="微软雅黑" panose="020B0503020204020204" pitchFamily="34" charset="-122"/>
              </a:defRPr>
            </a:lvl1pPr>
            <a:lvl2pPr marL="742950" indent="-285750" eaLnBrk="0" hangingPunct="0">
              <a:defRPr kumimoji="1" sz="2400">
                <a:latin typeface="Times New Roman" panose="02020603050405020304" pitchFamily="18" charset="0"/>
                <a:ea typeface="宋体" panose="02010600030101010101" pitchFamily="2" charset="-122"/>
              </a:defRPr>
            </a:lvl2pPr>
            <a:lvl3pPr marL="1143000" indent="-228600" eaLnBrk="0" hangingPunct="0">
              <a:defRPr kumimoji="1" sz="2400">
                <a:latin typeface="Times New Roman" panose="02020603050405020304" pitchFamily="18" charset="0"/>
                <a:ea typeface="宋体" panose="02010600030101010101" pitchFamily="2" charset="-122"/>
              </a:defRPr>
            </a:lvl3pPr>
            <a:lvl4pPr marL="1600200" indent="-228600" eaLnBrk="0" hangingPunct="0">
              <a:defRPr kumimoji="1" sz="2400">
                <a:latin typeface="Times New Roman" panose="02020603050405020304" pitchFamily="18" charset="0"/>
                <a:ea typeface="宋体" panose="02010600030101010101" pitchFamily="2" charset="-122"/>
              </a:defRPr>
            </a:lvl4pPr>
            <a:lvl5pPr marL="2057400" indent="-228600" eaLnBrk="0" hangingPunct="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小叶间</a:t>
            </a:r>
            <a:r>
              <a:rPr lang="en-US" altLang="zh-CN" dirty="0"/>
              <a:t>A</a:t>
            </a:r>
            <a:endParaRPr lang="zh-CN" altLang="en-US" dirty="0"/>
          </a:p>
        </p:txBody>
      </p:sp>
      <p:sp>
        <p:nvSpPr>
          <p:cNvPr id="47" name="Text Box 19"/>
          <p:cNvSpPr txBox="1">
            <a:spLocks noChangeArrowheads="1"/>
          </p:cNvSpPr>
          <p:nvPr/>
        </p:nvSpPr>
        <p:spPr bwMode="auto">
          <a:xfrm>
            <a:off x="5150026" y="1478605"/>
            <a:ext cx="1164435"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marR="0" lvl="0" indent="0" algn="ctr" fontAlgn="base">
              <a:lnSpc>
                <a:spcPct val="100000"/>
              </a:lnSpc>
              <a:spcBef>
                <a:spcPct val="50000"/>
              </a:spcBef>
              <a:spcAft>
                <a:spcPct val="0"/>
              </a:spcAft>
              <a:buClrTx/>
              <a:buSzTx/>
              <a:buFontTx/>
              <a:buNone/>
              <a:tabLst/>
              <a:defRPr kumimoji="1" sz="2000" b="1" i="0" u="none" strike="noStrike" kern="0" cap="none" spc="0" normalizeH="0" baseline="0">
                <a:ln>
                  <a:noFill/>
                </a:ln>
                <a:solidFill>
                  <a:srgbClr val="FF0000"/>
                </a:solidFill>
                <a:effectLst/>
                <a:uLnTx/>
                <a:uFillTx/>
                <a:latin typeface="微软雅黑" panose="020B0503020204020204" pitchFamily="34" charset="-122"/>
                <a:ea typeface="微软雅黑" panose="020B0503020204020204" pitchFamily="34" charset="-122"/>
              </a:defRPr>
            </a:lvl1pPr>
            <a:lvl2pPr marL="742950" indent="-285750" eaLnBrk="0" hangingPunct="0">
              <a:defRPr kumimoji="1" sz="2400">
                <a:latin typeface="Times New Roman" panose="02020603050405020304" pitchFamily="18" charset="0"/>
                <a:ea typeface="宋体" panose="02010600030101010101" pitchFamily="2" charset="-122"/>
              </a:defRPr>
            </a:lvl2pPr>
            <a:lvl3pPr marL="1143000" indent="-228600" eaLnBrk="0" hangingPunct="0">
              <a:defRPr kumimoji="1" sz="2400">
                <a:latin typeface="Times New Roman" panose="02020603050405020304" pitchFamily="18" charset="0"/>
                <a:ea typeface="宋体" panose="02010600030101010101" pitchFamily="2" charset="-122"/>
              </a:defRPr>
            </a:lvl3pPr>
            <a:lvl4pPr marL="1600200" indent="-228600" eaLnBrk="0" hangingPunct="0">
              <a:defRPr kumimoji="1" sz="2400">
                <a:latin typeface="Times New Roman" panose="02020603050405020304" pitchFamily="18" charset="0"/>
                <a:ea typeface="宋体" panose="02010600030101010101" pitchFamily="2" charset="-122"/>
              </a:defRPr>
            </a:lvl4pPr>
            <a:lvl5pPr marL="2057400" indent="-228600" eaLnBrk="0" hangingPunct="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入球微</a:t>
            </a:r>
            <a:r>
              <a:rPr lang="en-US" altLang="zh-CN" dirty="0"/>
              <a:t>A</a:t>
            </a:r>
            <a:endParaRPr lang="zh-CN" altLang="en-US" dirty="0"/>
          </a:p>
        </p:txBody>
      </p:sp>
      <p:sp>
        <p:nvSpPr>
          <p:cNvPr id="49" name="Text Box 23"/>
          <p:cNvSpPr txBox="1">
            <a:spLocks noChangeArrowheads="1"/>
          </p:cNvSpPr>
          <p:nvPr/>
        </p:nvSpPr>
        <p:spPr bwMode="auto">
          <a:xfrm>
            <a:off x="5157730" y="2122148"/>
            <a:ext cx="1148951"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marR="0" lvl="0" indent="0" algn="ctr" fontAlgn="base">
              <a:lnSpc>
                <a:spcPct val="100000"/>
              </a:lnSpc>
              <a:spcBef>
                <a:spcPct val="50000"/>
              </a:spcBef>
              <a:spcAft>
                <a:spcPct val="0"/>
              </a:spcAft>
              <a:buClrTx/>
              <a:buSzTx/>
              <a:buFontTx/>
              <a:buNone/>
              <a:tabLst/>
              <a:defRPr kumimoji="1" sz="2000" b="1" i="0" u="none" strike="noStrike" kern="0" cap="none" spc="0" normalizeH="0" baseline="0">
                <a:ln>
                  <a:noFill/>
                </a:ln>
                <a:solidFill>
                  <a:srgbClr val="FF0000"/>
                </a:solidFill>
                <a:effectLst/>
                <a:uLnTx/>
                <a:uFillTx/>
                <a:latin typeface="微软雅黑" panose="020B0503020204020204" pitchFamily="34" charset="-122"/>
                <a:ea typeface="微软雅黑" panose="020B0503020204020204" pitchFamily="34" charset="-122"/>
              </a:defRPr>
            </a:lvl1pPr>
            <a:lvl2pPr marL="742950" indent="-285750" eaLnBrk="0" hangingPunct="0">
              <a:defRPr kumimoji="1" sz="2400">
                <a:latin typeface="Times New Roman" panose="02020603050405020304" pitchFamily="18" charset="0"/>
                <a:ea typeface="宋体" panose="02010600030101010101" pitchFamily="2" charset="-122"/>
              </a:defRPr>
            </a:lvl2pPr>
            <a:lvl3pPr marL="1143000" indent="-228600" eaLnBrk="0" hangingPunct="0">
              <a:defRPr kumimoji="1" sz="2400">
                <a:latin typeface="Times New Roman" panose="02020603050405020304" pitchFamily="18" charset="0"/>
                <a:ea typeface="宋体" panose="02010600030101010101" pitchFamily="2" charset="-122"/>
              </a:defRPr>
            </a:lvl3pPr>
            <a:lvl4pPr marL="1600200" indent="-228600" eaLnBrk="0" hangingPunct="0">
              <a:defRPr kumimoji="1" sz="2400">
                <a:latin typeface="Times New Roman" panose="02020603050405020304" pitchFamily="18" charset="0"/>
                <a:ea typeface="宋体" panose="02010600030101010101" pitchFamily="2" charset="-122"/>
              </a:defRPr>
            </a:lvl4pPr>
            <a:lvl5pPr marL="2057400" indent="-228600" eaLnBrk="0" hangingPunct="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血管球</a:t>
            </a:r>
          </a:p>
        </p:txBody>
      </p:sp>
      <p:sp>
        <p:nvSpPr>
          <p:cNvPr id="51" name="Text Box 28"/>
          <p:cNvSpPr txBox="1">
            <a:spLocks noChangeArrowheads="1"/>
          </p:cNvSpPr>
          <p:nvPr/>
        </p:nvSpPr>
        <p:spPr bwMode="auto">
          <a:xfrm>
            <a:off x="5156380" y="2769798"/>
            <a:ext cx="1158082"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marR="0" lvl="0" indent="0" algn="ctr" fontAlgn="base">
              <a:lnSpc>
                <a:spcPct val="100000"/>
              </a:lnSpc>
              <a:spcBef>
                <a:spcPct val="50000"/>
              </a:spcBef>
              <a:spcAft>
                <a:spcPct val="0"/>
              </a:spcAft>
              <a:buClrTx/>
              <a:buSzTx/>
              <a:buFontTx/>
              <a:buNone/>
              <a:tabLst/>
              <a:defRPr kumimoji="1" sz="2000" b="1" i="0" u="none" strike="noStrike" kern="0" cap="none" spc="0" normalizeH="0" baseline="0">
                <a:ln>
                  <a:noFill/>
                </a:ln>
                <a:solidFill>
                  <a:srgbClr val="FF0000"/>
                </a:solidFill>
                <a:effectLst/>
                <a:uLnTx/>
                <a:uFillTx/>
                <a:latin typeface="微软雅黑" panose="020B0503020204020204" pitchFamily="34" charset="-122"/>
                <a:ea typeface="微软雅黑" panose="020B0503020204020204" pitchFamily="34" charset="-122"/>
              </a:defRPr>
            </a:lvl1pPr>
            <a:lvl2pPr marL="742950" indent="-285750" eaLnBrk="0" hangingPunct="0">
              <a:defRPr kumimoji="1" sz="2400">
                <a:latin typeface="Times New Roman" panose="02020603050405020304" pitchFamily="18" charset="0"/>
                <a:ea typeface="宋体" panose="02010600030101010101" pitchFamily="2" charset="-122"/>
              </a:defRPr>
            </a:lvl2pPr>
            <a:lvl3pPr marL="1143000" indent="-228600" eaLnBrk="0" hangingPunct="0">
              <a:defRPr kumimoji="1" sz="2400">
                <a:latin typeface="Times New Roman" panose="02020603050405020304" pitchFamily="18" charset="0"/>
                <a:ea typeface="宋体" panose="02010600030101010101" pitchFamily="2" charset="-122"/>
              </a:defRPr>
            </a:lvl3pPr>
            <a:lvl4pPr marL="1600200" indent="-228600" eaLnBrk="0" hangingPunct="0">
              <a:defRPr kumimoji="1" sz="2400">
                <a:latin typeface="Times New Roman" panose="02020603050405020304" pitchFamily="18" charset="0"/>
                <a:ea typeface="宋体" panose="02010600030101010101" pitchFamily="2" charset="-122"/>
              </a:defRPr>
            </a:lvl4pPr>
            <a:lvl5pPr marL="2057400" indent="-228600" eaLnBrk="0" hangingPunct="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出球小</a:t>
            </a:r>
            <a:r>
              <a:rPr lang="en-US" altLang="zh-CN" dirty="0"/>
              <a:t>A</a:t>
            </a:r>
            <a:endParaRPr lang="zh-CN" altLang="en-US" dirty="0"/>
          </a:p>
        </p:txBody>
      </p:sp>
      <p:sp>
        <p:nvSpPr>
          <p:cNvPr id="52" name="Line 30"/>
          <p:cNvSpPr>
            <a:spLocks noChangeShapeType="1"/>
          </p:cNvSpPr>
          <p:nvPr/>
        </p:nvSpPr>
        <p:spPr bwMode="auto">
          <a:xfrm flipH="1">
            <a:off x="5719312" y="3087099"/>
            <a:ext cx="0" cy="344869"/>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2400" kern="0">
              <a:solidFill>
                <a:srgbClr val="000000"/>
              </a:solidFill>
              <a:latin typeface="Times New Roman" panose="02020603050405020304" pitchFamily="18" charset="0"/>
            </a:endParaRPr>
          </a:p>
        </p:txBody>
      </p:sp>
      <p:sp>
        <p:nvSpPr>
          <p:cNvPr id="54" name="Line 34"/>
          <p:cNvSpPr>
            <a:spLocks noChangeShapeType="1"/>
          </p:cNvSpPr>
          <p:nvPr/>
        </p:nvSpPr>
        <p:spPr bwMode="auto">
          <a:xfrm flipH="1">
            <a:off x="5719312" y="3770183"/>
            <a:ext cx="0" cy="4359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2400" kern="0">
              <a:solidFill>
                <a:srgbClr val="000000"/>
              </a:solidFill>
              <a:latin typeface="Times New Roman" panose="02020603050405020304" pitchFamily="18" charset="0"/>
            </a:endParaRPr>
          </a:p>
        </p:txBody>
      </p:sp>
      <p:sp>
        <p:nvSpPr>
          <p:cNvPr id="55" name="Text Box 39"/>
          <p:cNvSpPr txBox="1">
            <a:spLocks noChangeArrowheads="1"/>
          </p:cNvSpPr>
          <p:nvPr/>
        </p:nvSpPr>
        <p:spPr bwMode="auto">
          <a:xfrm>
            <a:off x="5169929" y="4222192"/>
            <a:ext cx="1164435" cy="307777"/>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marR="0" lvl="0" indent="0" algn="ctr" fontAlgn="base">
              <a:lnSpc>
                <a:spcPct val="100000"/>
              </a:lnSpc>
              <a:spcBef>
                <a:spcPct val="50000"/>
              </a:spcBef>
              <a:spcAft>
                <a:spcPct val="0"/>
              </a:spcAft>
              <a:buClrTx/>
              <a:buSzTx/>
              <a:buFontTx/>
              <a:buNone/>
              <a:tabLst/>
              <a:defRPr kumimoji="1" sz="2000" b="1" i="0" u="none" strike="noStrike" kern="0" cap="none" spc="0" normalizeH="0" baseline="0">
                <a:ln>
                  <a:noFill/>
                </a:ln>
                <a:solidFill>
                  <a:srgbClr val="FF0000"/>
                </a:solidFill>
                <a:effectLst/>
                <a:uLnTx/>
                <a:uFillTx/>
                <a:latin typeface="微软雅黑" panose="020B0503020204020204" pitchFamily="34" charset="-122"/>
                <a:ea typeface="微软雅黑" panose="020B0503020204020204" pitchFamily="34" charset="-122"/>
              </a:defRPr>
            </a:lvl1pPr>
            <a:lvl2pPr marL="742950" indent="-285750" eaLnBrk="0" hangingPunct="0">
              <a:defRPr kumimoji="1" sz="2400">
                <a:latin typeface="Times New Roman" panose="02020603050405020304" pitchFamily="18" charset="0"/>
                <a:ea typeface="宋体" panose="02010600030101010101" pitchFamily="2" charset="-122"/>
              </a:defRPr>
            </a:lvl2pPr>
            <a:lvl3pPr marL="1143000" indent="-228600" eaLnBrk="0" hangingPunct="0">
              <a:defRPr kumimoji="1" sz="2400">
                <a:latin typeface="Times New Roman" panose="02020603050405020304" pitchFamily="18" charset="0"/>
                <a:ea typeface="宋体" panose="02010600030101010101" pitchFamily="2" charset="-122"/>
              </a:defRPr>
            </a:lvl3pPr>
            <a:lvl4pPr marL="1600200" indent="-228600" eaLnBrk="0" hangingPunct="0">
              <a:defRPr kumimoji="1" sz="2400">
                <a:latin typeface="Times New Roman" panose="02020603050405020304" pitchFamily="18" charset="0"/>
                <a:ea typeface="宋体" panose="02010600030101010101" pitchFamily="2" charset="-122"/>
              </a:defRPr>
            </a:lvl4pPr>
            <a:lvl5pPr marL="2057400" indent="-228600" eaLnBrk="0" hangingPunct="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solidFill>
                  <a:srgbClr val="0000CC"/>
                </a:solidFill>
              </a:rPr>
              <a:t>小叶间</a:t>
            </a:r>
            <a:r>
              <a:rPr lang="en-US" altLang="zh-CN" dirty="0">
                <a:solidFill>
                  <a:srgbClr val="0000CC"/>
                </a:solidFill>
              </a:rPr>
              <a:t>V</a:t>
            </a:r>
            <a:endParaRPr lang="zh-CN" altLang="en-US" dirty="0">
              <a:solidFill>
                <a:srgbClr val="0000CC"/>
              </a:solidFill>
            </a:endParaRPr>
          </a:p>
        </p:txBody>
      </p:sp>
      <p:sp>
        <p:nvSpPr>
          <p:cNvPr id="56" name="Line 40"/>
          <p:cNvSpPr>
            <a:spLocks noChangeShapeType="1"/>
          </p:cNvSpPr>
          <p:nvPr/>
        </p:nvSpPr>
        <p:spPr bwMode="auto">
          <a:xfrm flipH="1" flipV="1">
            <a:off x="4799246" y="4375264"/>
            <a:ext cx="357131" cy="79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2400" kern="0">
              <a:solidFill>
                <a:srgbClr val="000000"/>
              </a:solidFill>
              <a:latin typeface="Times New Roman" panose="02020603050405020304" pitchFamily="18" charset="0"/>
            </a:endParaRPr>
          </a:p>
        </p:txBody>
      </p:sp>
      <p:sp>
        <p:nvSpPr>
          <p:cNvPr id="57" name="Text Box 43"/>
          <p:cNvSpPr txBox="1">
            <a:spLocks noChangeArrowheads="1"/>
          </p:cNvSpPr>
          <p:nvPr/>
        </p:nvSpPr>
        <p:spPr bwMode="auto">
          <a:xfrm>
            <a:off x="2041306" y="4206119"/>
            <a:ext cx="1223963" cy="307777"/>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marR="0" lvl="0" indent="0" algn="ctr" fontAlgn="base">
              <a:lnSpc>
                <a:spcPct val="100000"/>
              </a:lnSpc>
              <a:spcBef>
                <a:spcPct val="50000"/>
              </a:spcBef>
              <a:spcAft>
                <a:spcPct val="0"/>
              </a:spcAft>
              <a:buClrTx/>
              <a:buSzTx/>
              <a:buFontTx/>
              <a:buNone/>
              <a:tabLst/>
              <a:defRPr kumimoji="1" sz="2000" b="1" i="0" u="none" strike="noStrike" kern="0" cap="none" spc="0" normalizeH="0" baseline="0">
                <a:ln>
                  <a:noFill/>
                </a:ln>
                <a:solidFill>
                  <a:srgbClr val="0000CC"/>
                </a:solidFill>
                <a:effectLst/>
                <a:uLnTx/>
                <a:uFillTx/>
                <a:latin typeface="微软雅黑" panose="020B0503020204020204" pitchFamily="34" charset="-122"/>
                <a:ea typeface="微软雅黑" panose="020B0503020204020204" pitchFamily="34" charset="-122"/>
              </a:defRPr>
            </a:lvl1pPr>
            <a:lvl2pPr marL="742950" indent="-285750" eaLnBrk="0" hangingPunct="0">
              <a:defRPr kumimoji="1" sz="2400">
                <a:latin typeface="Times New Roman" panose="02020603050405020304" pitchFamily="18" charset="0"/>
                <a:ea typeface="宋体" panose="02010600030101010101" pitchFamily="2" charset="-122"/>
              </a:defRPr>
            </a:lvl2pPr>
            <a:lvl3pPr marL="1143000" indent="-228600" eaLnBrk="0" hangingPunct="0">
              <a:defRPr kumimoji="1" sz="2400">
                <a:latin typeface="Times New Roman" panose="02020603050405020304" pitchFamily="18" charset="0"/>
                <a:ea typeface="宋体" panose="02010600030101010101" pitchFamily="2" charset="-122"/>
              </a:defRPr>
            </a:lvl3pPr>
            <a:lvl4pPr marL="1600200" indent="-228600" eaLnBrk="0" hangingPunct="0">
              <a:defRPr kumimoji="1" sz="2400">
                <a:latin typeface="Times New Roman" panose="02020603050405020304" pitchFamily="18" charset="0"/>
                <a:ea typeface="宋体" panose="02010600030101010101" pitchFamily="2" charset="-122"/>
              </a:defRPr>
            </a:lvl4pPr>
            <a:lvl5pPr marL="2057400" indent="-228600" eaLnBrk="0" hangingPunct="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叶间</a:t>
            </a:r>
            <a:r>
              <a:rPr lang="en-US" altLang="zh-CN" dirty="0"/>
              <a:t>V</a:t>
            </a:r>
            <a:endParaRPr lang="zh-CN" altLang="en-US" dirty="0"/>
          </a:p>
        </p:txBody>
      </p:sp>
      <p:sp>
        <p:nvSpPr>
          <p:cNvPr id="58" name="Text Box 44"/>
          <p:cNvSpPr txBox="1">
            <a:spLocks noChangeArrowheads="1"/>
          </p:cNvSpPr>
          <p:nvPr/>
        </p:nvSpPr>
        <p:spPr bwMode="auto">
          <a:xfrm>
            <a:off x="727222" y="4206119"/>
            <a:ext cx="936625" cy="307777"/>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marR="0" lvl="0" indent="0" algn="ctr" fontAlgn="base">
              <a:lnSpc>
                <a:spcPct val="100000"/>
              </a:lnSpc>
              <a:spcBef>
                <a:spcPct val="50000"/>
              </a:spcBef>
              <a:spcAft>
                <a:spcPct val="0"/>
              </a:spcAft>
              <a:buClrTx/>
              <a:buSzTx/>
              <a:buFontTx/>
              <a:buNone/>
              <a:tabLst/>
              <a:defRPr kumimoji="1" sz="2000" b="1" i="0" u="none" strike="noStrike" kern="0" cap="none" spc="0" normalizeH="0" baseline="0">
                <a:ln>
                  <a:noFill/>
                </a:ln>
                <a:solidFill>
                  <a:srgbClr val="0000CC"/>
                </a:solidFill>
                <a:effectLst/>
                <a:uLnTx/>
                <a:uFillTx/>
                <a:latin typeface="微软雅黑" panose="020B0503020204020204" pitchFamily="34" charset="-122"/>
                <a:ea typeface="微软雅黑" panose="020B0503020204020204" pitchFamily="34" charset="-122"/>
              </a:defRPr>
            </a:lvl1pPr>
            <a:lvl2pPr marL="742950" indent="-285750" eaLnBrk="0" hangingPunct="0">
              <a:defRPr kumimoji="1" sz="2400">
                <a:latin typeface="Times New Roman" panose="02020603050405020304" pitchFamily="18" charset="0"/>
                <a:ea typeface="宋体" panose="02010600030101010101" pitchFamily="2" charset="-122"/>
              </a:defRPr>
            </a:lvl2pPr>
            <a:lvl3pPr marL="1143000" indent="-228600" eaLnBrk="0" hangingPunct="0">
              <a:defRPr kumimoji="1" sz="2400">
                <a:latin typeface="Times New Roman" panose="02020603050405020304" pitchFamily="18" charset="0"/>
                <a:ea typeface="宋体" panose="02010600030101010101" pitchFamily="2" charset="-122"/>
              </a:defRPr>
            </a:lvl3pPr>
            <a:lvl4pPr marL="1600200" indent="-228600" eaLnBrk="0" hangingPunct="0">
              <a:defRPr kumimoji="1" sz="2400">
                <a:latin typeface="Times New Roman" panose="02020603050405020304" pitchFamily="18" charset="0"/>
                <a:ea typeface="宋体" panose="02010600030101010101" pitchFamily="2" charset="-122"/>
              </a:defRPr>
            </a:lvl4pPr>
            <a:lvl5pPr marL="2057400" indent="-228600" eaLnBrk="0" hangingPunct="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肾</a:t>
            </a:r>
            <a:r>
              <a:rPr lang="en-US" altLang="zh-CN" dirty="0"/>
              <a:t>V</a:t>
            </a:r>
            <a:endParaRPr lang="zh-CN" altLang="en-US" dirty="0"/>
          </a:p>
        </p:txBody>
      </p:sp>
      <p:sp>
        <p:nvSpPr>
          <p:cNvPr id="60" name="Text Box 54"/>
          <p:cNvSpPr txBox="1">
            <a:spLocks noChangeArrowheads="1"/>
          </p:cNvSpPr>
          <p:nvPr/>
        </p:nvSpPr>
        <p:spPr bwMode="auto">
          <a:xfrm>
            <a:off x="716140" y="899283"/>
            <a:ext cx="1008062"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marR="0" lvl="0" indent="0" algn="ctr" fontAlgn="base">
              <a:lnSpc>
                <a:spcPct val="100000"/>
              </a:lnSpc>
              <a:spcBef>
                <a:spcPct val="50000"/>
              </a:spcBef>
              <a:spcAft>
                <a:spcPct val="0"/>
              </a:spcAft>
              <a:buClrTx/>
              <a:buSzTx/>
              <a:buFontTx/>
              <a:buNone/>
              <a:tabLst/>
              <a:defRPr kumimoji="1" sz="2000" b="1" i="0" u="none" strike="noStrike" kern="0" cap="none" spc="0" normalizeH="0" baseline="0">
                <a:ln>
                  <a:noFill/>
                </a:ln>
                <a:solidFill>
                  <a:srgbClr val="FF0000"/>
                </a:solidFill>
                <a:effectLst/>
                <a:uLnTx/>
                <a:uFillTx/>
                <a:latin typeface="微软雅黑" panose="020B0503020204020204" pitchFamily="34" charset="-122"/>
                <a:ea typeface="微软雅黑" panose="020B0503020204020204" pitchFamily="34" charset="-122"/>
              </a:defRPr>
            </a:lvl1pPr>
            <a:lvl2pPr marL="742950" indent="-285750" eaLnBrk="0" hangingPunct="0">
              <a:defRPr kumimoji="1" sz="2400">
                <a:latin typeface="Times New Roman" panose="02020603050405020304" pitchFamily="18" charset="0"/>
                <a:ea typeface="宋体" panose="02010600030101010101" pitchFamily="2" charset="-122"/>
              </a:defRPr>
            </a:lvl2pPr>
            <a:lvl3pPr marL="1143000" indent="-228600" eaLnBrk="0" hangingPunct="0">
              <a:defRPr kumimoji="1" sz="2400">
                <a:latin typeface="Times New Roman" panose="02020603050405020304" pitchFamily="18" charset="0"/>
                <a:ea typeface="宋体" panose="02010600030101010101" pitchFamily="2" charset="-122"/>
              </a:defRPr>
            </a:lvl3pPr>
            <a:lvl4pPr marL="1600200" indent="-228600" eaLnBrk="0" hangingPunct="0">
              <a:defRPr kumimoji="1" sz="2400">
                <a:latin typeface="Times New Roman" panose="02020603050405020304" pitchFamily="18" charset="0"/>
                <a:ea typeface="宋体" panose="02010600030101010101" pitchFamily="2" charset="-122"/>
              </a:defRPr>
            </a:lvl4pPr>
            <a:lvl5pPr marL="2057400" indent="-228600" eaLnBrk="0" hangingPunct="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腹主</a:t>
            </a:r>
            <a:r>
              <a:rPr lang="en-US" altLang="zh-CN" dirty="0"/>
              <a:t>A</a:t>
            </a:r>
            <a:endParaRPr lang="zh-CN" altLang="en-US" dirty="0"/>
          </a:p>
        </p:txBody>
      </p:sp>
      <p:sp>
        <p:nvSpPr>
          <p:cNvPr id="61" name="Text Box 55"/>
          <p:cNvSpPr txBox="1">
            <a:spLocks noChangeArrowheads="1"/>
          </p:cNvSpPr>
          <p:nvPr/>
        </p:nvSpPr>
        <p:spPr bwMode="auto">
          <a:xfrm>
            <a:off x="727222" y="3431968"/>
            <a:ext cx="1004123" cy="307777"/>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marR="0" lvl="0" indent="0" algn="ctr" fontAlgn="base">
              <a:lnSpc>
                <a:spcPct val="100000"/>
              </a:lnSpc>
              <a:spcBef>
                <a:spcPct val="50000"/>
              </a:spcBef>
              <a:spcAft>
                <a:spcPct val="0"/>
              </a:spcAft>
              <a:buClrTx/>
              <a:buSzTx/>
              <a:buFontTx/>
              <a:buNone/>
              <a:tabLst/>
              <a:defRPr kumimoji="1" sz="2000" b="1" i="0" u="none" strike="noStrike" kern="0" cap="none" spc="0" normalizeH="0" baseline="0">
                <a:ln>
                  <a:noFill/>
                </a:ln>
                <a:solidFill>
                  <a:srgbClr val="0000CC"/>
                </a:solidFill>
                <a:effectLst/>
                <a:uLnTx/>
                <a:uFillTx/>
                <a:latin typeface="微软雅黑" panose="020B0503020204020204" pitchFamily="34" charset="-122"/>
                <a:ea typeface="微软雅黑" panose="020B0503020204020204" pitchFamily="34" charset="-122"/>
              </a:defRPr>
            </a:lvl1pPr>
            <a:lvl2pPr marL="742950" indent="-285750" eaLnBrk="0" hangingPunct="0">
              <a:defRPr kumimoji="1" sz="2400">
                <a:latin typeface="Times New Roman" panose="02020603050405020304" pitchFamily="18" charset="0"/>
                <a:ea typeface="宋体" panose="02010600030101010101" pitchFamily="2" charset="-122"/>
              </a:defRPr>
            </a:lvl2pPr>
            <a:lvl3pPr marL="1143000" indent="-228600" eaLnBrk="0" hangingPunct="0">
              <a:defRPr kumimoji="1" sz="2400">
                <a:latin typeface="Times New Roman" panose="02020603050405020304" pitchFamily="18" charset="0"/>
                <a:ea typeface="宋体" panose="02010600030101010101" pitchFamily="2" charset="-122"/>
              </a:defRPr>
            </a:lvl3pPr>
            <a:lvl4pPr marL="1600200" indent="-228600" eaLnBrk="0" hangingPunct="0">
              <a:defRPr kumimoji="1" sz="2400">
                <a:latin typeface="Times New Roman" panose="02020603050405020304" pitchFamily="18" charset="0"/>
                <a:ea typeface="宋体" panose="02010600030101010101" pitchFamily="2" charset="-122"/>
              </a:defRPr>
            </a:lvl4pPr>
            <a:lvl5pPr marL="2057400" indent="-228600" eaLnBrk="0" hangingPunct="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下腔</a:t>
            </a:r>
            <a:r>
              <a:rPr lang="en-US" altLang="zh-CN" dirty="0"/>
              <a:t>V</a:t>
            </a:r>
            <a:endParaRPr lang="zh-CN" altLang="en-US" dirty="0"/>
          </a:p>
        </p:txBody>
      </p:sp>
      <p:sp>
        <p:nvSpPr>
          <p:cNvPr id="62" name="Line 56"/>
          <p:cNvSpPr>
            <a:spLocks noChangeShapeType="1"/>
          </p:cNvSpPr>
          <p:nvPr/>
        </p:nvSpPr>
        <p:spPr bwMode="auto">
          <a:xfrm flipV="1">
            <a:off x="1220171" y="546213"/>
            <a:ext cx="0" cy="34297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2400" kern="0">
              <a:solidFill>
                <a:srgbClr val="000000"/>
              </a:solidFill>
              <a:latin typeface="Times New Roman" panose="02020603050405020304" pitchFamily="18" charset="0"/>
            </a:endParaRPr>
          </a:p>
        </p:txBody>
      </p:sp>
      <p:sp>
        <p:nvSpPr>
          <p:cNvPr id="63" name="Line 57"/>
          <p:cNvSpPr>
            <a:spLocks noChangeShapeType="1"/>
          </p:cNvSpPr>
          <p:nvPr/>
        </p:nvSpPr>
        <p:spPr bwMode="auto">
          <a:xfrm flipH="1" flipV="1">
            <a:off x="1194770" y="3770183"/>
            <a:ext cx="763" cy="42678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2400" kern="0">
              <a:solidFill>
                <a:srgbClr val="000000"/>
              </a:solidFill>
              <a:latin typeface="Times New Roman" panose="02020603050405020304" pitchFamily="18" charset="0"/>
            </a:endParaRPr>
          </a:p>
        </p:txBody>
      </p:sp>
      <p:sp>
        <p:nvSpPr>
          <p:cNvPr id="64" name="Text Box 11"/>
          <p:cNvSpPr txBox="1">
            <a:spLocks noChangeArrowheads="1"/>
          </p:cNvSpPr>
          <p:nvPr/>
        </p:nvSpPr>
        <p:spPr bwMode="auto">
          <a:xfrm>
            <a:off x="5153364" y="235857"/>
            <a:ext cx="1153318"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defPPr>
              <a:defRPr lang="zh-CN"/>
            </a:defPPr>
            <a:lvl1pPr marR="0" lvl="0" indent="0" algn="ctr" fontAlgn="base">
              <a:lnSpc>
                <a:spcPct val="100000"/>
              </a:lnSpc>
              <a:spcBef>
                <a:spcPct val="50000"/>
              </a:spcBef>
              <a:spcAft>
                <a:spcPct val="0"/>
              </a:spcAft>
              <a:buClrTx/>
              <a:buSzTx/>
              <a:buFontTx/>
              <a:buNone/>
              <a:tabLst/>
              <a:defRPr kumimoji="1" sz="2000" b="1" i="0" u="none" strike="noStrike" kern="0" cap="none" spc="0" normalizeH="0" baseline="0">
                <a:ln>
                  <a:noFill/>
                </a:ln>
                <a:solidFill>
                  <a:srgbClr val="FF0000"/>
                </a:solidFill>
                <a:effectLst/>
                <a:uLnTx/>
                <a:uFillTx/>
                <a:latin typeface="微软雅黑" panose="020B0503020204020204" pitchFamily="34" charset="-122"/>
                <a:ea typeface="微软雅黑" panose="020B0503020204020204" pitchFamily="34" charset="-122"/>
              </a:defRPr>
            </a:lvl1pPr>
            <a:lvl2pPr marL="742950" indent="-285750" eaLnBrk="0" hangingPunct="0">
              <a:defRPr kumimoji="1" sz="2400">
                <a:latin typeface="Times New Roman" panose="02020603050405020304" pitchFamily="18" charset="0"/>
                <a:ea typeface="宋体" panose="02010600030101010101" pitchFamily="2" charset="-122"/>
              </a:defRPr>
            </a:lvl2pPr>
            <a:lvl3pPr marL="1143000" indent="-228600" eaLnBrk="0" hangingPunct="0">
              <a:defRPr kumimoji="1" sz="2400">
                <a:latin typeface="Times New Roman" panose="02020603050405020304" pitchFamily="18" charset="0"/>
                <a:ea typeface="宋体" panose="02010600030101010101" pitchFamily="2" charset="-122"/>
              </a:defRPr>
            </a:lvl3pPr>
            <a:lvl4pPr marL="1600200" indent="-228600" eaLnBrk="0" hangingPunct="0">
              <a:defRPr kumimoji="1" sz="2400">
                <a:latin typeface="Times New Roman" panose="02020603050405020304" pitchFamily="18" charset="0"/>
                <a:ea typeface="宋体" panose="02010600030101010101" pitchFamily="2" charset="-122"/>
              </a:defRPr>
            </a:lvl4pPr>
            <a:lvl5pPr marL="2057400" indent="-228600" eaLnBrk="0" hangingPunct="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弓形</a:t>
            </a:r>
            <a:r>
              <a:rPr lang="en-US" altLang="zh-CN" dirty="0"/>
              <a:t>A</a:t>
            </a:r>
            <a:endParaRPr lang="zh-CN" altLang="en-US" dirty="0"/>
          </a:p>
        </p:txBody>
      </p:sp>
      <p:sp>
        <p:nvSpPr>
          <p:cNvPr id="65" name="Line 15"/>
          <p:cNvSpPr>
            <a:spLocks noChangeShapeType="1"/>
          </p:cNvSpPr>
          <p:nvPr/>
        </p:nvSpPr>
        <p:spPr bwMode="auto">
          <a:xfrm>
            <a:off x="5721134" y="543873"/>
            <a:ext cx="1822" cy="29313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CN" altLang="en-US" sz="2400"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66" name="Text Box 11"/>
          <p:cNvSpPr txBox="1">
            <a:spLocks noChangeArrowheads="1"/>
          </p:cNvSpPr>
          <p:nvPr/>
        </p:nvSpPr>
        <p:spPr bwMode="auto">
          <a:xfrm>
            <a:off x="3628035" y="4221375"/>
            <a:ext cx="1164435" cy="307777"/>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marR="0" lvl="0" indent="0" algn="ctr" fontAlgn="base">
              <a:lnSpc>
                <a:spcPct val="100000"/>
              </a:lnSpc>
              <a:spcBef>
                <a:spcPct val="50000"/>
              </a:spcBef>
              <a:spcAft>
                <a:spcPct val="0"/>
              </a:spcAft>
              <a:buClrTx/>
              <a:buSzTx/>
              <a:buFontTx/>
              <a:buNone/>
              <a:tabLst/>
              <a:defRPr kumimoji="1" sz="2000" b="1" i="0" u="none" strike="noStrike" kern="0" cap="none" spc="0" normalizeH="0" baseline="0">
                <a:ln>
                  <a:noFill/>
                </a:ln>
                <a:solidFill>
                  <a:srgbClr val="0000CC"/>
                </a:solidFill>
                <a:effectLst/>
                <a:uLnTx/>
                <a:uFillTx/>
                <a:latin typeface="微软雅黑" panose="020B0503020204020204" pitchFamily="34" charset="-122"/>
                <a:ea typeface="微软雅黑" panose="020B0503020204020204" pitchFamily="34" charset="-122"/>
              </a:defRPr>
            </a:lvl1pPr>
            <a:lvl2pPr marL="742950" indent="-285750" eaLnBrk="0" hangingPunct="0">
              <a:defRPr kumimoji="1" sz="2400">
                <a:latin typeface="Times New Roman" panose="02020603050405020304" pitchFamily="18" charset="0"/>
                <a:ea typeface="宋体" panose="02010600030101010101" pitchFamily="2" charset="-122"/>
              </a:defRPr>
            </a:lvl2pPr>
            <a:lvl3pPr marL="1143000" indent="-228600" eaLnBrk="0" hangingPunct="0">
              <a:defRPr kumimoji="1" sz="2400">
                <a:latin typeface="Times New Roman" panose="02020603050405020304" pitchFamily="18" charset="0"/>
                <a:ea typeface="宋体" panose="02010600030101010101" pitchFamily="2" charset="-122"/>
              </a:defRPr>
            </a:lvl3pPr>
            <a:lvl4pPr marL="1600200" indent="-228600" eaLnBrk="0" hangingPunct="0">
              <a:defRPr kumimoji="1" sz="2400">
                <a:latin typeface="Times New Roman" panose="02020603050405020304" pitchFamily="18" charset="0"/>
                <a:ea typeface="宋体" panose="02010600030101010101" pitchFamily="2" charset="-122"/>
              </a:defRPr>
            </a:lvl4pPr>
            <a:lvl5pPr marL="2057400" indent="-228600" eaLnBrk="0" hangingPunct="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弓形</a:t>
            </a:r>
            <a:r>
              <a:rPr lang="en-US" altLang="zh-CN" dirty="0"/>
              <a:t>V</a:t>
            </a:r>
            <a:endParaRPr lang="zh-CN" altLang="en-US" dirty="0"/>
          </a:p>
        </p:txBody>
      </p:sp>
      <p:sp>
        <p:nvSpPr>
          <p:cNvPr id="69" name="矩形 68"/>
          <p:cNvSpPr/>
          <p:nvPr/>
        </p:nvSpPr>
        <p:spPr>
          <a:xfrm>
            <a:off x="3864145" y="3438525"/>
            <a:ext cx="3909098"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50000"/>
              </a:spcBef>
              <a:spcAft>
                <a:spcPct val="0"/>
              </a:spcAft>
            </a:pPr>
            <a:r>
              <a:rPr kumimoji="1" lang="zh-CN" altLang="en-US" sz="2000" b="1" kern="0" dirty="0">
                <a:solidFill>
                  <a:srgbClr val="FF0000"/>
                </a:solidFill>
                <a:latin typeface="微软雅黑" panose="020B0503020204020204" pitchFamily="34" charset="-122"/>
                <a:ea typeface="微软雅黑" panose="020B0503020204020204" pitchFamily="34" charset="-122"/>
              </a:rPr>
              <a:t>肾小管、集合</a:t>
            </a:r>
            <a:r>
              <a:rPr kumimoji="1" lang="zh-CN" altLang="en-US" sz="2000" b="1" kern="0" dirty="0" smtClean="0">
                <a:solidFill>
                  <a:srgbClr val="FF0000"/>
                </a:solidFill>
                <a:latin typeface="微软雅黑" panose="020B0503020204020204" pitchFamily="34" charset="-122"/>
                <a:ea typeface="微软雅黑" panose="020B0503020204020204" pitchFamily="34" charset="-122"/>
              </a:rPr>
              <a:t>管周围</a:t>
            </a:r>
            <a:r>
              <a:rPr kumimoji="1" lang="zh-CN" altLang="en-US" sz="2000" b="1" kern="0" dirty="0">
                <a:solidFill>
                  <a:srgbClr val="FF0000"/>
                </a:solidFill>
                <a:latin typeface="微软雅黑" panose="020B0503020204020204" pitchFamily="34" charset="-122"/>
                <a:ea typeface="微软雅黑" panose="020B0503020204020204" pitchFamily="34" charset="-122"/>
              </a:rPr>
              <a:t>毛细血管网</a:t>
            </a:r>
          </a:p>
        </p:txBody>
      </p:sp>
      <p:sp>
        <p:nvSpPr>
          <p:cNvPr id="70" name="Line 9"/>
          <p:cNvSpPr>
            <a:spLocks noChangeShapeType="1"/>
          </p:cNvSpPr>
          <p:nvPr/>
        </p:nvSpPr>
        <p:spPr bwMode="auto">
          <a:xfrm>
            <a:off x="3267252" y="389745"/>
            <a:ext cx="370682"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2400" kern="0">
              <a:solidFill>
                <a:srgbClr val="000000"/>
              </a:solidFill>
              <a:latin typeface="Times New Roman" panose="02020603050405020304" pitchFamily="18" charset="0"/>
            </a:endParaRPr>
          </a:p>
        </p:txBody>
      </p:sp>
      <p:sp>
        <p:nvSpPr>
          <p:cNvPr id="71" name="Line 9"/>
          <p:cNvSpPr>
            <a:spLocks noChangeShapeType="1"/>
          </p:cNvSpPr>
          <p:nvPr/>
        </p:nvSpPr>
        <p:spPr bwMode="auto">
          <a:xfrm>
            <a:off x="4785697" y="389745"/>
            <a:ext cx="370682"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2400" kern="0">
              <a:solidFill>
                <a:srgbClr val="000000"/>
              </a:solidFill>
              <a:latin typeface="Times New Roman" panose="02020603050405020304" pitchFamily="18" charset="0"/>
            </a:endParaRPr>
          </a:p>
        </p:txBody>
      </p:sp>
      <p:sp>
        <p:nvSpPr>
          <p:cNvPr id="72" name="Line 15"/>
          <p:cNvSpPr>
            <a:spLocks noChangeShapeType="1"/>
          </p:cNvSpPr>
          <p:nvPr/>
        </p:nvSpPr>
        <p:spPr bwMode="auto">
          <a:xfrm>
            <a:off x="5719312" y="1179385"/>
            <a:ext cx="1822" cy="29313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CN" altLang="en-US" sz="2400"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73" name="Line 15"/>
          <p:cNvSpPr>
            <a:spLocks noChangeShapeType="1"/>
          </p:cNvSpPr>
          <p:nvPr/>
        </p:nvSpPr>
        <p:spPr bwMode="auto">
          <a:xfrm>
            <a:off x="5712093" y="1803753"/>
            <a:ext cx="1822" cy="29313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CN" altLang="en-US" sz="2400"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74" name="Line 15"/>
          <p:cNvSpPr>
            <a:spLocks noChangeShapeType="1"/>
          </p:cNvSpPr>
          <p:nvPr/>
        </p:nvSpPr>
        <p:spPr bwMode="auto">
          <a:xfrm>
            <a:off x="5710271" y="2455190"/>
            <a:ext cx="1822" cy="29313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CN" altLang="en-US" sz="2400"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76" name="Line 40"/>
          <p:cNvSpPr>
            <a:spLocks noChangeShapeType="1"/>
          </p:cNvSpPr>
          <p:nvPr/>
        </p:nvSpPr>
        <p:spPr bwMode="auto">
          <a:xfrm flipH="1" flipV="1">
            <a:off x="3268245" y="4377546"/>
            <a:ext cx="357131" cy="79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2400" kern="0">
              <a:solidFill>
                <a:srgbClr val="000000"/>
              </a:solidFill>
              <a:latin typeface="Times New Roman" panose="02020603050405020304" pitchFamily="18" charset="0"/>
            </a:endParaRPr>
          </a:p>
        </p:txBody>
      </p:sp>
      <p:sp>
        <p:nvSpPr>
          <p:cNvPr id="77" name="Line 40"/>
          <p:cNvSpPr>
            <a:spLocks noChangeShapeType="1"/>
          </p:cNvSpPr>
          <p:nvPr/>
        </p:nvSpPr>
        <p:spPr bwMode="auto">
          <a:xfrm flipH="1" flipV="1">
            <a:off x="1681358" y="4364273"/>
            <a:ext cx="357131" cy="79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CN" altLang="en-US" sz="2400" kern="0">
              <a:solidFill>
                <a:srgbClr val="000000"/>
              </a:solidFill>
              <a:latin typeface="Times New Roman" panose="02020603050405020304" pitchFamily="18" charset="0"/>
            </a:endParaRPr>
          </a:p>
        </p:txBody>
      </p:sp>
      <p:pic>
        <p:nvPicPr>
          <p:cNvPr id="78" name="Picture 2" descr="http://classconnection.s3.amazonaws.com/964/flashcards/411964/jpg/kidney_study_picture131285406204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4772"/>
          <a:stretch/>
        </p:blipFill>
        <p:spPr bwMode="auto">
          <a:xfrm>
            <a:off x="1903853" y="756412"/>
            <a:ext cx="2695858" cy="260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1"/>
          <p:cNvSpPr>
            <a:spLocks noChangeArrowheads="1"/>
          </p:cNvSpPr>
          <p:nvPr/>
        </p:nvSpPr>
        <p:spPr bwMode="auto">
          <a:xfrm>
            <a:off x="0" y="99091"/>
            <a:ext cx="160300" cy="259017"/>
          </a:xfrm>
          <a:prstGeom prst="rect">
            <a:avLst/>
          </a:prstGeom>
          <a:solidFill>
            <a:srgbClr val="F3FF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8887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a:t>
            </a:r>
            <a:r>
              <a:rPr kumimoji="0" lang="zh-CN" altLang="zh-CN" sz="1100" b="0" i="0" u="none" strike="noStrike" cap="none" normalizeH="0" baseline="0" dirty="0" smtClean="0">
                <a:ln>
                  <a:noFill/>
                </a:ln>
                <a:solidFill>
                  <a:schemeClr val="tx1"/>
                </a:solidFill>
                <a:effectLst/>
              </a:rPr>
              <a:t> </a:t>
            </a:r>
            <a:endParaRPr kumimoji="0" lang="zh-CN" altLang="zh-CN" sz="1800" b="0" i="0" u="none" strike="noStrike" cap="none" normalizeH="0" baseline="0" dirty="0" smtClean="0">
              <a:ln>
                <a:noFill/>
              </a:ln>
              <a:solidFill>
                <a:schemeClr val="tx1"/>
              </a:solidFill>
              <a:effectLst/>
              <a:latin typeface="Arial" panose="020B0604020202020204" pitchFamily="34" charset="0"/>
            </a:endParaRPr>
          </a:p>
        </p:txBody>
      </p:sp>
      <p:grpSp>
        <p:nvGrpSpPr>
          <p:cNvPr id="89" name="组合 88"/>
          <p:cNvGrpSpPr/>
          <p:nvPr/>
        </p:nvGrpSpPr>
        <p:grpSpPr>
          <a:xfrm>
            <a:off x="-541592" y="5569244"/>
            <a:ext cx="5691618" cy="1200329"/>
            <a:chOff x="-541592" y="5569244"/>
            <a:chExt cx="5691618" cy="1200329"/>
          </a:xfrm>
        </p:grpSpPr>
        <p:sp>
          <p:nvSpPr>
            <p:cNvPr id="82" name="AutoShape 5"/>
            <p:cNvSpPr>
              <a:spLocks noChangeArrowheads="1"/>
            </p:cNvSpPr>
            <p:nvPr/>
          </p:nvSpPr>
          <p:spPr bwMode="gray">
            <a:xfrm>
              <a:off x="-541592" y="5786341"/>
              <a:ext cx="4410877" cy="622370"/>
            </a:xfrm>
            <a:prstGeom prst="roundRect">
              <a:avLst>
                <a:gd name="adj" fmla="val 16667"/>
              </a:avLst>
            </a:prstGeom>
            <a:noFill/>
            <a:ln w="9525" cap="flat" cmpd="sng" algn="ctr">
              <a:noFill/>
              <a:prstDash val="solid"/>
            </a:ln>
            <a:effectLst>
              <a:outerShdw blurRad="40000" dist="20000" dir="5400000" rotWithShape="0">
                <a:srgbClr val="000000">
                  <a:alpha val="38000"/>
                </a:srgbClr>
              </a:outerShdw>
            </a:effec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4000"/>
                </a:lnSpc>
                <a:spcBef>
                  <a:spcPct val="0"/>
                </a:spcBef>
                <a:spcAft>
                  <a:spcPct val="0"/>
                </a:spcAft>
                <a:buClrTx/>
                <a:buSzTx/>
                <a:buFontTx/>
                <a:buNone/>
                <a:tabLst/>
                <a:defRPr/>
              </a:pPr>
              <a:r>
                <a:rPr kumimoji="0" lang="zh-CN" altLang="en-US" sz="2800" b="1" i="0" u="none" strike="noStrike" kern="0" cap="none" spc="50" normalizeH="0" baseline="0" noProof="0" dirty="0" smtClean="0">
                  <a:ln w="11430"/>
                  <a:solidFill>
                    <a:prstClr val="black"/>
                  </a:solidFill>
                  <a:effectLst>
                    <a:outerShdw blurRad="76200" dist="50800" dir="5400000" algn="tl" rotWithShape="0">
                      <a:srgbClr val="000000">
                        <a:alpha val="65000"/>
                      </a:srgbClr>
                    </a:outerShdw>
                  </a:effectLst>
                  <a:uLnTx/>
                  <a:uFillTx/>
                  <a:latin typeface="微软雅黑" pitchFamily="34" charset="-122"/>
                  <a:ea typeface="微软雅黑" pitchFamily="34" charset="-122"/>
                  <a:cs typeface="+mn-cs"/>
                </a:rPr>
                <a:t>血</a:t>
              </a:r>
              <a:r>
                <a:rPr kumimoji="0" lang="zh-CN" altLang="en-US" sz="2800" b="1" i="0" u="none" strike="noStrike" kern="0" cap="none" spc="50" normalizeH="0" baseline="0" noProof="0" dirty="0">
                  <a:ln w="11430"/>
                  <a:solidFill>
                    <a:prstClr val="black"/>
                  </a:solidFill>
                  <a:effectLst>
                    <a:outerShdw blurRad="76200" dist="50800" dir="5400000" algn="tl" rotWithShape="0">
                      <a:srgbClr val="000000">
                        <a:alpha val="65000"/>
                      </a:srgbClr>
                    </a:outerShdw>
                  </a:effectLst>
                  <a:uLnTx/>
                  <a:uFillTx/>
                  <a:latin typeface="微软雅黑" pitchFamily="34" charset="-122"/>
                  <a:ea typeface="微软雅黑" pitchFamily="34" charset="-122"/>
                  <a:cs typeface="+mn-cs"/>
                </a:rPr>
                <a:t>流</a:t>
              </a:r>
              <a:r>
                <a:rPr kumimoji="0" lang="zh-CN" altLang="en-US" sz="28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微软雅黑" pitchFamily="34" charset="-122"/>
                  <a:ea typeface="微软雅黑" pitchFamily="34" charset="-122"/>
                  <a:cs typeface="+mn-cs"/>
                </a:rPr>
                <a:t>分配不</a:t>
              </a:r>
              <a:r>
                <a:rPr kumimoji="0" lang="zh-CN" altLang="en-US" sz="2800" b="1" i="0" u="none" strike="noStrike" kern="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微软雅黑" pitchFamily="34" charset="-122"/>
                  <a:ea typeface="微软雅黑" pitchFamily="34" charset="-122"/>
                  <a:cs typeface="+mn-cs"/>
                </a:rPr>
                <a:t>均</a:t>
              </a:r>
              <a:endParaRPr kumimoji="0" lang="zh-CN" altLang="en-US" sz="28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微软雅黑" pitchFamily="34" charset="-122"/>
                <a:ea typeface="微软雅黑" pitchFamily="34" charset="-122"/>
                <a:cs typeface="+mn-cs"/>
              </a:endParaRPr>
            </a:p>
          </p:txBody>
        </p:sp>
        <p:sp>
          <p:nvSpPr>
            <p:cNvPr id="85" name="矩形 84"/>
            <p:cNvSpPr/>
            <p:nvPr/>
          </p:nvSpPr>
          <p:spPr>
            <a:xfrm>
              <a:off x="2870235" y="5569244"/>
              <a:ext cx="2279791" cy="1200329"/>
            </a:xfrm>
            <a:prstGeom prst="rect">
              <a:avLst/>
            </a:prstGeom>
          </p:spPr>
          <p:txBody>
            <a:bodyPr wrap="none">
              <a:spAutoFit/>
            </a:bodyPr>
            <a:lstStyle/>
            <a:p>
              <a:pPr>
                <a:lnSpc>
                  <a:spcPct val="150000"/>
                </a:lnSpc>
              </a:pPr>
              <a:r>
                <a:rPr lang="zh-CN" altLang="en-US" sz="2400" dirty="0" smtClean="0">
                  <a:latin typeface="微软雅黑" panose="020B0503020204020204" pitchFamily="34" charset="-122"/>
                  <a:ea typeface="微软雅黑" panose="020B0503020204020204" pitchFamily="34" charset="-122"/>
                </a:rPr>
                <a:t>皮质</a:t>
              </a:r>
              <a:r>
                <a:rPr lang="zh-CN" altLang="en-US" sz="2400" dirty="0">
                  <a:latin typeface="微软雅黑" panose="020B0503020204020204" pitchFamily="34" charset="-122"/>
                  <a:ea typeface="微软雅黑" panose="020B0503020204020204" pitchFamily="34" charset="-122"/>
                </a:rPr>
                <a:t>血</a:t>
              </a:r>
              <a:r>
                <a:rPr lang="zh-CN" altLang="en-US" sz="2400" dirty="0" smtClean="0">
                  <a:latin typeface="微软雅黑" panose="020B0503020204020204" pitchFamily="34" charset="-122"/>
                  <a:ea typeface="微软雅黑" panose="020B0503020204020204" pitchFamily="34" charset="-122"/>
                </a:rPr>
                <a:t>流</a:t>
              </a:r>
              <a:r>
                <a:rPr lang="en-US" altLang="zh-CN" sz="2400" dirty="0" smtClean="0">
                  <a:latin typeface="微软雅黑" panose="020B0503020204020204" pitchFamily="34" charset="-122"/>
                  <a:ea typeface="微软雅黑" panose="020B0503020204020204" pitchFamily="34" charset="-122"/>
                </a:rPr>
                <a:t>&gt;90%</a:t>
              </a:r>
            </a:p>
            <a:p>
              <a:pPr>
                <a:lnSpc>
                  <a:spcPct val="150000"/>
                </a:lnSpc>
              </a:pPr>
              <a:r>
                <a:rPr lang="zh-CN" altLang="en-US" sz="2400" dirty="0" smtClean="0">
                  <a:latin typeface="微软雅黑" panose="020B0503020204020204" pitchFamily="34" charset="-122"/>
                  <a:ea typeface="微软雅黑" panose="020B0503020204020204" pitchFamily="34" charset="-122"/>
                </a:rPr>
                <a:t>髓质</a:t>
              </a:r>
              <a:r>
                <a:rPr lang="zh-CN" altLang="en-US" sz="2400" dirty="0">
                  <a:latin typeface="微软雅黑" panose="020B0503020204020204" pitchFamily="34" charset="-122"/>
                  <a:ea typeface="微软雅黑" panose="020B0503020204020204" pitchFamily="34" charset="-122"/>
                </a:rPr>
                <a:t>血</a:t>
              </a:r>
              <a:r>
                <a:rPr lang="zh-CN" altLang="en-US" sz="2400" dirty="0" smtClean="0">
                  <a:latin typeface="微软雅黑" panose="020B0503020204020204" pitchFamily="34" charset="-122"/>
                  <a:ea typeface="微软雅黑" panose="020B0503020204020204" pitchFamily="34" charset="-122"/>
                </a:rPr>
                <a:t>流</a:t>
              </a:r>
              <a:r>
                <a:rPr lang="en-US" altLang="zh-CN" sz="2400" dirty="0" smtClean="0">
                  <a:latin typeface="微软雅黑" panose="020B0503020204020204" pitchFamily="34" charset="-122"/>
                  <a:ea typeface="微软雅黑" panose="020B0503020204020204" pitchFamily="34" charset="-122"/>
                </a:rPr>
                <a:t>&lt;10%</a:t>
              </a:r>
              <a:endParaRPr lang="zh-CN" altLang="en-US" sz="2400" dirty="0">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2282" y="4825705"/>
            <a:ext cx="7859070" cy="669687"/>
            <a:chOff x="-2282" y="4825705"/>
            <a:chExt cx="7859070" cy="669687"/>
          </a:xfrm>
        </p:grpSpPr>
        <p:sp>
          <p:nvSpPr>
            <p:cNvPr id="80" name="AutoShape 5"/>
            <p:cNvSpPr>
              <a:spLocks noChangeArrowheads="1"/>
            </p:cNvSpPr>
            <p:nvPr/>
          </p:nvSpPr>
          <p:spPr bwMode="gray">
            <a:xfrm>
              <a:off x="-2282" y="4825705"/>
              <a:ext cx="3384376" cy="669687"/>
            </a:xfrm>
            <a:prstGeom prst="roundRect">
              <a:avLst>
                <a:gd name="adj" fmla="val 16667"/>
              </a:avLst>
            </a:prstGeom>
            <a:noFill/>
            <a:ln w="9525" cap="flat" cmpd="sng" algn="ctr">
              <a:noFill/>
              <a:prstDash val="solid"/>
            </a:ln>
            <a:effectLst>
              <a:outerShdw blurRad="40000" dist="20000" dir="5400000" rotWithShape="0">
                <a:srgbClr val="000000">
                  <a:alpha val="38000"/>
                </a:srgbClr>
              </a:outerShdw>
            </a:effec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4000"/>
                </a:lnSpc>
                <a:spcBef>
                  <a:spcPct val="0"/>
                </a:spcBef>
                <a:spcAft>
                  <a:spcPct val="0"/>
                </a:spcAft>
                <a:buClrTx/>
                <a:buSzTx/>
                <a:buFontTx/>
                <a:buNone/>
                <a:tabLst/>
                <a:defRPr/>
              </a:pPr>
              <a:r>
                <a:rPr kumimoji="0" lang="zh-CN" altLang="en-US" sz="2800" b="1" i="0" u="none" strike="noStrike" kern="0" cap="none" spc="50" normalizeH="0" baseline="0" noProof="0" dirty="0">
                  <a:ln w="11430"/>
                  <a:solidFill>
                    <a:prstClr val="black"/>
                  </a:solidFill>
                  <a:effectLst>
                    <a:outerShdw blurRad="76200" dist="50800" dir="5400000" algn="tl" rotWithShape="0">
                      <a:srgbClr val="000000">
                        <a:alpha val="65000"/>
                      </a:srgbClr>
                    </a:outerShdw>
                  </a:effectLst>
                  <a:uLnTx/>
                  <a:uFillTx/>
                  <a:latin typeface="微软雅黑" pitchFamily="34" charset="-122"/>
                  <a:ea typeface="微软雅黑" pitchFamily="34" charset="-122"/>
                  <a:cs typeface="+mn-cs"/>
                </a:rPr>
                <a:t>肾的</a:t>
              </a:r>
              <a:r>
                <a:rPr kumimoji="0" lang="zh-CN" altLang="en-US" sz="2800" b="1"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微软雅黑" pitchFamily="34" charset="-122"/>
                  <a:ea typeface="微软雅黑" pitchFamily="34" charset="-122"/>
                  <a:cs typeface="+mn-cs"/>
                </a:rPr>
                <a:t>血流量大</a:t>
              </a:r>
            </a:p>
          </p:txBody>
        </p:sp>
        <p:sp>
          <p:nvSpPr>
            <p:cNvPr id="86" name="矩形 85"/>
            <p:cNvSpPr/>
            <p:nvPr/>
          </p:nvSpPr>
          <p:spPr>
            <a:xfrm>
              <a:off x="2761130" y="4966642"/>
              <a:ext cx="5095658" cy="461665"/>
            </a:xfrm>
            <a:prstGeom prst="rect">
              <a:avLst/>
            </a:prstGeom>
          </p:spPr>
          <p:txBody>
            <a:bodyPr wrap="square">
              <a:spAutoFit/>
            </a:bodyPr>
            <a:lstStyle/>
            <a:p>
              <a:r>
                <a:rPr lang="en-US" altLang="zh-CN" sz="2400" dirty="0" smtClean="0">
                  <a:solidFill>
                    <a:srgbClr val="000000"/>
                  </a:solidFill>
                  <a:latin typeface="微软雅黑" panose="020B0503020204020204" pitchFamily="34" charset="-122"/>
                  <a:ea typeface="微软雅黑" panose="020B0503020204020204" pitchFamily="34" charset="-122"/>
                </a:rPr>
                <a:t> 1200ml/m</a:t>
              </a:r>
              <a:r>
                <a:rPr lang="zh-CN" altLang="en-US" sz="2400" dirty="0" smtClean="0">
                  <a:solidFill>
                    <a:srgbClr val="000000"/>
                  </a:solidFill>
                  <a:latin typeface="微软雅黑" panose="020B0503020204020204" pitchFamily="34" charset="-122"/>
                  <a:ea typeface="微软雅黑" panose="020B0503020204020204" pitchFamily="34" charset="-122"/>
                </a:rPr>
                <a:t>，心输出量</a:t>
              </a:r>
              <a:r>
                <a:rPr lang="zh-CN" altLang="en-US" sz="2400" dirty="0">
                  <a:solidFill>
                    <a:srgbClr val="000000"/>
                  </a:solidFill>
                  <a:latin typeface="微软雅黑" panose="020B0503020204020204" pitchFamily="34" charset="-122"/>
                  <a:ea typeface="微软雅黑" panose="020B0503020204020204" pitchFamily="34" charset="-122"/>
                </a:rPr>
                <a:t>的</a:t>
              </a:r>
              <a:r>
                <a:rPr lang="en-US" altLang="zh-CN" sz="2400" dirty="0">
                  <a:solidFill>
                    <a:srgbClr val="000000"/>
                  </a:solidFill>
                  <a:latin typeface="微软雅黑" panose="020B0503020204020204" pitchFamily="34" charset="-122"/>
                  <a:ea typeface="微软雅黑" panose="020B0503020204020204" pitchFamily="34" charset="-122"/>
                </a:rPr>
                <a:t>1/5</a:t>
              </a:r>
              <a:r>
                <a:rPr lang="zh-CN" altLang="en-US" sz="2400" dirty="0">
                  <a:solidFill>
                    <a:srgbClr val="000000"/>
                  </a:solidFill>
                  <a:latin typeface="微软雅黑" panose="020B0503020204020204" pitchFamily="34" charset="-122"/>
                  <a:ea typeface="微软雅黑" panose="020B0503020204020204" pitchFamily="34" charset="-122"/>
                </a:rPr>
                <a:t>～</a:t>
              </a:r>
              <a:r>
                <a:rPr lang="en-US" altLang="zh-CN" sz="2400" dirty="0" smtClean="0">
                  <a:solidFill>
                    <a:srgbClr val="000000"/>
                  </a:solidFill>
                  <a:latin typeface="微软雅黑" panose="020B0503020204020204" pitchFamily="34" charset="-122"/>
                  <a:ea typeface="微软雅黑" panose="020B0503020204020204" pitchFamily="34" charset="-122"/>
                </a:rPr>
                <a:t>1/4</a:t>
              </a:r>
              <a:endParaRPr lang="zh-CN" altLang="en-US" sz="2400" dirty="0">
                <a:latin typeface="微软雅黑" panose="020B0503020204020204" pitchFamily="34" charset="-122"/>
                <a:ea typeface="微软雅黑" panose="020B0503020204020204" pitchFamily="34" charset="-122"/>
              </a:endParaRPr>
            </a:p>
          </p:txBody>
        </p:sp>
      </p:grpSp>
      <p:sp>
        <p:nvSpPr>
          <p:cNvPr id="87" name="矩形 86"/>
          <p:cNvSpPr/>
          <p:nvPr/>
        </p:nvSpPr>
        <p:spPr>
          <a:xfrm>
            <a:off x="7194763" y="178980"/>
            <a:ext cx="1620957" cy="523220"/>
          </a:xfrm>
          <a:prstGeom prst="rect">
            <a:avLst/>
          </a:prstGeom>
        </p:spPr>
        <p:txBody>
          <a:bodyPr wrap="none">
            <a:spAutoFit/>
          </a:bodyPr>
          <a:lstStyle/>
          <a:p>
            <a:r>
              <a:rPr lang="zh-CN" altLang="en-US" sz="2800" b="1" dirty="0" smtClean="0">
                <a:solidFill>
                  <a:srgbClr val="0000CC"/>
                </a:solidFill>
                <a:latin typeface="微软雅黑" panose="020B0503020204020204" pitchFamily="34" charset="-122"/>
                <a:ea typeface="微软雅黑" panose="020B0503020204020204" pitchFamily="34" charset="-122"/>
              </a:rPr>
              <a:t>肾的</a:t>
            </a:r>
            <a:r>
              <a:rPr lang="zh-CN" altLang="en-US" sz="2800" b="1" dirty="0">
                <a:solidFill>
                  <a:srgbClr val="0000CC"/>
                </a:solidFill>
                <a:latin typeface="微软雅黑" panose="020B0503020204020204" pitchFamily="34" charset="-122"/>
                <a:ea typeface="微软雅黑" panose="020B0503020204020204" pitchFamily="34" charset="-122"/>
              </a:rPr>
              <a:t>血管</a:t>
            </a:r>
          </a:p>
        </p:txBody>
      </p:sp>
    </p:spTree>
    <p:extLst>
      <p:ext uri="{BB962C8B-B14F-4D97-AF65-F5344CB8AC3E}">
        <p14:creationId xmlns:p14="http://schemas.microsoft.com/office/powerpoint/2010/main" val="137731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29</a:t>
            </a:fld>
            <a:endParaRPr lang="zh-CN" altLang="en-US"/>
          </a:p>
        </p:txBody>
      </p:sp>
      <p:sp>
        <p:nvSpPr>
          <p:cNvPr id="8" name="矩形 7"/>
          <p:cNvSpPr/>
          <p:nvPr/>
        </p:nvSpPr>
        <p:spPr>
          <a:xfrm>
            <a:off x="1193800" y="857409"/>
            <a:ext cx="9080500" cy="2954655"/>
          </a:xfrm>
          <a:prstGeom prst="rect">
            <a:avLst/>
          </a:prstGeom>
        </p:spPr>
        <p:txBody>
          <a:bodyPr wrap="square">
            <a:spAutoFit/>
          </a:bodyPr>
          <a:lstStyle/>
          <a:p>
            <a:pPr>
              <a:lnSpc>
                <a:spcPct val="150000"/>
              </a:lnSpc>
            </a:pPr>
            <a:r>
              <a:rPr lang="zh-CN" altLang="en-US" sz="2800" b="1" dirty="0" smtClean="0">
                <a:solidFill>
                  <a:srgbClr val="0000CC"/>
                </a:solidFill>
                <a:latin typeface="微软雅黑" panose="020B0503020204020204" pitchFamily="34" charset="-122"/>
                <a:ea typeface="微软雅黑" panose="020B0503020204020204" pitchFamily="34" charset="-122"/>
              </a:rPr>
              <a:t>血尿</a:t>
            </a:r>
            <a:r>
              <a:rPr lang="zh-CN" altLang="en-US" sz="2400" dirty="0" smtClean="0">
                <a:solidFill>
                  <a:srgbClr val="333333"/>
                </a:solidFill>
                <a:latin typeface="微软雅黑" panose="020B0503020204020204" pitchFamily="34" charset="-122"/>
                <a:ea typeface="微软雅黑" panose="020B0503020204020204" pitchFamily="34" charset="-122"/>
              </a:rPr>
              <a:t>是</a:t>
            </a:r>
            <a:r>
              <a:rPr lang="zh-CN" altLang="en-US" sz="2400" dirty="0">
                <a:solidFill>
                  <a:srgbClr val="333333"/>
                </a:solidFill>
                <a:latin typeface="微软雅黑" panose="020B0503020204020204" pitchFamily="34" charset="-122"/>
                <a:ea typeface="微软雅黑" panose="020B0503020204020204" pitchFamily="34" charset="-122"/>
              </a:rPr>
              <a:t>常见的泌尿系统</a:t>
            </a:r>
            <a:r>
              <a:rPr lang="zh-CN" altLang="en-US" sz="2400" dirty="0" smtClean="0">
                <a:solidFill>
                  <a:srgbClr val="333333"/>
                </a:solidFill>
                <a:latin typeface="微软雅黑" panose="020B0503020204020204" pitchFamily="34" charset="-122"/>
                <a:ea typeface="微软雅黑" panose="020B0503020204020204" pitchFamily="34" charset="-122"/>
              </a:rPr>
              <a:t>症状，指</a:t>
            </a:r>
            <a:r>
              <a:rPr lang="zh-CN" altLang="en-US" sz="2400" dirty="0">
                <a:solidFill>
                  <a:srgbClr val="333333"/>
                </a:solidFill>
                <a:latin typeface="微软雅黑" panose="020B0503020204020204" pitchFamily="34" charset="-122"/>
                <a:ea typeface="微软雅黑" panose="020B0503020204020204" pitchFamily="34" charset="-122"/>
              </a:rPr>
              <a:t>离心沉淀尿中每高倍镜视野≥</a:t>
            </a:r>
            <a:r>
              <a:rPr lang="en-US" altLang="zh-CN" sz="2400" dirty="0">
                <a:solidFill>
                  <a:srgbClr val="333333"/>
                </a:solidFill>
                <a:latin typeface="微软雅黑" panose="020B0503020204020204" pitchFamily="34" charset="-122"/>
                <a:ea typeface="微软雅黑" panose="020B0503020204020204" pitchFamily="34" charset="-122"/>
              </a:rPr>
              <a:t>3</a:t>
            </a:r>
            <a:r>
              <a:rPr lang="zh-CN" altLang="en-US" sz="2400" dirty="0" smtClean="0">
                <a:solidFill>
                  <a:srgbClr val="333333"/>
                </a:solidFill>
                <a:latin typeface="微软雅黑" panose="020B0503020204020204" pitchFamily="34" charset="-122"/>
                <a:ea typeface="微软雅黑" panose="020B0503020204020204" pitchFamily="34" charset="-122"/>
              </a:rPr>
              <a:t>个  红细胞。</a:t>
            </a:r>
            <a:r>
              <a:rPr lang="zh-CN" altLang="en-US" sz="2400" dirty="0">
                <a:solidFill>
                  <a:srgbClr val="333333"/>
                </a:solidFill>
                <a:latin typeface="微软雅黑" panose="020B0503020204020204" pitchFamily="34" charset="-122"/>
                <a:ea typeface="微软雅黑" panose="020B0503020204020204" pitchFamily="34" charset="-122"/>
              </a:rPr>
              <a:t>原因有泌尿系炎症、结核、结石或肿瘤、外伤、药物</a:t>
            </a:r>
            <a:r>
              <a:rPr lang="zh-CN" altLang="en-US" sz="2400" dirty="0" smtClean="0">
                <a:solidFill>
                  <a:srgbClr val="333333"/>
                </a:solidFill>
                <a:latin typeface="微软雅黑" panose="020B0503020204020204" pitchFamily="34" charset="-122"/>
                <a:ea typeface="微软雅黑" panose="020B0503020204020204" pitchFamily="34" charset="-122"/>
              </a:rPr>
              <a:t>等</a:t>
            </a:r>
            <a:endParaRPr lang="en-US" altLang="zh-CN" sz="2400" dirty="0" smtClean="0">
              <a:solidFill>
                <a:srgbClr val="333333"/>
              </a:solidFill>
              <a:latin typeface="微软雅黑" panose="020B0503020204020204" pitchFamily="34" charset="-122"/>
              <a:ea typeface="微软雅黑" panose="020B0503020204020204" pitchFamily="34" charset="-122"/>
            </a:endParaRPr>
          </a:p>
          <a:p>
            <a:pPr>
              <a:lnSpc>
                <a:spcPct val="150000"/>
              </a:lnSpc>
            </a:pPr>
            <a:r>
              <a:rPr lang="zh-CN" altLang="en-US" sz="2400" dirty="0" smtClean="0">
                <a:solidFill>
                  <a:srgbClr val="333333"/>
                </a:solidFill>
                <a:latin typeface="微软雅黑" panose="020B0503020204020204" pitchFamily="34" charset="-122"/>
                <a:ea typeface="微软雅黑" panose="020B0503020204020204" pitchFamily="34" charset="-122"/>
              </a:rPr>
              <a:t>轻</a:t>
            </a:r>
            <a:r>
              <a:rPr lang="zh-CN" altLang="en-US" sz="2400" dirty="0">
                <a:solidFill>
                  <a:srgbClr val="333333"/>
                </a:solidFill>
                <a:latin typeface="微软雅黑" panose="020B0503020204020204" pitchFamily="34" charset="-122"/>
                <a:ea typeface="微软雅黑" panose="020B0503020204020204" pitchFamily="34" charset="-122"/>
              </a:rPr>
              <a:t>者仅镜下发现红细胞增多，称为镜下血尿；重者外观呈洗肉水样或含有血凝块，称为肉眼血尿。通常每升尿液中有</a:t>
            </a:r>
            <a:r>
              <a:rPr lang="en-US" altLang="zh-CN" sz="2400" dirty="0">
                <a:solidFill>
                  <a:srgbClr val="333333"/>
                </a:solidFill>
                <a:latin typeface="微软雅黑" panose="020B0503020204020204" pitchFamily="34" charset="-122"/>
                <a:ea typeface="微软雅黑" panose="020B0503020204020204" pitchFamily="34" charset="-122"/>
              </a:rPr>
              <a:t>1mL</a:t>
            </a:r>
            <a:r>
              <a:rPr lang="zh-CN" altLang="en-US" sz="2400" dirty="0">
                <a:solidFill>
                  <a:srgbClr val="333333"/>
                </a:solidFill>
                <a:latin typeface="微软雅黑" panose="020B0503020204020204" pitchFamily="34" charset="-122"/>
                <a:ea typeface="微软雅黑" panose="020B0503020204020204" pitchFamily="34" charset="-122"/>
              </a:rPr>
              <a:t>血液时即肉眼可见，尿呈红色或呈洗肉</a:t>
            </a:r>
            <a:r>
              <a:rPr lang="zh-CN" altLang="en-US" sz="2400" dirty="0" smtClean="0">
                <a:solidFill>
                  <a:srgbClr val="333333"/>
                </a:solidFill>
                <a:latin typeface="微软雅黑" panose="020B0503020204020204" pitchFamily="34" charset="-122"/>
                <a:ea typeface="微软雅黑" panose="020B0503020204020204" pitchFamily="34" charset="-122"/>
              </a:rPr>
              <a:t>水样</a:t>
            </a:r>
            <a:endParaRPr lang="zh-CN" altLang="en-US" sz="2400" dirty="0">
              <a:latin typeface="微软雅黑" panose="020B0503020204020204" pitchFamily="34" charset="-122"/>
              <a:ea typeface="微软雅黑" panose="020B0503020204020204" pitchFamily="34" charset="-122"/>
            </a:endParaRPr>
          </a:p>
        </p:txBody>
      </p:sp>
      <p:sp>
        <p:nvSpPr>
          <p:cNvPr id="10" name="矩形 9"/>
          <p:cNvSpPr/>
          <p:nvPr/>
        </p:nvSpPr>
        <p:spPr>
          <a:xfrm>
            <a:off x="1193800" y="4002564"/>
            <a:ext cx="9779000" cy="1846659"/>
          </a:xfrm>
          <a:prstGeom prst="rect">
            <a:avLst/>
          </a:prstGeom>
        </p:spPr>
        <p:txBody>
          <a:bodyPr wrap="square">
            <a:spAutoFit/>
          </a:bodyPr>
          <a:lstStyle/>
          <a:p>
            <a:pPr>
              <a:lnSpc>
                <a:spcPct val="150000"/>
              </a:lnSpc>
            </a:pPr>
            <a:r>
              <a:rPr lang="zh-CN" altLang="en-US" sz="2800" b="1" dirty="0">
                <a:solidFill>
                  <a:srgbClr val="0000CC"/>
                </a:solidFill>
                <a:latin typeface="微软雅黑" panose="020B0503020204020204" pitchFamily="34" charset="-122"/>
                <a:ea typeface="微软雅黑" panose="020B0503020204020204" pitchFamily="34" charset="-122"/>
              </a:rPr>
              <a:t>蛋白尿</a:t>
            </a:r>
            <a:r>
              <a:rPr lang="zh-CN" altLang="en-US" sz="2400" dirty="0">
                <a:latin typeface="微软雅黑" panose="020B0503020204020204" pitchFamily="34" charset="-122"/>
                <a:ea typeface="微软雅黑" panose="020B0503020204020204" pitchFamily="34" charset="-122"/>
              </a:rPr>
              <a:t>由于肾小球滤过膜的滤过作用和肾小管的重吸收作用，健康人尿中</a:t>
            </a:r>
            <a:r>
              <a:rPr lang="zh-CN" altLang="en-US" sz="2400" dirty="0" smtClean="0">
                <a:latin typeface="微软雅黑" panose="020B0503020204020204" pitchFamily="34" charset="-122"/>
                <a:ea typeface="微软雅黑" panose="020B0503020204020204" pitchFamily="34" charset="-122"/>
              </a:rPr>
              <a:t>蛋白质的</a:t>
            </a:r>
            <a:r>
              <a:rPr lang="zh-CN" altLang="en-US" sz="2400" dirty="0">
                <a:latin typeface="微软雅黑" panose="020B0503020204020204" pitchFamily="34" charset="-122"/>
                <a:ea typeface="微软雅黑" panose="020B0503020204020204" pitchFamily="34" charset="-122"/>
              </a:rPr>
              <a:t>含量很少</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每日排出量小于</a:t>
            </a:r>
            <a:r>
              <a:rPr lang="en-US" altLang="zh-CN" sz="2400" dirty="0">
                <a:latin typeface="微软雅黑" panose="020B0503020204020204" pitchFamily="34" charset="-122"/>
                <a:ea typeface="微软雅黑" panose="020B0503020204020204" pitchFamily="34" charset="-122"/>
              </a:rPr>
              <a:t>150 mg)</a:t>
            </a:r>
            <a:r>
              <a:rPr lang="zh-CN" altLang="en-US" sz="2400" dirty="0" smtClean="0">
                <a:latin typeface="微软雅黑" panose="020B0503020204020204" pitchFamily="34" charset="-122"/>
                <a:ea typeface="微软雅黑" panose="020B0503020204020204" pitchFamily="34" charset="-122"/>
              </a:rPr>
              <a:t>，如果</a:t>
            </a:r>
            <a:r>
              <a:rPr lang="zh-CN" altLang="en-US" sz="2400" dirty="0">
                <a:latin typeface="微软雅黑" panose="020B0503020204020204" pitchFamily="34" charset="-122"/>
                <a:ea typeface="微软雅黑" panose="020B0503020204020204" pitchFamily="34" charset="-122"/>
              </a:rPr>
              <a:t>尿蛋白含量</a:t>
            </a:r>
            <a:r>
              <a:rPr lang="zh-CN" altLang="en-US" sz="2400" dirty="0" smtClean="0">
                <a:latin typeface="微软雅黑" panose="020B0503020204020204" pitchFamily="34" charset="-122"/>
                <a:ea typeface="微软雅黑" panose="020B0503020204020204" pitchFamily="34" charset="-122"/>
              </a:rPr>
              <a:t>≥</a:t>
            </a:r>
            <a:r>
              <a:rPr lang="en-US" altLang="zh-CN" sz="2400" dirty="0" smtClean="0">
                <a:latin typeface="微软雅黑" panose="020B0503020204020204" pitchFamily="34" charset="-122"/>
                <a:ea typeface="微软雅黑" panose="020B0503020204020204" pitchFamily="34" charset="-122"/>
              </a:rPr>
              <a:t>500mg/24h</a:t>
            </a:r>
            <a:r>
              <a:rPr lang="zh-CN" altLang="en-US" sz="2400" dirty="0">
                <a:latin typeface="微软雅黑" panose="020B0503020204020204" pitchFamily="34" charset="-122"/>
                <a:ea typeface="微软雅黑" panose="020B0503020204020204" pitchFamily="34" charset="-122"/>
              </a:rPr>
              <a:t>，则</a:t>
            </a:r>
            <a:r>
              <a:rPr lang="zh-CN" altLang="en-US" sz="2400" dirty="0" smtClean="0">
                <a:latin typeface="微软雅黑" panose="020B0503020204020204" pitchFamily="34" charset="-122"/>
                <a:ea typeface="微软雅黑" panose="020B0503020204020204" pitchFamily="34" charset="-122"/>
              </a:rPr>
              <a:t>称为蛋白尿</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64831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a:t>
            </a:fld>
            <a:endParaRPr lang="zh-CN" altLang="en-US"/>
          </a:p>
        </p:txBody>
      </p:sp>
      <p:pic>
        <p:nvPicPr>
          <p:cNvPr id="26" name="Picture 14" descr="泌尿系统全貌"/>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4803502" y="1268413"/>
            <a:ext cx="2378075"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Line 30"/>
          <p:cNvSpPr>
            <a:spLocks noChangeShapeType="1"/>
          </p:cNvSpPr>
          <p:nvPr/>
        </p:nvSpPr>
        <p:spPr bwMode="auto">
          <a:xfrm flipH="1" flipV="1">
            <a:off x="3268389" y="2103438"/>
            <a:ext cx="1801451" cy="0"/>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9" name="Rectangle 29"/>
          <p:cNvSpPr>
            <a:spLocks noChangeArrowheads="1"/>
          </p:cNvSpPr>
          <p:nvPr/>
        </p:nvSpPr>
        <p:spPr bwMode="auto">
          <a:xfrm>
            <a:off x="2234406" y="1678819"/>
            <a:ext cx="1512168" cy="60529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4000"/>
              </a:lnSpc>
              <a:spcBef>
                <a:spcPct val="0"/>
              </a:spcBef>
              <a:spcAft>
                <a:spcPct val="0"/>
              </a:spcAft>
              <a:buClrTx/>
              <a:buSzTx/>
              <a:buFontTx/>
              <a:buNone/>
              <a:tabLst/>
              <a:defRPr/>
            </a:pPr>
            <a:r>
              <a:rPr kumimoji="0" lang="zh-CN" altLang="en-US" sz="3200" i="0" u="none" strike="noStrike" kern="0" cap="none" spc="50" normalizeH="0" baseline="0" noProof="0" dirty="0">
                <a:ln w="11430"/>
                <a:solidFill>
                  <a:srgbClr val="0000FF"/>
                </a:solidFill>
                <a:uLnTx/>
                <a:uFillTx/>
                <a:latin typeface="微软雅黑" pitchFamily="34" charset="-122"/>
                <a:ea typeface="微软雅黑" pitchFamily="34" charset="-122"/>
                <a:cs typeface="+mn-cs"/>
              </a:rPr>
              <a:t>肾</a:t>
            </a:r>
          </a:p>
        </p:txBody>
      </p:sp>
      <p:sp>
        <p:nvSpPr>
          <p:cNvPr id="30" name="Line 30"/>
          <p:cNvSpPr>
            <a:spLocks noChangeShapeType="1"/>
          </p:cNvSpPr>
          <p:nvPr/>
        </p:nvSpPr>
        <p:spPr bwMode="auto">
          <a:xfrm flipH="1">
            <a:off x="3268389" y="1628800"/>
            <a:ext cx="3409534" cy="259556"/>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1" name="Line 30"/>
          <p:cNvSpPr>
            <a:spLocks noChangeShapeType="1"/>
          </p:cNvSpPr>
          <p:nvPr/>
        </p:nvSpPr>
        <p:spPr bwMode="auto">
          <a:xfrm rot="10800000" flipH="1" flipV="1">
            <a:off x="7346974" y="2103438"/>
            <a:ext cx="684000" cy="0"/>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2" name="Rectangle 29"/>
          <p:cNvSpPr>
            <a:spLocks noChangeArrowheads="1"/>
          </p:cNvSpPr>
          <p:nvPr/>
        </p:nvSpPr>
        <p:spPr bwMode="auto">
          <a:xfrm>
            <a:off x="7946563" y="1788707"/>
            <a:ext cx="1512168" cy="57470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3200" kern="0" spc="50" dirty="0">
                <a:ln w="11430"/>
                <a:solidFill>
                  <a:srgbClr val="FF0000"/>
                </a:solidFill>
                <a:latin typeface="微软雅黑" pitchFamily="34" charset="-122"/>
                <a:ea typeface="微软雅黑" pitchFamily="34" charset="-122"/>
              </a:rPr>
              <a:t>产 尿</a:t>
            </a:r>
          </a:p>
        </p:txBody>
      </p:sp>
      <p:sp>
        <p:nvSpPr>
          <p:cNvPr id="33" name="Line 30"/>
          <p:cNvSpPr>
            <a:spLocks noChangeShapeType="1"/>
          </p:cNvSpPr>
          <p:nvPr/>
        </p:nvSpPr>
        <p:spPr bwMode="auto">
          <a:xfrm flipH="1" flipV="1">
            <a:off x="3268389" y="3304381"/>
            <a:ext cx="2257064" cy="0"/>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4" name="Line 30"/>
          <p:cNvSpPr>
            <a:spLocks noChangeShapeType="1"/>
          </p:cNvSpPr>
          <p:nvPr/>
        </p:nvSpPr>
        <p:spPr bwMode="auto">
          <a:xfrm flipH="1" flipV="1">
            <a:off x="3268389" y="3429000"/>
            <a:ext cx="3157789" cy="118022"/>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5" name="Rectangle 29"/>
          <p:cNvSpPr>
            <a:spLocks noChangeArrowheads="1"/>
          </p:cNvSpPr>
          <p:nvPr/>
        </p:nvSpPr>
        <p:spPr bwMode="auto">
          <a:xfrm>
            <a:off x="1839205" y="3069022"/>
            <a:ext cx="1512168" cy="57470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3200" kern="0" spc="50" dirty="0">
                <a:ln w="11430"/>
                <a:solidFill>
                  <a:srgbClr val="0000FF"/>
                </a:solidFill>
                <a:latin typeface="微软雅黑" pitchFamily="34" charset="-122"/>
                <a:ea typeface="微软雅黑" pitchFamily="34" charset="-122"/>
              </a:rPr>
              <a:t>输尿管</a:t>
            </a:r>
          </a:p>
        </p:txBody>
      </p:sp>
      <p:sp>
        <p:nvSpPr>
          <p:cNvPr id="36" name="Line 30"/>
          <p:cNvSpPr>
            <a:spLocks noChangeShapeType="1"/>
          </p:cNvSpPr>
          <p:nvPr/>
        </p:nvSpPr>
        <p:spPr bwMode="auto">
          <a:xfrm rot="10800000" flipH="1" flipV="1">
            <a:off x="6770910" y="3456781"/>
            <a:ext cx="1311086" cy="0"/>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7" name="Rectangle 29"/>
          <p:cNvSpPr>
            <a:spLocks noChangeArrowheads="1"/>
          </p:cNvSpPr>
          <p:nvPr/>
        </p:nvSpPr>
        <p:spPr bwMode="auto">
          <a:xfrm>
            <a:off x="7946563" y="3141644"/>
            <a:ext cx="1512168" cy="57470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3200" kern="0" spc="50" dirty="0">
                <a:ln w="11430"/>
                <a:solidFill>
                  <a:srgbClr val="FF0000"/>
                </a:solidFill>
                <a:latin typeface="微软雅黑" pitchFamily="34" charset="-122"/>
                <a:ea typeface="微软雅黑" pitchFamily="34" charset="-122"/>
              </a:rPr>
              <a:t>运 尿</a:t>
            </a:r>
          </a:p>
        </p:txBody>
      </p:sp>
      <p:sp>
        <p:nvSpPr>
          <p:cNvPr id="38" name="Line 30"/>
          <p:cNvSpPr>
            <a:spLocks noChangeShapeType="1"/>
          </p:cNvSpPr>
          <p:nvPr/>
        </p:nvSpPr>
        <p:spPr bwMode="auto">
          <a:xfrm flipH="1" flipV="1">
            <a:off x="3351373" y="4980781"/>
            <a:ext cx="2257064" cy="0"/>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9" name="Rectangle 29"/>
          <p:cNvSpPr>
            <a:spLocks noChangeArrowheads="1"/>
          </p:cNvSpPr>
          <p:nvPr/>
        </p:nvSpPr>
        <p:spPr bwMode="auto">
          <a:xfrm>
            <a:off x="1839205" y="4680793"/>
            <a:ext cx="1512168" cy="57470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3200" kern="0" spc="50" dirty="0">
                <a:ln w="11430"/>
                <a:solidFill>
                  <a:srgbClr val="0000FF"/>
                </a:solidFill>
                <a:latin typeface="微软雅黑" pitchFamily="34" charset="-122"/>
                <a:ea typeface="微软雅黑" pitchFamily="34" charset="-122"/>
              </a:rPr>
              <a:t>膀 胱</a:t>
            </a:r>
          </a:p>
        </p:txBody>
      </p:sp>
      <p:sp>
        <p:nvSpPr>
          <p:cNvPr id="40" name="Line 30"/>
          <p:cNvSpPr>
            <a:spLocks noChangeShapeType="1"/>
          </p:cNvSpPr>
          <p:nvPr/>
        </p:nvSpPr>
        <p:spPr bwMode="auto">
          <a:xfrm rot="10800000" flipH="1" flipV="1">
            <a:off x="6770910" y="5004594"/>
            <a:ext cx="1311086" cy="0"/>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41" name="Rectangle 29"/>
          <p:cNvSpPr>
            <a:spLocks noChangeArrowheads="1"/>
          </p:cNvSpPr>
          <p:nvPr/>
        </p:nvSpPr>
        <p:spPr bwMode="auto">
          <a:xfrm>
            <a:off x="7946563" y="4696085"/>
            <a:ext cx="1512168" cy="57470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3200" kern="0" spc="50" dirty="0">
                <a:ln w="11430"/>
                <a:solidFill>
                  <a:srgbClr val="FF0000"/>
                </a:solidFill>
                <a:latin typeface="微软雅黑" pitchFamily="34" charset="-122"/>
                <a:ea typeface="微软雅黑" pitchFamily="34" charset="-122"/>
              </a:rPr>
              <a:t>存 尿</a:t>
            </a:r>
          </a:p>
        </p:txBody>
      </p:sp>
      <p:sp>
        <p:nvSpPr>
          <p:cNvPr id="42" name="Line 30"/>
          <p:cNvSpPr>
            <a:spLocks noChangeShapeType="1"/>
          </p:cNvSpPr>
          <p:nvPr/>
        </p:nvSpPr>
        <p:spPr bwMode="auto">
          <a:xfrm flipH="1" flipV="1">
            <a:off x="3620814" y="5973763"/>
            <a:ext cx="2257064" cy="0"/>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43" name="Rectangle 29"/>
          <p:cNvSpPr>
            <a:spLocks noChangeArrowheads="1"/>
          </p:cNvSpPr>
          <p:nvPr/>
        </p:nvSpPr>
        <p:spPr bwMode="auto">
          <a:xfrm>
            <a:off x="2077412" y="5661925"/>
            <a:ext cx="1512168" cy="57470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3200" kern="0" spc="50" dirty="0">
                <a:ln w="11430"/>
                <a:solidFill>
                  <a:srgbClr val="0000FF"/>
                </a:solidFill>
                <a:latin typeface="微软雅黑" pitchFamily="34" charset="-122"/>
                <a:ea typeface="微软雅黑" pitchFamily="34" charset="-122"/>
              </a:rPr>
              <a:t>尿 道</a:t>
            </a:r>
          </a:p>
        </p:txBody>
      </p:sp>
      <p:sp>
        <p:nvSpPr>
          <p:cNvPr id="44" name="Line 30"/>
          <p:cNvSpPr>
            <a:spLocks noChangeShapeType="1"/>
          </p:cNvSpPr>
          <p:nvPr/>
        </p:nvSpPr>
        <p:spPr bwMode="auto">
          <a:xfrm rot="10800000" flipH="1" flipV="1">
            <a:off x="6770910" y="5973763"/>
            <a:ext cx="1311086" cy="0"/>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45" name="Rectangle 29"/>
          <p:cNvSpPr>
            <a:spLocks noChangeArrowheads="1"/>
          </p:cNvSpPr>
          <p:nvPr/>
        </p:nvSpPr>
        <p:spPr bwMode="auto">
          <a:xfrm>
            <a:off x="7946563" y="5628353"/>
            <a:ext cx="1512168" cy="57470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3200" kern="0" spc="50" dirty="0">
                <a:ln w="11430"/>
                <a:solidFill>
                  <a:srgbClr val="FF0000"/>
                </a:solidFill>
                <a:latin typeface="微软雅黑" pitchFamily="34" charset="-122"/>
                <a:ea typeface="微软雅黑" pitchFamily="34" charset="-122"/>
              </a:rPr>
              <a:t>排 尿</a:t>
            </a:r>
          </a:p>
        </p:txBody>
      </p:sp>
      <p:sp>
        <p:nvSpPr>
          <p:cNvPr id="47" name="矩形 46"/>
          <p:cNvSpPr/>
          <p:nvPr/>
        </p:nvSpPr>
        <p:spPr>
          <a:xfrm>
            <a:off x="4272654" y="256165"/>
            <a:ext cx="3416320" cy="646331"/>
          </a:xfrm>
          <a:prstGeom prst="rect">
            <a:avLst/>
          </a:prstGeom>
        </p:spPr>
        <p:txBody>
          <a:bodyPr wrap="none">
            <a:spAutoFit/>
          </a:bodyPr>
          <a:lstStyle/>
          <a:p>
            <a:r>
              <a:rPr lang="zh-CN" altLang="en-US" sz="3600" b="1" dirty="0">
                <a:solidFill>
                  <a:srgbClr val="C00000"/>
                </a:solidFill>
                <a:latin typeface="微软雅黑" panose="020B0503020204020204" pitchFamily="34" charset="-122"/>
                <a:ea typeface="微软雅黑" panose="020B0503020204020204" pitchFamily="34" charset="-122"/>
              </a:rPr>
              <a:t>泌尿系统的组成</a:t>
            </a:r>
          </a:p>
        </p:txBody>
      </p:sp>
    </p:spTree>
    <p:extLst>
      <p:ext uri="{BB962C8B-B14F-4D97-AF65-F5344CB8AC3E}">
        <p14:creationId xmlns:p14="http://schemas.microsoft.com/office/powerpoint/2010/main" val="11015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par>
                                <p:cTn id="8" presetID="2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right)">
                                      <p:cBhvr>
                                        <p:cTn id="10" dur="500"/>
                                        <p:tgtEl>
                                          <p:spTgt spid="2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right)">
                                      <p:cBhvr>
                                        <p:cTn id="19" dur="500"/>
                                        <p:tgtEl>
                                          <p:spTgt spid="33"/>
                                        </p:tgtEl>
                                      </p:cBhvr>
                                    </p:animEffect>
                                  </p:childTnLst>
                                </p:cTn>
                              </p:par>
                              <p:par>
                                <p:cTn id="20" presetID="22" presetClass="entr" presetSubtype="2"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right)">
                                      <p:cBhvr>
                                        <p:cTn id="22" dur="500"/>
                                        <p:tgtEl>
                                          <p:spTgt spid="34"/>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right)">
                                      <p:cBhvr>
                                        <p:cTn id="31" dur="500"/>
                                        <p:tgtEl>
                                          <p:spTgt spid="38"/>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right)">
                                      <p:cBhvr>
                                        <p:cTn id="40" dur="500"/>
                                        <p:tgtEl>
                                          <p:spTgt spid="42"/>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left)">
                                      <p:cBhvr>
                                        <p:cTn id="58" dur="500"/>
                                        <p:tgtEl>
                                          <p:spTgt spid="36"/>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left)">
                                      <p:cBhvr>
                                        <p:cTn id="67" dur="500"/>
                                        <p:tgtEl>
                                          <p:spTgt spid="40"/>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left)">
                                      <p:cBhvr>
                                        <p:cTn id="76" dur="500"/>
                                        <p:tgtEl>
                                          <p:spTgt spid="44"/>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30</a:t>
            </a:fld>
            <a:endParaRPr lang="zh-CN" altLang="en-US"/>
          </a:p>
        </p:txBody>
      </p:sp>
      <p:pic>
        <p:nvPicPr>
          <p:cNvPr id="3" name="Picture 6" descr="http://www.fx120.net/classpic/2262.jpg">
            <a:hlinkClick r:id="rId2"/>
          </p:cNvPr>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l="49713" r="14461"/>
          <a:stretch>
            <a:fillRect/>
          </a:stretch>
        </p:blipFill>
        <p:spPr bwMode="auto">
          <a:xfrm>
            <a:off x="5066622" y="1593190"/>
            <a:ext cx="2539318" cy="360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www.cuan.cn/uploadPicture/1C612979CA4E814.jpg"/>
          <p:cNvPicPr>
            <a:picLocks noChangeAspect="1" noChangeArrowheads="1"/>
          </p:cNvPicPr>
          <p:nvPr/>
        </p:nvPicPr>
        <p:blipFill>
          <a:blip r:embed="rId4">
            <a:extLst>
              <a:ext uri="{28A0092B-C50C-407E-A947-70E740481C1C}">
                <a14:useLocalDpi xmlns:a14="http://schemas.microsoft.com/office/drawing/2010/main" val="0"/>
              </a:ext>
            </a:extLst>
          </a:blip>
          <a:srcRect l="5246" t="5247" r="8087" b="8333"/>
          <a:stretch>
            <a:fillRect/>
          </a:stretch>
        </p:blipFill>
        <p:spPr bwMode="auto">
          <a:xfrm>
            <a:off x="1658258" y="1371146"/>
            <a:ext cx="28067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ttp://des.cmu.edu.cn/jiaoxue/kecheng/jiepo/xitong/miniao/shen/image/h2-4-1-4-4.jpg"/>
          <p:cNvPicPr>
            <a:picLocks noChangeAspect="1" noChangeArrowheads="1"/>
          </p:cNvPicPr>
          <p:nvPr/>
        </p:nvPicPr>
        <p:blipFill>
          <a:blip r:embed="rId5">
            <a:lum bright="-20000" contrast="30000"/>
            <a:extLst>
              <a:ext uri="{28A0092B-C50C-407E-A947-70E740481C1C}">
                <a14:useLocalDpi xmlns:a14="http://schemas.microsoft.com/office/drawing/2010/main" val="0"/>
              </a:ext>
            </a:extLst>
          </a:blip>
          <a:srcRect t="4085" b="5144"/>
          <a:stretch>
            <a:fillRect/>
          </a:stretch>
        </p:blipFill>
        <p:spPr bwMode="auto">
          <a:xfrm>
            <a:off x="8207604" y="1717221"/>
            <a:ext cx="255111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972870" y="411677"/>
            <a:ext cx="1620957" cy="523220"/>
          </a:xfrm>
          <a:prstGeom prst="rect">
            <a:avLst/>
          </a:prstGeom>
        </p:spPr>
        <p:txBody>
          <a:bodyPr wrap="none">
            <a:spAutoFit/>
          </a:bodyPr>
          <a:lstStyle/>
          <a:p>
            <a:r>
              <a:rPr lang="zh-CN" altLang="en-US" sz="2800" b="1" dirty="0" smtClean="0">
                <a:solidFill>
                  <a:srgbClr val="0000CC"/>
                </a:solidFill>
                <a:latin typeface="微软雅黑" panose="020B0503020204020204" pitchFamily="34" charset="-122"/>
                <a:ea typeface="微软雅黑" panose="020B0503020204020204" pitchFamily="34" charset="-122"/>
              </a:rPr>
              <a:t>肾的畸形</a:t>
            </a:r>
            <a:endParaRPr lang="zh-CN" altLang="en-US" sz="2800" b="1" dirty="0">
              <a:solidFill>
                <a:srgbClr val="0000CC"/>
              </a:solidFill>
              <a:latin typeface="微软雅黑" panose="020B0503020204020204" pitchFamily="34" charset="-122"/>
              <a:ea typeface="微软雅黑" panose="020B0503020204020204" pitchFamily="34" charset="-122"/>
            </a:endParaRPr>
          </a:p>
        </p:txBody>
      </p:sp>
      <p:sp>
        <p:nvSpPr>
          <p:cNvPr id="8" name="矩形 7"/>
          <p:cNvSpPr/>
          <p:nvPr/>
        </p:nvSpPr>
        <p:spPr>
          <a:xfrm>
            <a:off x="2251129" y="5549475"/>
            <a:ext cx="1261884" cy="523220"/>
          </a:xfrm>
          <a:prstGeom prst="rect">
            <a:avLst/>
          </a:prstGeom>
        </p:spPr>
        <p:txBody>
          <a:bodyPr wrap="none">
            <a:spAutoFit/>
          </a:bodyPr>
          <a:lstStyle/>
          <a:p>
            <a:r>
              <a:rPr lang="zh-CN" altLang="en-US" sz="2800" dirty="0" smtClean="0">
                <a:latin typeface="微软雅黑" panose="020B0503020204020204" pitchFamily="34" charset="-122"/>
                <a:ea typeface="微软雅黑" panose="020B0503020204020204" pitchFamily="34" charset="-122"/>
              </a:rPr>
              <a:t>马蹄肾</a:t>
            </a:r>
            <a:endParaRPr lang="zh-CN" altLang="en-US" sz="2800" dirty="0">
              <a:latin typeface="微软雅黑" panose="020B0503020204020204" pitchFamily="34" charset="-122"/>
              <a:ea typeface="微软雅黑" panose="020B0503020204020204" pitchFamily="34" charset="-122"/>
            </a:endParaRPr>
          </a:p>
        </p:txBody>
      </p:sp>
      <p:sp>
        <p:nvSpPr>
          <p:cNvPr id="9" name="矩形 8"/>
          <p:cNvSpPr/>
          <p:nvPr/>
        </p:nvSpPr>
        <p:spPr>
          <a:xfrm>
            <a:off x="5551673" y="5549475"/>
            <a:ext cx="1261884" cy="523220"/>
          </a:xfrm>
          <a:prstGeom prst="rect">
            <a:avLst/>
          </a:prstGeom>
        </p:spPr>
        <p:txBody>
          <a:bodyPr wrap="none">
            <a:spAutoFit/>
          </a:bodyPr>
          <a:lstStyle/>
          <a:p>
            <a:r>
              <a:rPr lang="zh-CN" altLang="en-US" sz="2800" dirty="0" smtClean="0">
                <a:latin typeface="微软雅黑" panose="020B0503020204020204" pitchFamily="34" charset="-122"/>
                <a:ea typeface="微软雅黑" panose="020B0503020204020204" pitchFamily="34" charset="-122"/>
              </a:rPr>
              <a:t>多囊肾</a:t>
            </a:r>
            <a:endParaRPr lang="zh-CN" altLang="en-US" sz="2800" dirty="0">
              <a:latin typeface="微软雅黑" panose="020B0503020204020204" pitchFamily="34" charset="-122"/>
              <a:ea typeface="微软雅黑" panose="020B0503020204020204" pitchFamily="34" charset="-122"/>
            </a:endParaRPr>
          </a:p>
        </p:txBody>
      </p:sp>
      <p:sp>
        <p:nvSpPr>
          <p:cNvPr id="10" name="矩形 9"/>
          <p:cNvSpPr/>
          <p:nvPr/>
        </p:nvSpPr>
        <p:spPr>
          <a:xfrm>
            <a:off x="8852218" y="5549475"/>
            <a:ext cx="1261884" cy="523220"/>
          </a:xfrm>
          <a:prstGeom prst="rect">
            <a:avLst/>
          </a:prstGeom>
        </p:spPr>
        <p:txBody>
          <a:bodyPr wrap="none">
            <a:spAutoFit/>
          </a:bodyPr>
          <a:lstStyle/>
          <a:p>
            <a:r>
              <a:rPr lang="zh-CN" altLang="en-US" sz="2800" dirty="0" smtClean="0">
                <a:latin typeface="微软雅黑" panose="020B0503020204020204" pitchFamily="34" charset="-122"/>
                <a:ea typeface="微软雅黑" panose="020B0503020204020204" pitchFamily="34" charset="-122"/>
              </a:rPr>
              <a:t>低位肾</a:t>
            </a:r>
            <a:endParaRPr lang="zh-CN" alt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415829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31</a:t>
            </a:fld>
            <a:endParaRPr lang="zh-CN" altLang="en-US"/>
          </a:p>
        </p:txBody>
      </p:sp>
      <p:pic>
        <p:nvPicPr>
          <p:cNvPr id="3" name="Picture 4" descr="http://www.sxtcm.com.cn/zylcyxcb/UserFiles/2007-4/11/200741191130186.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07993" y="863671"/>
            <a:ext cx="4052207" cy="318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6603999" y="4046673"/>
            <a:ext cx="5471887" cy="2400657"/>
          </a:xfrm>
          <a:prstGeom prst="rect">
            <a:avLst/>
          </a:prstGeom>
        </p:spPr>
        <p:txBody>
          <a:bodyPr wrap="square">
            <a:spAutoFit/>
          </a:bodyPr>
          <a:lstStyle/>
          <a:p>
            <a:pPr>
              <a:lnSpc>
                <a:spcPct val="150000"/>
              </a:lnSpc>
            </a:pPr>
            <a:r>
              <a:rPr lang="zh-CN" altLang="en-US" b="1" dirty="0">
                <a:solidFill>
                  <a:srgbClr val="0000CC"/>
                </a:solidFill>
                <a:latin typeface="微软雅黑" panose="020B0503020204020204" pitchFamily="34" charset="-122"/>
                <a:ea typeface="微软雅黑" panose="020B0503020204020204" pitchFamily="34" charset="-122"/>
              </a:rPr>
              <a:t> </a:t>
            </a:r>
            <a:r>
              <a:rPr lang="zh-CN" altLang="en-US" sz="2000" b="1" dirty="0" smtClean="0">
                <a:solidFill>
                  <a:srgbClr val="0000CC"/>
                </a:solidFill>
                <a:latin typeface="微软雅黑" panose="020B0503020204020204" pitchFamily="34" charset="-122"/>
                <a:ea typeface="微软雅黑" panose="020B0503020204020204" pitchFamily="34" charset="-122"/>
              </a:rPr>
              <a:t>多囊肾</a:t>
            </a:r>
            <a:r>
              <a:rPr lang="zh-CN" altLang="en-US" sz="2000" dirty="0" smtClean="0">
                <a:latin typeface="微软雅黑" panose="020B0503020204020204" pitchFamily="34" charset="-122"/>
                <a:ea typeface="微软雅黑" panose="020B0503020204020204" pitchFamily="34" charset="-122"/>
              </a:rPr>
              <a:t>一</a:t>
            </a:r>
            <a:r>
              <a:rPr lang="zh-CN" altLang="en-US" sz="2000" dirty="0">
                <a:latin typeface="微软雅黑" panose="020B0503020204020204" pitchFamily="34" charset="-122"/>
                <a:ea typeface="微软雅黑" panose="020B0503020204020204" pitchFamily="34" charset="-122"/>
              </a:rPr>
              <a:t>种累及双侧肾脏的遗传性疾病</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50</a:t>
            </a:r>
            <a:r>
              <a:rPr lang="zh-CN" altLang="en-US" sz="2000" dirty="0" smtClean="0">
                <a:latin typeface="微软雅黑" panose="020B0503020204020204" pitchFamily="34" charset="-122"/>
                <a:ea typeface="微软雅黑" panose="020B0503020204020204" pitchFamily="34" charset="-122"/>
              </a:rPr>
              <a:t>岁发病，</a:t>
            </a:r>
            <a:r>
              <a:rPr lang="zh-CN" altLang="en-US" sz="2000" dirty="0">
                <a:latin typeface="微软雅黑" panose="020B0503020204020204" pitchFamily="34" charset="-122"/>
                <a:ea typeface="微软雅黑" panose="020B0503020204020204" pitchFamily="34" charset="-122"/>
              </a:rPr>
              <a:t>其肾内布满大小不等的囊肿</a:t>
            </a:r>
            <a:r>
              <a:rPr lang="zh-CN" altLang="en-US" sz="2000" dirty="0" smtClean="0">
                <a:latin typeface="微软雅黑" panose="020B0503020204020204" pitchFamily="34" charset="-122"/>
                <a:ea typeface="微软雅黑" panose="020B0503020204020204" pitchFamily="34" charset="-122"/>
              </a:rPr>
              <a:t>，体积</a:t>
            </a:r>
            <a:r>
              <a:rPr lang="zh-CN" altLang="en-US" sz="2000" dirty="0">
                <a:latin typeface="微软雅黑" panose="020B0503020204020204" pitchFamily="34" charset="-122"/>
                <a:ea typeface="微软雅黑" panose="020B0503020204020204" pitchFamily="34" charset="-122"/>
              </a:rPr>
              <a:t>增大并压迫肾实质</a:t>
            </a:r>
            <a:r>
              <a:rPr lang="zh-CN" altLang="en-US" sz="2000" dirty="0" smtClean="0">
                <a:latin typeface="微软雅黑" panose="020B0503020204020204" pitchFamily="34" charset="-122"/>
                <a:ea typeface="微软雅黑" panose="020B0503020204020204" pitchFamily="34" charset="-122"/>
              </a:rPr>
              <a:t>，造成</a:t>
            </a:r>
            <a:r>
              <a:rPr lang="zh-CN" altLang="en-US" sz="2000" dirty="0">
                <a:latin typeface="微软雅黑" panose="020B0503020204020204" pitchFamily="34" charset="-122"/>
                <a:ea typeface="微软雅黑" panose="020B0503020204020204" pitchFamily="34" charset="-122"/>
              </a:rPr>
              <a:t>功能损害</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30</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病人出现</a:t>
            </a:r>
            <a:r>
              <a:rPr lang="zh-CN" altLang="en-US" sz="2000" dirty="0" smtClean="0">
                <a:latin typeface="微软雅黑" panose="020B0503020204020204" pitchFamily="34" charset="-122"/>
                <a:ea typeface="微软雅黑" panose="020B0503020204020204" pitchFamily="34" charset="-122"/>
              </a:rPr>
              <a:t>肾衰竭</a:t>
            </a:r>
            <a:r>
              <a:rPr lang="zh-CN" altLang="en-US" sz="2000" dirty="0">
                <a:latin typeface="微软雅黑" panose="020B0503020204020204" pitchFamily="34" charset="-122"/>
                <a:ea typeface="微软雅黑" panose="020B0503020204020204" pitchFamily="34" charset="-122"/>
              </a:rPr>
              <a:t>。目前，对于多囊肾的治疗缺乏特效的方法，一般</a:t>
            </a:r>
            <a:r>
              <a:rPr lang="zh-CN" altLang="en-US" sz="2000" dirty="0" smtClean="0">
                <a:latin typeface="微软雅黑" panose="020B0503020204020204" pitchFamily="34" charset="-122"/>
                <a:ea typeface="微软雅黑" panose="020B0503020204020204" pitchFamily="34" charset="-122"/>
              </a:rPr>
              <a:t>为支持</a:t>
            </a:r>
            <a:r>
              <a:rPr lang="zh-CN" altLang="en-US" sz="2000" dirty="0">
                <a:latin typeface="微软雅黑" panose="020B0503020204020204" pitchFamily="34" charset="-122"/>
                <a:ea typeface="微软雅黑" panose="020B0503020204020204" pitchFamily="34" charset="-122"/>
              </a:rPr>
              <a:t>治疗</a:t>
            </a:r>
            <a:r>
              <a:rPr lang="zh-CN" altLang="en-US" sz="2000" dirty="0" smtClean="0">
                <a:latin typeface="微软雅黑" panose="020B0503020204020204" pitchFamily="34" charset="-122"/>
                <a:ea typeface="微软雅黑" panose="020B0503020204020204" pitchFamily="34" charset="-122"/>
              </a:rPr>
              <a:t>，控制</a:t>
            </a:r>
            <a:r>
              <a:rPr lang="zh-CN" altLang="en-US" sz="2000" dirty="0">
                <a:latin typeface="微软雅黑" panose="020B0503020204020204" pitchFamily="34" charset="-122"/>
                <a:ea typeface="微软雅黑" panose="020B0503020204020204" pitchFamily="34" charset="-122"/>
              </a:rPr>
              <a:t>血压和预防</a:t>
            </a:r>
            <a:r>
              <a:rPr lang="zh-CN" altLang="en-US" sz="2000" dirty="0" smtClean="0">
                <a:latin typeface="微软雅黑" panose="020B0503020204020204" pitchFamily="34" charset="-122"/>
                <a:ea typeface="微软雅黑" panose="020B0503020204020204" pitchFamily="34" charset="-122"/>
              </a:rPr>
              <a:t>感染</a:t>
            </a:r>
            <a:endParaRPr lang="zh-CN" altLang="en-US" sz="2000" dirty="0">
              <a:latin typeface="微软雅黑" panose="020B0503020204020204" pitchFamily="34" charset="-122"/>
              <a:ea typeface="微软雅黑" panose="020B0503020204020204" pitchFamily="34" charset="-122"/>
            </a:endParaRPr>
          </a:p>
        </p:txBody>
      </p:sp>
      <p:pic>
        <p:nvPicPr>
          <p:cNvPr id="6" name="Picture 2" descr="http://www.med66.com/upload/news/2009/1/13/zhangj7367200911314174990851.jpg"/>
          <p:cNvPicPr>
            <a:picLocks noChangeAspect="1" noChangeArrowheads="1"/>
          </p:cNvPicPr>
          <p:nvPr/>
        </p:nvPicPr>
        <p:blipFill rotWithShape="1">
          <a:blip r:embed="rId3">
            <a:extLst>
              <a:ext uri="{28A0092B-C50C-407E-A947-70E740481C1C}">
                <a14:useLocalDpi xmlns:a14="http://schemas.microsoft.com/office/drawing/2010/main" val="0"/>
              </a:ext>
            </a:extLst>
          </a:blip>
          <a:srcRect l="7367" t="15473" r="10117" b="23827"/>
          <a:stretch/>
        </p:blipFill>
        <p:spPr bwMode="auto">
          <a:xfrm>
            <a:off x="858835" y="738419"/>
            <a:ext cx="3222171" cy="2980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787625" y="4072889"/>
            <a:ext cx="5362575" cy="2400657"/>
          </a:xfrm>
          <a:prstGeom prst="rect">
            <a:avLst/>
          </a:prstGeom>
        </p:spPr>
        <p:txBody>
          <a:bodyPr wrap="square">
            <a:spAutoFit/>
          </a:bodyPr>
          <a:lstStyle/>
          <a:p>
            <a:pPr>
              <a:lnSpc>
                <a:spcPct val="150000"/>
              </a:lnSpc>
            </a:pPr>
            <a:r>
              <a:rPr lang="zh-CN" altLang="en-US" sz="2000" b="1" dirty="0" smtClean="0">
                <a:solidFill>
                  <a:srgbClr val="0000CC"/>
                </a:solidFill>
                <a:latin typeface="微软雅黑" panose="020B0503020204020204" pitchFamily="34" charset="-122"/>
                <a:ea typeface="微软雅黑" panose="020B0503020204020204" pitchFamily="34" charset="-122"/>
              </a:rPr>
              <a:t>马蹄肾</a:t>
            </a:r>
            <a:r>
              <a:rPr lang="zh-CN" altLang="en-US" sz="2000" dirty="0" smtClean="0">
                <a:latin typeface="微软雅黑" panose="020B0503020204020204" pitchFamily="34" charset="-122"/>
                <a:ea typeface="微软雅黑" panose="020B0503020204020204" pitchFamily="34" charset="-122"/>
              </a:rPr>
              <a:t>发生</a:t>
            </a:r>
            <a:r>
              <a:rPr lang="zh-CN" altLang="en-US" sz="2000" dirty="0">
                <a:latin typeface="微软雅黑" panose="020B0503020204020204" pitchFamily="34" charset="-122"/>
                <a:ea typeface="微软雅黑" panose="020B0503020204020204" pitchFamily="34" charset="-122"/>
              </a:rPr>
              <a:t>在胚胎早期，是两侧肾脏胚胎在脐动脉之间被紧挤</a:t>
            </a:r>
            <a:r>
              <a:rPr lang="zh-CN" altLang="en-US" sz="2000" dirty="0" smtClean="0">
                <a:latin typeface="微软雅黑" panose="020B0503020204020204" pitchFamily="34" charset="-122"/>
                <a:ea typeface="微软雅黑" panose="020B0503020204020204" pitchFamily="34" charset="-122"/>
              </a:rPr>
              <a:t>而产生两侧</a:t>
            </a:r>
            <a:r>
              <a:rPr lang="zh-CN" altLang="en-US" sz="2000" dirty="0">
                <a:latin typeface="微软雅黑" panose="020B0503020204020204" pitchFamily="34" charset="-122"/>
                <a:ea typeface="微软雅黑" panose="020B0503020204020204" pitchFamily="34" charset="-122"/>
              </a:rPr>
              <a:t>肾脏的</a:t>
            </a:r>
            <a:r>
              <a:rPr lang="zh-CN" altLang="en-US" sz="2000" dirty="0" smtClean="0">
                <a:latin typeface="微软雅黑" panose="020B0503020204020204" pitchFamily="34" charset="-122"/>
                <a:ea typeface="微软雅黑" panose="020B0503020204020204" pitchFamily="34" charset="-122"/>
              </a:rPr>
              <a:t>上、下</a:t>
            </a:r>
            <a:r>
              <a:rPr lang="zh-CN" altLang="en-US" sz="2000" dirty="0">
                <a:latin typeface="微软雅黑" panose="020B0503020204020204" pitchFamily="34" charset="-122"/>
                <a:ea typeface="微软雅黑" panose="020B0503020204020204" pitchFamily="34" charset="-122"/>
              </a:rPr>
              <a:t>极相融合</a:t>
            </a:r>
            <a:r>
              <a:rPr lang="zh-CN" altLang="en-US" sz="2000" dirty="0" smtClean="0">
                <a:latin typeface="微软雅黑" panose="020B0503020204020204" pitchFamily="34" charset="-122"/>
                <a:ea typeface="微软雅黑" panose="020B0503020204020204" pitchFamily="34" charset="-122"/>
              </a:rPr>
              <a:t>的</a:t>
            </a:r>
            <a:r>
              <a:rPr lang="zh-CN" altLang="en-US" sz="2000" dirty="0">
                <a:latin typeface="微软雅黑" panose="020B0503020204020204" pitchFamily="34" charset="-122"/>
                <a:ea typeface="微软雅黑" panose="020B0503020204020204" pitchFamily="34" charset="-122"/>
              </a:rPr>
              <a:t>结果</a:t>
            </a:r>
            <a:r>
              <a:rPr lang="zh-CN" altLang="en-US" sz="2000" dirty="0" smtClean="0">
                <a:latin typeface="微软雅黑" panose="020B0503020204020204" pitchFamily="34" charset="-122"/>
                <a:ea typeface="微软雅黑" panose="020B0503020204020204" pitchFamily="34" charset="-122"/>
              </a:rPr>
              <a:t>。主要</a:t>
            </a:r>
            <a:r>
              <a:rPr lang="zh-CN" altLang="en-US" sz="2000" dirty="0">
                <a:latin typeface="微软雅黑" panose="020B0503020204020204" pitchFamily="34" charset="-122"/>
                <a:ea typeface="微软雅黑" panose="020B0503020204020204" pitchFamily="34" charset="-122"/>
              </a:rPr>
              <a:t>症状是因神经丛或输尿管受压迫而出现脐周痛或胃肠道症状。马蹄形肾无症状者不必治疗</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有压迫症状者用手术切断峡部</a:t>
            </a:r>
          </a:p>
        </p:txBody>
      </p:sp>
      <p:pic>
        <p:nvPicPr>
          <p:cNvPr id="11" name="Picture 5" descr="68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003" y="792723"/>
            <a:ext cx="3034393" cy="292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915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32</a:t>
            </a:fld>
            <a:endParaRPr lang="zh-CN" altLang="en-US"/>
          </a:p>
        </p:txBody>
      </p:sp>
      <p:pic>
        <p:nvPicPr>
          <p:cNvPr id="5" name="Picture 4" descr="http://a2.att.hudong.com/47/62/01300000251917122569620093440.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73" t="1701" r="1718" b="1077"/>
          <a:stretch/>
        </p:blipFill>
        <p:spPr bwMode="auto">
          <a:xfrm>
            <a:off x="6221983" y="0"/>
            <a:ext cx="4458717"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生殖68"/>
          <p:cNvPicPr>
            <a:picLocks noChangeAspect="1" noChangeArrowheads="1"/>
          </p:cNvPicPr>
          <p:nvPr/>
        </p:nvPicPr>
        <p:blipFill>
          <a:blip r:embed="rId3" cstate="print">
            <a:lum bright="6000" contrast="12000"/>
            <a:extLst>
              <a:ext uri="{28A0092B-C50C-407E-A947-70E740481C1C}">
                <a14:useLocalDpi xmlns:a14="http://schemas.microsoft.com/office/drawing/2010/main" val="0"/>
              </a:ext>
            </a:extLst>
          </a:blip>
          <a:srcRect/>
          <a:stretch>
            <a:fillRect/>
          </a:stretch>
        </p:blipFill>
        <p:spPr bwMode="auto">
          <a:xfrm>
            <a:off x="6832091" y="3549813"/>
            <a:ext cx="4065017" cy="3171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596136" y="1043074"/>
            <a:ext cx="5512309" cy="4459041"/>
          </a:xfrm>
          <a:prstGeom prst="rect">
            <a:avLst/>
          </a:prstGeom>
        </p:spPr>
        <p:txBody>
          <a:bodyPr wrap="square">
            <a:spAutoFit/>
          </a:bodyPr>
          <a:lstStyle/>
          <a:p>
            <a:pPr marL="457200" indent="-457200">
              <a:lnSpc>
                <a:spcPct val="150000"/>
              </a:lnSpc>
              <a:buFont typeface="+mj-lt"/>
              <a:buAutoNum type="arabicPeriod"/>
              <a:defRPr/>
            </a:pPr>
            <a:r>
              <a:rPr lang="zh-CN" altLang="en-US" sz="2400" spc="50" dirty="0">
                <a:ln w="11430">
                  <a:noFill/>
                </a:ln>
                <a:latin typeface="微软雅黑" panose="020B0503020204020204" pitchFamily="34" charset="-122"/>
                <a:ea typeface="微软雅黑" panose="020B0503020204020204" pitchFamily="34" charset="-122"/>
              </a:rPr>
              <a:t>手术不进入腹腔，合并症少 </a:t>
            </a:r>
          </a:p>
          <a:p>
            <a:pPr marL="457200" indent="-457200">
              <a:lnSpc>
                <a:spcPct val="150000"/>
              </a:lnSpc>
              <a:buFont typeface="+mj-lt"/>
              <a:buAutoNum type="arabicPeriod"/>
              <a:defRPr/>
            </a:pPr>
            <a:r>
              <a:rPr lang="zh-CN" altLang="en-US" sz="2400" spc="50" dirty="0">
                <a:ln w="11430">
                  <a:noFill/>
                </a:ln>
                <a:latin typeface="微软雅黑" panose="020B0503020204020204" pitchFamily="34" charset="-122"/>
                <a:ea typeface="微软雅黑" panose="020B0503020204020204" pitchFamily="34" charset="-122"/>
              </a:rPr>
              <a:t>移植肾位于髂窝部腹壁下，易于通过触摸估计大小和硬度，有助于医生及时判断有无排斥反应  </a:t>
            </a:r>
          </a:p>
          <a:p>
            <a:pPr marL="457200" indent="-457200">
              <a:lnSpc>
                <a:spcPct val="150000"/>
              </a:lnSpc>
              <a:buFont typeface="+mj-lt"/>
              <a:buAutoNum type="arabicPeriod"/>
              <a:defRPr/>
            </a:pPr>
            <a:r>
              <a:rPr lang="zh-CN" altLang="en-US" sz="2400" spc="50" dirty="0">
                <a:ln w="11430">
                  <a:noFill/>
                </a:ln>
                <a:latin typeface="微软雅黑" panose="020B0503020204020204" pitchFamily="34" charset="-122"/>
                <a:ea typeface="微软雅黑" panose="020B0503020204020204" pitchFamily="34" charset="-122"/>
              </a:rPr>
              <a:t>移植肾部位表浅，便于进行超声波、同位素和穿刺活组织检查</a:t>
            </a:r>
          </a:p>
          <a:p>
            <a:pPr marL="457200" indent="-457200">
              <a:lnSpc>
                <a:spcPct val="150000"/>
              </a:lnSpc>
              <a:buFont typeface="+mj-lt"/>
              <a:buAutoNum type="arabicPeriod"/>
              <a:defRPr/>
            </a:pPr>
            <a:r>
              <a:rPr lang="zh-CN" altLang="en-US" sz="2400" spc="50" dirty="0">
                <a:ln w="11430">
                  <a:noFill/>
                </a:ln>
                <a:latin typeface="微软雅黑" panose="020B0503020204020204" pitchFamily="34" charset="-122"/>
                <a:ea typeface="微软雅黑" panose="020B0503020204020204" pitchFamily="34" charset="-122"/>
              </a:rPr>
              <a:t>移植肾位于髂窝部，因位置表浅而易受外伤，应注意保护 </a:t>
            </a:r>
          </a:p>
        </p:txBody>
      </p:sp>
      <p:sp>
        <p:nvSpPr>
          <p:cNvPr id="9" name="Rectangle 1"/>
          <p:cNvSpPr>
            <a:spLocks noChangeArrowheads="1"/>
          </p:cNvSpPr>
          <p:nvPr/>
        </p:nvSpPr>
        <p:spPr bwMode="auto">
          <a:xfrm>
            <a:off x="0" y="45230"/>
            <a:ext cx="65" cy="366739"/>
          </a:xfrm>
          <a:prstGeom prst="rect">
            <a:avLst/>
          </a:prstGeom>
          <a:solidFill>
            <a:srgbClr val="F3FF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8887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anose="020B0604020202020204" pitchFamily="34" charset="0"/>
            </a:endParaRPr>
          </a:p>
        </p:txBody>
      </p:sp>
      <p:sp>
        <p:nvSpPr>
          <p:cNvPr id="10" name="矩形 9"/>
          <p:cNvSpPr/>
          <p:nvPr/>
        </p:nvSpPr>
        <p:spPr>
          <a:xfrm>
            <a:off x="596136" y="5561926"/>
            <a:ext cx="6513322" cy="1015663"/>
          </a:xfrm>
          <a:prstGeom prst="rect">
            <a:avLst/>
          </a:prstGeom>
        </p:spPr>
        <p:txBody>
          <a:bodyPr wrap="none">
            <a:spAutoFit/>
          </a:bodyPr>
          <a:lstStyle/>
          <a:p>
            <a:pPr lvl="0" eaLnBrk="0" fontAlgn="base" hangingPunct="0">
              <a:spcBef>
                <a:spcPct val="0"/>
              </a:spcBef>
              <a:spcAft>
                <a:spcPct val="0"/>
              </a:spcAft>
            </a:pPr>
            <a:r>
              <a:rPr lang="zh-CN" altLang="zh-CN" sz="28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尿毒症肾移植</a:t>
            </a:r>
            <a:r>
              <a:rPr lang="zh-CN" altLang="zh-CN" sz="280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后</a:t>
            </a:r>
            <a:endParaRPr lang="en-US" altLang="zh-CN" sz="280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a:p>
            <a:pPr lvl="0" eaLnBrk="0" fontAlgn="base" hangingPunct="0">
              <a:spcBef>
                <a:spcPct val="0"/>
              </a:spcBef>
              <a:spcAft>
                <a:spcPct val="0"/>
              </a:spcAft>
            </a:pPr>
            <a:r>
              <a:rPr lang="en-US" altLang="zh-CN" sz="280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1</a:t>
            </a:r>
            <a:r>
              <a:rPr lang="zh-CN" altLang="zh-CN" sz="280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年存活率</a:t>
            </a:r>
            <a:r>
              <a:rPr lang="zh-CN" altLang="en-US" sz="280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约</a:t>
            </a:r>
            <a:r>
              <a:rPr lang="zh-CN" altLang="zh-CN" sz="280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85</a:t>
            </a:r>
            <a:r>
              <a:rPr lang="zh-CN" altLang="zh-CN" sz="28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r>
              <a:rPr lang="zh-CN" altLang="zh-CN" sz="280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80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5</a:t>
            </a:r>
            <a:r>
              <a:rPr lang="zh-CN" altLang="zh-CN" sz="280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年</a:t>
            </a:r>
            <a:r>
              <a:rPr lang="zh-CN" altLang="zh-CN" sz="28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的存活率</a:t>
            </a:r>
            <a:r>
              <a:rPr lang="zh-CN" altLang="zh-CN" sz="280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为</a:t>
            </a:r>
            <a:r>
              <a:rPr lang="en-US" altLang="zh-CN" sz="280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7</a:t>
            </a:r>
            <a:r>
              <a:rPr lang="zh-CN" altLang="zh-CN" sz="280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0</a:t>
            </a:r>
            <a:r>
              <a:rPr lang="zh-CN" altLang="zh-CN" sz="28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r>
              <a:rPr lang="zh-CN" altLang="zh-CN" sz="3200" dirty="0">
                <a:solidFill>
                  <a:srgbClr val="C00000"/>
                </a:solidFill>
                <a:latin typeface="微软雅黑" panose="020B0503020204020204" pitchFamily="34" charset="-122"/>
                <a:ea typeface="微软雅黑" panose="020B0503020204020204" pitchFamily="34" charset="-122"/>
              </a:rPr>
              <a:t> </a:t>
            </a:r>
            <a:endParaRPr lang="zh-CN" altLang="zh-CN" sz="4800" dirty="0">
              <a:solidFill>
                <a:srgbClr val="C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1037688" y="375968"/>
            <a:ext cx="1261884" cy="523220"/>
          </a:xfrm>
          <a:prstGeom prst="rect">
            <a:avLst/>
          </a:prstGeom>
        </p:spPr>
        <p:txBody>
          <a:bodyPr wrap="none">
            <a:spAutoFit/>
          </a:bodyPr>
          <a:lstStyle/>
          <a:p>
            <a:r>
              <a:rPr lang="zh-CN" altLang="en-US" sz="2800" b="1" dirty="0" smtClean="0">
                <a:solidFill>
                  <a:srgbClr val="0000CC"/>
                </a:solidFill>
                <a:latin typeface="微软雅黑" panose="020B0503020204020204" pitchFamily="34" charset="-122"/>
                <a:ea typeface="微软雅黑" panose="020B0503020204020204" pitchFamily="34" charset="-122"/>
              </a:rPr>
              <a:t>肾移植</a:t>
            </a:r>
            <a:endParaRPr lang="zh-CN" altLang="en-US" sz="2800" b="1" dirty="0">
              <a:solidFill>
                <a:srgbClr val="0000C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25152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33</a:t>
            </a:fld>
            <a:endParaRPr lang="zh-CN" altLang="en-US"/>
          </a:p>
        </p:txBody>
      </p:sp>
      <p:sp>
        <p:nvSpPr>
          <p:cNvPr id="12" name="矩形 11"/>
          <p:cNvSpPr/>
          <p:nvPr/>
        </p:nvSpPr>
        <p:spPr>
          <a:xfrm>
            <a:off x="743253" y="286706"/>
            <a:ext cx="3047629" cy="646331"/>
          </a:xfrm>
          <a:prstGeom prst="rect">
            <a:avLst/>
          </a:prstGeom>
        </p:spPr>
        <p:txBody>
          <a:bodyPr wrap="none">
            <a:spAutoFit/>
          </a:bodyPr>
          <a:lstStyle/>
          <a:p>
            <a:r>
              <a:rPr lang="zh-CN" altLang="en-US" sz="3600" b="1" dirty="0" smtClean="0">
                <a:solidFill>
                  <a:srgbClr val="C00000"/>
                </a:solidFill>
                <a:latin typeface="微软雅黑" panose="020B0503020204020204" pitchFamily="34" charset="-122"/>
                <a:ea typeface="微软雅黑" panose="020B0503020204020204" pitchFamily="34" charset="-122"/>
              </a:rPr>
              <a:t>输尿管 </a:t>
            </a:r>
            <a:r>
              <a:rPr kumimoji="1" lang="en-US" altLang="zh-CN" sz="3200" dirty="0" smtClean="0">
                <a:latin typeface="Comic Sans MS" pitchFamily="66" charset="0"/>
                <a:ea typeface="宋体" pitchFamily="2" charset="-122"/>
                <a:cs typeface="Times New Roman" pitchFamily="18" charset="0"/>
              </a:rPr>
              <a:t>Ureter</a:t>
            </a:r>
            <a:endParaRPr kumimoji="1" lang="en-US" altLang="zh-CN" sz="3200" dirty="0">
              <a:latin typeface="Comic Sans MS" pitchFamily="66" charset="0"/>
              <a:ea typeface="宋体" pitchFamily="2" charset="-122"/>
              <a:cs typeface="Times New Roman" pitchFamily="18" charset="0"/>
            </a:endParaRPr>
          </a:p>
        </p:txBody>
      </p:sp>
      <p:sp>
        <p:nvSpPr>
          <p:cNvPr id="39" name="矩形 38"/>
          <p:cNvSpPr/>
          <p:nvPr/>
        </p:nvSpPr>
        <p:spPr>
          <a:xfrm>
            <a:off x="743253" y="926274"/>
            <a:ext cx="9608969" cy="1135054"/>
          </a:xfrm>
          <a:prstGeom prst="rect">
            <a:avLst/>
          </a:prstGeom>
        </p:spPr>
        <p:txBody>
          <a:bodyPr wrap="square">
            <a:spAutoFit/>
          </a:bodyPr>
          <a:lstStyle/>
          <a:p>
            <a:pPr>
              <a:lnSpc>
                <a:spcPct val="150000"/>
              </a:lnSpc>
            </a:pPr>
            <a:r>
              <a:rPr lang="zh-CN" altLang="en-US" sz="2400" dirty="0" smtClean="0">
                <a:latin typeface="微软雅黑" panose="020B0503020204020204" pitchFamily="34" charset="-122"/>
                <a:ea typeface="微软雅黑" panose="020B0503020204020204" pitchFamily="34" charset="-122"/>
              </a:rPr>
              <a:t>一对细长的肌</a:t>
            </a:r>
            <a:r>
              <a:rPr lang="zh-CN" altLang="en-US" sz="2400" dirty="0">
                <a:latin typeface="微软雅黑" panose="020B0503020204020204" pitchFamily="34" charset="-122"/>
                <a:ea typeface="微软雅黑" panose="020B0503020204020204" pitchFamily="34" charset="-122"/>
              </a:rPr>
              <a:t>性管道（平滑肌</a:t>
            </a:r>
            <a:r>
              <a:rPr lang="zh-CN" altLang="en-US" sz="2400" dirty="0" smtClean="0">
                <a:latin typeface="微软雅黑" panose="020B0503020204020204" pitchFamily="34" charset="-122"/>
                <a:ea typeface="微软雅黑" panose="020B0503020204020204" pitchFamily="34" charset="-122"/>
              </a:rPr>
              <a:t>），起于肾盂止于膀胱</a:t>
            </a:r>
            <a:endParaRPr lang="en-US" altLang="zh-CN" sz="2400" dirty="0" smtClean="0">
              <a:latin typeface="微软雅黑" panose="020B0503020204020204" pitchFamily="34" charset="-122"/>
              <a:ea typeface="微软雅黑" panose="020B0503020204020204" pitchFamily="34" charset="-122"/>
            </a:endParaRPr>
          </a:p>
          <a:p>
            <a:pPr>
              <a:lnSpc>
                <a:spcPct val="150000"/>
              </a:lnSpc>
            </a:pPr>
            <a:r>
              <a:rPr lang="zh-CN" altLang="en-US" sz="2400" dirty="0" smtClean="0">
                <a:latin typeface="微软雅黑" panose="020B0503020204020204" pitchFamily="34" charset="-122"/>
                <a:ea typeface="微软雅黑" panose="020B0503020204020204" pitchFamily="34" charset="-122"/>
              </a:rPr>
              <a:t>长约</a:t>
            </a:r>
            <a:r>
              <a:rPr lang="en-US" altLang="zh-CN" sz="2400" dirty="0" smtClean="0">
                <a:latin typeface="微软雅黑" panose="020B0503020204020204" pitchFamily="34" charset="-122"/>
                <a:ea typeface="微软雅黑" panose="020B0503020204020204" pitchFamily="34" charset="-122"/>
              </a:rPr>
              <a:t>20-30cm</a:t>
            </a:r>
            <a:r>
              <a:rPr lang="zh-CN" altLang="en-US" sz="2400" dirty="0" smtClean="0">
                <a:latin typeface="微软雅黑" panose="020B0503020204020204" pitchFamily="34" charset="-122"/>
                <a:ea typeface="微软雅黑" panose="020B0503020204020204" pitchFamily="34" charset="-122"/>
              </a:rPr>
              <a:t>，管径</a:t>
            </a:r>
            <a:r>
              <a:rPr lang="en-US" altLang="zh-CN" sz="2400" dirty="0" smtClean="0">
                <a:latin typeface="微软雅黑" panose="020B0503020204020204" pitchFamily="34" charset="-122"/>
                <a:ea typeface="微软雅黑" panose="020B0503020204020204" pitchFamily="34" charset="-122"/>
              </a:rPr>
              <a:t>0.5-1cm</a:t>
            </a:r>
            <a:r>
              <a:rPr lang="zh-CN" altLang="en-US" sz="2400" dirty="0" smtClean="0">
                <a:latin typeface="微软雅黑" panose="020B0503020204020204" pitchFamily="34" charset="-122"/>
                <a:ea typeface="微软雅黑" panose="020B0503020204020204" pitchFamily="34" charset="-122"/>
              </a:rPr>
              <a:t>（最窄处</a:t>
            </a:r>
            <a:r>
              <a:rPr lang="en-US" altLang="zh-CN" sz="2400" dirty="0" smtClean="0">
                <a:latin typeface="微软雅黑" panose="020B0503020204020204" pitchFamily="34" charset="-122"/>
                <a:ea typeface="微软雅黑" panose="020B0503020204020204" pitchFamily="34" charset="-122"/>
              </a:rPr>
              <a:t>0.2-0.3cm</a:t>
            </a:r>
            <a:r>
              <a:rPr lang="zh-CN" altLang="en-US" sz="2400" dirty="0" smtClean="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88400" y="1141824"/>
            <a:ext cx="2959100" cy="508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7"/>
          <p:cNvSpPr>
            <a:spLocks noChangeArrowheads="1"/>
          </p:cNvSpPr>
          <p:nvPr/>
        </p:nvSpPr>
        <p:spPr bwMode="auto">
          <a:xfrm>
            <a:off x="762107" y="2508746"/>
            <a:ext cx="1723549" cy="256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tabLst>
                <a:tab pos="819150" algn="l"/>
              </a:tabLst>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tabLst>
                <a:tab pos="819150" algn="l"/>
              </a:tabLst>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tabLst>
                <a:tab pos="819150" algn="l"/>
              </a:tabLst>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tabLst>
                <a:tab pos="819150" algn="l"/>
              </a:tabLst>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tabLst>
                <a:tab pos="819150" algn="l"/>
              </a:tabLst>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tabLst>
                <a:tab pos="819150" algn="l"/>
              </a:tabLs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tabLst>
                <a:tab pos="819150" algn="l"/>
              </a:tabLs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tabLst>
                <a:tab pos="819150" algn="l"/>
              </a:tabLs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tabLst>
                <a:tab pos="819150" algn="l"/>
              </a:tabLs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lnSpc>
                <a:spcPct val="80000"/>
              </a:lnSpc>
              <a:spcBef>
                <a:spcPct val="0"/>
              </a:spcBef>
              <a:spcAft>
                <a:spcPct val="0"/>
              </a:spcAft>
            </a:pPr>
            <a:r>
              <a:rPr lang="zh-CN" altLang="en-US" b="1" dirty="0" smtClean="0">
                <a:latin typeface="微软雅黑" panose="020B0503020204020204" pitchFamily="34" charset="-122"/>
                <a:ea typeface="微软雅黑" panose="020B0503020204020204" pitchFamily="34" charset="-122"/>
              </a:rPr>
              <a:t>输尿管分部</a:t>
            </a:r>
            <a:endParaRPr lang="en-US" altLang="zh-CN" b="1" dirty="0" smtClean="0">
              <a:latin typeface="微软雅黑" panose="020B0503020204020204" pitchFamily="34" charset="-122"/>
              <a:ea typeface="微软雅黑" panose="020B0503020204020204" pitchFamily="34" charset="-122"/>
            </a:endParaRPr>
          </a:p>
          <a:p>
            <a:pPr eaLnBrk="1" fontAlgn="base" hangingPunct="1">
              <a:lnSpc>
                <a:spcPct val="80000"/>
              </a:lnSpc>
              <a:spcBef>
                <a:spcPct val="0"/>
              </a:spcBef>
              <a:spcAft>
                <a:spcPct val="0"/>
              </a:spcAft>
            </a:pPr>
            <a:endParaRPr lang="en-US" altLang="zh-CN" b="1" dirty="0" smtClean="0">
              <a:latin typeface="微软雅黑" panose="020B0503020204020204" pitchFamily="34" charset="-122"/>
              <a:ea typeface="微软雅黑" panose="020B0503020204020204" pitchFamily="34" charset="-122"/>
            </a:endParaRPr>
          </a:p>
          <a:p>
            <a:pPr eaLnBrk="1" fontAlgn="base" hangingPunct="1">
              <a:lnSpc>
                <a:spcPct val="80000"/>
              </a:lnSpc>
              <a:spcBef>
                <a:spcPct val="0"/>
              </a:spcBef>
              <a:spcAft>
                <a:spcPct val="0"/>
              </a:spcAft>
            </a:pPr>
            <a:r>
              <a:rPr lang="zh-CN" altLang="en-US" dirty="0">
                <a:solidFill>
                  <a:srgbClr val="0000CC"/>
                </a:solidFill>
                <a:latin typeface="微软雅黑" panose="020B0503020204020204" pitchFamily="34" charset="-122"/>
                <a:ea typeface="微软雅黑" panose="020B0503020204020204" pitchFamily="34" charset="-122"/>
              </a:rPr>
              <a:t>腹部</a:t>
            </a:r>
            <a:endParaRPr lang="en-US" altLang="zh-CN" dirty="0">
              <a:solidFill>
                <a:srgbClr val="0000CC"/>
              </a:solidFill>
              <a:latin typeface="微软雅黑" panose="020B0503020204020204" pitchFamily="34" charset="-122"/>
              <a:ea typeface="微软雅黑" panose="020B0503020204020204" pitchFamily="34" charset="-122"/>
            </a:endParaRPr>
          </a:p>
          <a:p>
            <a:pPr eaLnBrk="1" fontAlgn="base" hangingPunct="1">
              <a:lnSpc>
                <a:spcPct val="120000"/>
              </a:lnSpc>
              <a:spcBef>
                <a:spcPct val="0"/>
              </a:spcBef>
              <a:spcAft>
                <a:spcPct val="0"/>
              </a:spcAft>
              <a:buFontTx/>
              <a:buChar char="•"/>
            </a:pPr>
            <a:endParaRPr lang="en-US" altLang="zh-CN" dirty="0" smtClean="0">
              <a:latin typeface="微软雅黑" panose="020B0503020204020204" pitchFamily="34" charset="-122"/>
              <a:ea typeface="微软雅黑" panose="020B0503020204020204" pitchFamily="34" charset="-122"/>
            </a:endParaRPr>
          </a:p>
          <a:p>
            <a:pPr eaLnBrk="1" fontAlgn="base" hangingPunct="1">
              <a:lnSpc>
                <a:spcPct val="50000"/>
              </a:lnSpc>
              <a:spcBef>
                <a:spcPct val="0"/>
              </a:spcBef>
              <a:spcAft>
                <a:spcPct val="0"/>
              </a:spcAft>
            </a:pPr>
            <a:endParaRPr lang="en-US" altLang="zh-CN" dirty="0">
              <a:latin typeface="微软雅黑" panose="020B0503020204020204" pitchFamily="34" charset="-122"/>
              <a:ea typeface="微软雅黑" panose="020B0503020204020204" pitchFamily="34" charset="-122"/>
            </a:endParaRPr>
          </a:p>
          <a:p>
            <a:pPr eaLnBrk="1" fontAlgn="base" hangingPunct="1">
              <a:lnSpc>
                <a:spcPct val="50000"/>
              </a:lnSpc>
              <a:spcBef>
                <a:spcPct val="0"/>
              </a:spcBef>
              <a:spcAft>
                <a:spcPct val="0"/>
              </a:spcAft>
            </a:pPr>
            <a:r>
              <a:rPr lang="zh-CN" altLang="en-US" dirty="0" smtClean="0">
                <a:solidFill>
                  <a:srgbClr val="0000CC"/>
                </a:solidFill>
                <a:latin typeface="微软雅黑" panose="020B0503020204020204" pitchFamily="34" charset="-122"/>
                <a:ea typeface="微软雅黑" panose="020B0503020204020204" pitchFamily="34" charset="-122"/>
              </a:rPr>
              <a:t>盆部</a:t>
            </a:r>
            <a:endParaRPr lang="en-US" altLang="zh-CN" dirty="0">
              <a:solidFill>
                <a:srgbClr val="0000CC"/>
              </a:solidFill>
              <a:latin typeface="微软雅黑" panose="020B0503020204020204" pitchFamily="34" charset="-122"/>
              <a:ea typeface="微软雅黑" panose="020B0503020204020204" pitchFamily="34" charset="-122"/>
            </a:endParaRPr>
          </a:p>
          <a:p>
            <a:pPr eaLnBrk="1" fontAlgn="base" hangingPunct="1">
              <a:lnSpc>
                <a:spcPct val="80000"/>
              </a:lnSpc>
              <a:spcBef>
                <a:spcPct val="0"/>
              </a:spcBef>
              <a:spcAft>
                <a:spcPct val="0"/>
              </a:spcAft>
              <a:buFontTx/>
              <a:buChar char="•"/>
            </a:pPr>
            <a:endParaRPr lang="en-US" altLang="zh-CN" dirty="0">
              <a:latin typeface="微软雅黑" panose="020B0503020204020204" pitchFamily="34" charset="-122"/>
              <a:ea typeface="微软雅黑" panose="020B0503020204020204" pitchFamily="34" charset="-122"/>
            </a:endParaRPr>
          </a:p>
          <a:p>
            <a:pPr eaLnBrk="1" fontAlgn="base" hangingPunct="1">
              <a:lnSpc>
                <a:spcPct val="50000"/>
              </a:lnSpc>
              <a:spcBef>
                <a:spcPct val="0"/>
              </a:spcBef>
              <a:spcAft>
                <a:spcPct val="0"/>
              </a:spcAft>
            </a:pPr>
            <a:r>
              <a:rPr lang="zh-CN" altLang="en-US" dirty="0" smtClean="0">
                <a:latin typeface="微软雅黑" panose="020B0503020204020204" pitchFamily="34" charset="-122"/>
                <a:ea typeface="微软雅黑" panose="020B0503020204020204" pitchFamily="34" charset="-122"/>
              </a:rPr>
              <a:t>  </a:t>
            </a:r>
            <a:r>
              <a:rPr lang="zh-CN" altLang="en-US" sz="1800" dirty="0" smtClean="0">
                <a:latin typeface="微软雅黑" panose="020B0503020204020204" pitchFamily="34" charset="-122"/>
                <a:ea typeface="微软雅黑" panose="020B0503020204020204" pitchFamily="34" charset="-122"/>
              </a:rPr>
              <a:t> </a:t>
            </a:r>
          </a:p>
          <a:p>
            <a:pPr eaLnBrk="1" fontAlgn="base" hangingPunct="1">
              <a:lnSpc>
                <a:spcPct val="80000"/>
              </a:lnSpc>
              <a:spcBef>
                <a:spcPct val="0"/>
              </a:spcBef>
              <a:spcAft>
                <a:spcPct val="0"/>
              </a:spcAft>
            </a:pPr>
            <a:r>
              <a:rPr lang="zh-CN" altLang="en-US" dirty="0" smtClean="0">
                <a:solidFill>
                  <a:srgbClr val="0000CC"/>
                </a:solidFill>
                <a:latin typeface="微软雅黑" panose="020B0503020204020204" pitchFamily="34" charset="-122"/>
                <a:ea typeface="微软雅黑" panose="020B0503020204020204" pitchFamily="34" charset="-122"/>
              </a:rPr>
              <a:t>壁内部</a:t>
            </a:r>
          </a:p>
        </p:txBody>
      </p:sp>
      <p:sp>
        <p:nvSpPr>
          <p:cNvPr id="3" name="矩形 2"/>
          <p:cNvSpPr/>
          <p:nvPr/>
        </p:nvSpPr>
        <p:spPr>
          <a:xfrm>
            <a:off x="743253" y="3422843"/>
            <a:ext cx="8750300"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起自肾盂下端，经腰大肌前面</a:t>
            </a:r>
            <a:r>
              <a:rPr lang="zh-CN" altLang="en-US" dirty="0" smtClean="0">
                <a:latin typeface="微软雅黑" panose="020B0503020204020204" pitchFamily="34" charset="-122"/>
                <a:ea typeface="微软雅黑" panose="020B0503020204020204" pitchFamily="34" charset="-122"/>
              </a:rPr>
              <a:t>下行，</a:t>
            </a:r>
            <a:r>
              <a:rPr lang="zh-CN" altLang="en-US" dirty="0">
                <a:latin typeface="微软雅黑" panose="020B0503020204020204" pitchFamily="34" charset="-122"/>
                <a:ea typeface="微软雅黑" panose="020B0503020204020204" pitchFamily="34" charset="-122"/>
              </a:rPr>
              <a:t>与</a:t>
            </a:r>
            <a:r>
              <a:rPr lang="zh-CN" altLang="en-US" dirty="0" smtClean="0">
                <a:latin typeface="微软雅黑" panose="020B0503020204020204" pitchFamily="34" charset="-122"/>
                <a:ea typeface="微软雅黑" panose="020B0503020204020204" pitchFamily="34" charset="-122"/>
              </a:rPr>
              <a:t>睾丸</a:t>
            </a:r>
            <a:r>
              <a:rPr lang="en-US" altLang="zh-CN" dirty="0" smtClean="0">
                <a:latin typeface="微软雅黑" panose="020B0503020204020204" pitchFamily="34" charset="-122"/>
                <a:ea typeface="微软雅黑" panose="020B0503020204020204" pitchFamily="34" charset="-122"/>
              </a:rPr>
              <a:t>A</a:t>
            </a:r>
            <a:r>
              <a:rPr lang="zh-CN" altLang="en-US" dirty="0" smtClean="0">
                <a:latin typeface="微软雅黑" panose="020B0503020204020204" pitchFamily="34" charset="-122"/>
                <a:ea typeface="微软雅黑" panose="020B0503020204020204" pitchFamily="34" charset="-122"/>
              </a:rPr>
              <a:t>或卵巢</a:t>
            </a:r>
            <a:r>
              <a:rPr lang="en-US" altLang="zh-CN" dirty="0" smtClean="0">
                <a:latin typeface="微软雅黑" panose="020B0503020204020204" pitchFamily="34" charset="-122"/>
                <a:ea typeface="微软雅黑" panose="020B0503020204020204" pitchFamily="34" charset="-122"/>
              </a:rPr>
              <a:t>A</a:t>
            </a:r>
            <a:r>
              <a:rPr lang="zh-CN" altLang="en-US" dirty="0" smtClean="0">
                <a:latin typeface="微软雅黑" panose="020B0503020204020204" pitchFamily="34" charset="-122"/>
                <a:ea typeface="微软雅黑" panose="020B0503020204020204" pitchFamily="34" charset="-122"/>
              </a:rPr>
              <a:t>交叉，血管</a:t>
            </a:r>
            <a:r>
              <a:rPr lang="zh-CN" altLang="en-US" dirty="0">
                <a:latin typeface="微软雅黑" panose="020B0503020204020204" pitchFamily="34" charset="-122"/>
                <a:ea typeface="微软雅黑" panose="020B0503020204020204" pitchFamily="34" charset="-122"/>
              </a:rPr>
              <a:t>在其前方走</a:t>
            </a:r>
            <a:r>
              <a:rPr lang="zh-CN" altLang="en-US" dirty="0" smtClean="0">
                <a:latin typeface="微软雅黑" panose="020B0503020204020204" pitchFamily="34" charset="-122"/>
                <a:ea typeface="微软雅黑" panose="020B0503020204020204" pitchFamily="34" charset="-122"/>
              </a:rPr>
              <a:t>行</a:t>
            </a:r>
            <a:endParaRPr lang="zh-CN" altLang="en-US" dirty="0">
              <a:latin typeface="微软雅黑" panose="020B0503020204020204" pitchFamily="34" charset="-122"/>
              <a:ea typeface="微软雅黑" panose="020B0503020204020204" pitchFamily="34" charset="-122"/>
            </a:endParaRPr>
          </a:p>
        </p:txBody>
      </p:sp>
      <p:sp>
        <p:nvSpPr>
          <p:cNvPr id="5" name="矩形 4"/>
          <p:cNvSpPr/>
          <p:nvPr/>
        </p:nvSpPr>
        <p:spPr>
          <a:xfrm>
            <a:off x="743253" y="4221979"/>
            <a:ext cx="8270516"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自小骨盆入口处，经盆腔侧壁</a:t>
            </a:r>
            <a:r>
              <a:rPr lang="zh-CN" altLang="en-US" dirty="0" smtClean="0">
                <a:latin typeface="微软雅黑" panose="020B0503020204020204" pitchFamily="34" charset="-122"/>
                <a:ea typeface="微软雅黑" panose="020B0503020204020204" pitchFamily="34" charset="-122"/>
              </a:rPr>
              <a:t>，于髂内</a:t>
            </a:r>
            <a:r>
              <a:rPr lang="en-US" altLang="zh-CN" dirty="0" smtClean="0">
                <a:latin typeface="微软雅黑" panose="020B0503020204020204" pitchFamily="34" charset="-122"/>
                <a:ea typeface="微软雅黑" panose="020B0503020204020204" pitchFamily="34" charset="-122"/>
              </a:rPr>
              <a:t>A</a:t>
            </a:r>
            <a:r>
              <a:rPr lang="zh-CN" altLang="en-US" dirty="0" smtClean="0">
                <a:latin typeface="微软雅黑" panose="020B0503020204020204" pitchFamily="34" charset="-122"/>
                <a:ea typeface="微软雅黑" panose="020B0503020204020204" pitchFamily="34" charset="-122"/>
              </a:rPr>
              <a:t>和</a:t>
            </a:r>
            <a:r>
              <a:rPr lang="zh-CN" altLang="en-US" dirty="0">
                <a:latin typeface="微软雅黑" panose="020B0503020204020204" pitchFamily="34" charset="-122"/>
                <a:ea typeface="微软雅黑" panose="020B0503020204020204" pitchFamily="34" charset="-122"/>
              </a:rPr>
              <a:t>骶髂关节前方</a:t>
            </a:r>
            <a:r>
              <a:rPr lang="zh-CN" altLang="en-US" dirty="0" smtClean="0">
                <a:latin typeface="微软雅黑" panose="020B0503020204020204" pitchFamily="34" charset="-122"/>
                <a:ea typeface="微软雅黑" panose="020B0503020204020204" pitchFamily="34" charset="-122"/>
              </a:rPr>
              <a:t>下行</a:t>
            </a:r>
            <a:endParaRPr lang="en-US" altLang="zh-CN" dirty="0" smtClean="0">
              <a:latin typeface="微软雅黑" panose="020B0503020204020204" pitchFamily="34" charset="-122"/>
              <a:ea typeface="微软雅黑" panose="020B0503020204020204" pitchFamily="34" charset="-122"/>
            </a:endParaRPr>
          </a:p>
        </p:txBody>
      </p:sp>
      <p:sp>
        <p:nvSpPr>
          <p:cNvPr id="6" name="矩形 5"/>
          <p:cNvSpPr/>
          <p:nvPr/>
        </p:nvSpPr>
        <p:spPr>
          <a:xfrm>
            <a:off x="762107" y="5075603"/>
            <a:ext cx="4304383"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是输尿管斜穿膀胱壁的部分，长约</a:t>
            </a:r>
            <a:r>
              <a:rPr lang="en-US" altLang="zh-CN" dirty="0" smtClean="0">
                <a:latin typeface="微软雅黑" panose="020B0503020204020204" pitchFamily="34" charset="-122"/>
                <a:ea typeface="微软雅黑" panose="020B0503020204020204" pitchFamily="34" charset="-122"/>
              </a:rPr>
              <a:t>1.5cm</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9026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34</a:t>
            </a:fld>
            <a:endParaRPr lang="zh-CN" altLang="en-US"/>
          </a:p>
        </p:txBody>
      </p:sp>
      <p:sp>
        <p:nvSpPr>
          <p:cNvPr id="5" name="矩形 4"/>
          <p:cNvSpPr/>
          <p:nvPr/>
        </p:nvSpPr>
        <p:spPr>
          <a:xfrm>
            <a:off x="7139232" y="1949233"/>
            <a:ext cx="4135225" cy="2400657"/>
          </a:xfrm>
          <a:prstGeom prst="rect">
            <a:avLst/>
          </a:prstGeom>
        </p:spPr>
        <p:txBody>
          <a:bodyPr wrap="square">
            <a:spAutoFit/>
          </a:bodyPr>
          <a:lstStyle/>
          <a:p>
            <a:pPr>
              <a:lnSpc>
                <a:spcPct val="150000"/>
              </a:lnSpc>
            </a:pPr>
            <a:r>
              <a:rPr lang="zh-CN" altLang="en-US" sz="2000" dirty="0" smtClean="0">
                <a:latin typeface="微软雅黑" panose="020B0503020204020204" pitchFamily="34" charset="-122"/>
                <a:ea typeface="微软雅黑" panose="020B0503020204020204" pitchFamily="34" charset="-122"/>
              </a:rPr>
              <a:t>男性输尿管</a:t>
            </a:r>
            <a:r>
              <a:rPr lang="zh-CN" altLang="en-US" sz="2000" dirty="0">
                <a:latin typeface="微软雅黑" panose="020B0503020204020204" pitchFamily="34" charset="-122"/>
                <a:ea typeface="微软雅黑" panose="020B0503020204020204" pitchFamily="34" charset="-122"/>
              </a:rPr>
              <a:t>走向前、内、下方，经直肠前外侧壁与膀胱后壁之间下行，在输精管后外方与之交叉，从膀胱底外上角向内下穿入膀胱壁。两侧输尿管达膀胱后壁时相距约</a:t>
            </a:r>
            <a:r>
              <a:rPr lang="en-US" altLang="zh-CN" sz="2000" dirty="0" smtClean="0">
                <a:latin typeface="微软雅黑" panose="020B0503020204020204" pitchFamily="34" charset="-122"/>
                <a:ea typeface="微软雅黑" panose="020B0503020204020204" pitchFamily="34" charset="-122"/>
              </a:rPr>
              <a:t>5cm</a:t>
            </a:r>
            <a:endParaRPr lang="en-US" altLang="zh-CN" sz="2000" dirty="0">
              <a:latin typeface="微软雅黑" panose="020B0503020204020204" pitchFamily="34" charset="-122"/>
              <a:ea typeface="微软雅黑" panose="020B0503020204020204" pitchFamily="34" charset="-122"/>
            </a:endParaRPr>
          </a:p>
        </p:txBody>
      </p:sp>
      <p:sp>
        <p:nvSpPr>
          <p:cNvPr id="6" name="矩形 5"/>
          <p:cNvSpPr/>
          <p:nvPr/>
        </p:nvSpPr>
        <p:spPr>
          <a:xfrm>
            <a:off x="591369" y="433457"/>
            <a:ext cx="5404043" cy="584775"/>
          </a:xfrm>
          <a:prstGeom prst="rect">
            <a:avLst/>
          </a:prstGeom>
        </p:spPr>
        <p:txBody>
          <a:bodyPr wrap="none">
            <a:spAutoFit/>
          </a:bodyPr>
          <a:lstStyle/>
          <a:p>
            <a:pPr lvl="0" algn="ctr" fontAlgn="base">
              <a:spcBef>
                <a:spcPct val="0"/>
              </a:spcBef>
              <a:spcAft>
                <a:spcPct val="0"/>
              </a:spcAft>
              <a:defRPr/>
            </a:pPr>
            <a:r>
              <a:rPr lang="zh-CN" altLang="en-US" sz="2800" b="1" kern="0" spc="50" dirty="0" smtClean="0">
                <a:ln w="11430"/>
                <a:solidFill>
                  <a:prstClr val="black"/>
                </a:solidFill>
                <a:latin typeface="微软雅黑" pitchFamily="34" charset="-122"/>
                <a:ea typeface="微软雅黑" pitchFamily="34" charset="-122"/>
              </a:rPr>
              <a:t>注意</a:t>
            </a:r>
            <a:r>
              <a:rPr lang="zh-CN" altLang="en-US" sz="2800" b="1" kern="0" spc="50" dirty="0" smtClean="0">
                <a:ln w="11430"/>
                <a:solidFill>
                  <a:srgbClr val="000000"/>
                </a:solidFill>
                <a:latin typeface="微软雅黑" pitchFamily="34" charset="-122"/>
                <a:ea typeface="微软雅黑" pitchFamily="34" charset="-122"/>
              </a:rPr>
              <a:t>男性</a:t>
            </a:r>
            <a:r>
              <a:rPr lang="zh-CN" altLang="en-US" sz="2800" b="1" kern="0" spc="50" dirty="0">
                <a:ln w="11430"/>
                <a:solidFill>
                  <a:prstClr val="black"/>
                </a:solidFill>
                <a:latin typeface="微软雅黑" pitchFamily="34" charset="-122"/>
                <a:ea typeface="微软雅黑" pitchFamily="34" charset="-122"/>
              </a:rPr>
              <a:t>输</a:t>
            </a:r>
            <a:r>
              <a:rPr lang="zh-CN" altLang="en-US" sz="3200" b="1" kern="0" spc="50" dirty="0">
                <a:ln w="11430"/>
                <a:solidFill>
                  <a:srgbClr val="FF0000"/>
                </a:solidFill>
                <a:latin typeface="微软雅黑" pitchFamily="34" charset="-122"/>
                <a:ea typeface="微软雅黑" pitchFamily="34" charset="-122"/>
              </a:rPr>
              <a:t>尿</a:t>
            </a:r>
            <a:r>
              <a:rPr lang="zh-CN" altLang="en-US" sz="2800" b="1" kern="0" spc="50" dirty="0">
                <a:ln w="11430"/>
                <a:solidFill>
                  <a:prstClr val="black"/>
                </a:solidFill>
                <a:latin typeface="微软雅黑" pitchFamily="34" charset="-122"/>
                <a:ea typeface="微软雅黑" pitchFamily="34" charset="-122"/>
              </a:rPr>
              <a:t>管与</a:t>
            </a:r>
            <a:r>
              <a:rPr lang="zh-CN" altLang="en-US" sz="2800" b="1" kern="0" spc="50" dirty="0" smtClean="0">
                <a:ln w="11430"/>
                <a:solidFill>
                  <a:srgbClr val="000000"/>
                </a:solidFill>
                <a:latin typeface="微软雅黑" pitchFamily="34" charset="-122"/>
                <a:ea typeface="微软雅黑" pitchFamily="34" charset="-122"/>
              </a:rPr>
              <a:t>输</a:t>
            </a:r>
            <a:r>
              <a:rPr lang="zh-CN" altLang="en-US" sz="3200" b="1" kern="0" spc="50" dirty="0" smtClean="0">
                <a:ln w="11430"/>
                <a:solidFill>
                  <a:srgbClr val="0000FF"/>
                </a:solidFill>
                <a:latin typeface="微软雅黑" pitchFamily="34" charset="-122"/>
                <a:ea typeface="微软雅黑" pitchFamily="34" charset="-122"/>
              </a:rPr>
              <a:t>精</a:t>
            </a:r>
            <a:r>
              <a:rPr lang="zh-CN" altLang="en-US" sz="2800" b="1" kern="0" spc="50" dirty="0" smtClean="0">
                <a:ln w="11430"/>
                <a:solidFill>
                  <a:srgbClr val="000000"/>
                </a:solidFill>
                <a:latin typeface="微软雅黑" pitchFamily="34" charset="-122"/>
                <a:ea typeface="微软雅黑" pitchFamily="34" charset="-122"/>
              </a:rPr>
              <a:t>管</a:t>
            </a:r>
            <a:r>
              <a:rPr lang="zh-CN" altLang="en-US" sz="2800" b="1" kern="0" spc="50" dirty="0">
                <a:ln w="11430"/>
                <a:solidFill>
                  <a:prstClr val="black"/>
                </a:solidFill>
                <a:latin typeface="微软雅黑" pitchFamily="34" charset="-122"/>
                <a:ea typeface="微软雅黑" pitchFamily="34" charset="-122"/>
              </a:rPr>
              <a:t>的关系</a:t>
            </a:r>
            <a:endParaRPr lang="zh-CN" altLang="en-US" sz="2800" b="1" kern="0" spc="50" dirty="0">
              <a:ln w="11430"/>
              <a:solidFill>
                <a:srgbClr val="FF0000"/>
              </a:solidFill>
              <a:latin typeface="微软雅黑" pitchFamily="34" charset="-122"/>
              <a:ea typeface="微软雅黑" pitchFamily="34" charset="-122"/>
            </a:endParaRPr>
          </a:p>
        </p:txBody>
      </p:sp>
      <p:pic>
        <p:nvPicPr>
          <p:cNvPr id="12" name="图片 11"/>
          <p:cNvPicPr>
            <a:picLocks noChangeAspect="1"/>
          </p:cNvPicPr>
          <p:nvPr/>
        </p:nvPicPr>
        <p:blipFill>
          <a:blip r:embed="rId2"/>
          <a:stretch>
            <a:fillRect/>
          </a:stretch>
        </p:blipFill>
        <p:spPr>
          <a:xfrm>
            <a:off x="2317177" y="1363662"/>
            <a:ext cx="4140200" cy="5494338"/>
          </a:xfrm>
          <a:prstGeom prst="rect">
            <a:avLst/>
          </a:prstGeom>
          <a:ln>
            <a:noFill/>
          </a:ln>
          <a:effectLst>
            <a:outerShdw blurRad="292100" dist="139700" dir="2700000" algn="tl" rotWithShape="0">
              <a:srgbClr val="333333">
                <a:alpha val="65000"/>
              </a:srgbClr>
            </a:outerShdw>
          </a:effectLst>
        </p:spPr>
      </p:pic>
      <p:sp>
        <p:nvSpPr>
          <p:cNvPr id="13" name="Line 30"/>
          <p:cNvSpPr>
            <a:spLocks noChangeShapeType="1"/>
          </p:cNvSpPr>
          <p:nvPr/>
        </p:nvSpPr>
        <p:spPr bwMode="auto">
          <a:xfrm flipH="1" flipV="1">
            <a:off x="1794759" y="2342368"/>
            <a:ext cx="864096" cy="233524"/>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4" name="Rectangle 29"/>
          <p:cNvSpPr>
            <a:spLocks noChangeArrowheads="1"/>
          </p:cNvSpPr>
          <p:nvPr/>
        </p:nvSpPr>
        <p:spPr bwMode="auto">
          <a:xfrm>
            <a:off x="273983" y="2091273"/>
            <a:ext cx="1520776" cy="50218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400" b="1" i="0" u="none" strike="noStrike" kern="0" cap="none" spc="50" normalizeH="0" baseline="0" noProof="0" dirty="0">
                <a:ln w="11430"/>
                <a:solidFill>
                  <a:prstClr val="black"/>
                </a:solidFill>
                <a:uLnTx/>
                <a:uFillTx/>
                <a:latin typeface="微软雅黑" pitchFamily="34" charset="-122"/>
                <a:ea typeface="微软雅黑" pitchFamily="34" charset="-122"/>
                <a:cs typeface="+mn-cs"/>
              </a:rPr>
              <a:t>输</a:t>
            </a:r>
            <a:r>
              <a:rPr kumimoji="0" lang="zh-CN" altLang="en-US" sz="2400" b="1" i="0" u="none" strike="noStrike" kern="0" cap="none" spc="50" normalizeH="0" baseline="0" noProof="0" dirty="0">
                <a:ln w="11430"/>
                <a:solidFill>
                  <a:srgbClr val="FF0000"/>
                </a:solidFill>
                <a:uLnTx/>
                <a:uFillTx/>
                <a:latin typeface="微软雅黑" pitchFamily="34" charset="-122"/>
                <a:ea typeface="微软雅黑" pitchFamily="34" charset="-122"/>
                <a:cs typeface="+mn-cs"/>
              </a:rPr>
              <a:t>尿</a:t>
            </a:r>
            <a:r>
              <a:rPr kumimoji="0" lang="zh-CN" altLang="en-US" sz="2400" b="1" i="0" u="none" strike="noStrike" kern="0" cap="none" spc="50" normalizeH="0" baseline="0" noProof="0" dirty="0">
                <a:ln w="11430"/>
                <a:solidFill>
                  <a:prstClr val="black"/>
                </a:solidFill>
                <a:uLnTx/>
                <a:uFillTx/>
                <a:latin typeface="微软雅黑" pitchFamily="34" charset="-122"/>
                <a:ea typeface="微软雅黑" pitchFamily="34" charset="-122"/>
                <a:cs typeface="+mn-cs"/>
              </a:rPr>
              <a:t>管</a:t>
            </a:r>
          </a:p>
        </p:txBody>
      </p:sp>
      <p:sp>
        <p:nvSpPr>
          <p:cNvPr id="15" name="Rectangle 29"/>
          <p:cNvSpPr>
            <a:spLocks noChangeArrowheads="1"/>
          </p:cNvSpPr>
          <p:nvPr/>
        </p:nvSpPr>
        <p:spPr bwMode="auto">
          <a:xfrm>
            <a:off x="313547" y="3324668"/>
            <a:ext cx="1520776" cy="54117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3500"/>
              </a:lnSpc>
              <a:spcBef>
                <a:spcPct val="0"/>
              </a:spcBef>
              <a:spcAft>
                <a:spcPct val="0"/>
              </a:spcAft>
            </a:pPr>
            <a:r>
              <a:rPr lang="zh-CN" altLang="en-US" sz="2400" b="1" kern="0" spc="50" dirty="0">
                <a:ln w="11430"/>
                <a:solidFill>
                  <a:prstClr val="black"/>
                </a:solidFill>
                <a:latin typeface="微软雅黑" pitchFamily="34" charset="-122"/>
                <a:ea typeface="微软雅黑" pitchFamily="34" charset="-122"/>
              </a:rPr>
              <a:t>输</a:t>
            </a:r>
            <a:r>
              <a:rPr lang="zh-CN" altLang="en-US" sz="2400" b="1" kern="0" spc="50" dirty="0">
                <a:ln w="11430"/>
                <a:solidFill>
                  <a:srgbClr val="0000CC"/>
                </a:solidFill>
                <a:latin typeface="微软雅黑" pitchFamily="34" charset="-122"/>
                <a:ea typeface="微软雅黑" pitchFamily="34" charset="-122"/>
              </a:rPr>
              <a:t>精</a:t>
            </a:r>
            <a:r>
              <a:rPr lang="zh-CN" altLang="en-US" sz="2400" b="1" kern="0" spc="50" dirty="0">
                <a:ln w="11430"/>
                <a:solidFill>
                  <a:prstClr val="black"/>
                </a:solidFill>
                <a:latin typeface="微软雅黑" pitchFamily="34" charset="-122"/>
                <a:ea typeface="微软雅黑" pitchFamily="34" charset="-122"/>
              </a:rPr>
              <a:t>管</a:t>
            </a:r>
          </a:p>
        </p:txBody>
      </p:sp>
      <p:sp>
        <p:nvSpPr>
          <p:cNvPr id="16" name="Line 30"/>
          <p:cNvSpPr>
            <a:spLocks noChangeShapeType="1"/>
          </p:cNvSpPr>
          <p:nvPr/>
        </p:nvSpPr>
        <p:spPr bwMode="auto">
          <a:xfrm flipH="1" flipV="1">
            <a:off x="1794760" y="3595255"/>
            <a:ext cx="1008112" cy="180021"/>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Tree>
    <p:extLst>
      <p:ext uri="{BB962C8B-B14F-4D97-AF65-F5344CB8AC3E}">
        <p14:creationId xmlns:p14="http://schemas.microsoft.com/office/powerpoint/2010/main" val="179161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35</a:t>
            </a:fld>
            <a:endParaRPr lang="zh-CN" altLang="en-US"/>
          </a:p>
        </p:txBody>
      </p:sp>
      <p:pic>
        <p:nvPicPr>
          <p:cNvPr id="12" name="Picture 32"/>
          <p:cNvPicPr>
            <a:picLocks noChangeAspect="1" noChangeArrowheads="1"/>
          </p:cNvPicPr>
          <p:nvPr/>
        </p:nvPicPr>
        <p:blipFill rotWithShape="1">
          <a:blip r:embed="rId2"/>
          <a:srcRect l="32663" t="24159" r="27033" b="47146"/>
          <a:stretch/>
        </p:blipFill>
        <p:spPr bwMode="auto">
          <a:xfrm>
            <a:off x="561304" y="1309180"/>
            <a:ext cx="5464175" cy="4662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30"/>
          <p:cNvSpPr>
            <a:spLocks noChangeShapeType="1"/>
          </p:cNvSpPr>
          <p:nvPr/>
        </p:nvSpPr>
        <p:spPr bwMode="auto">
          <a:xfrm flipV="1">
            <a:off x="2429930" y="1579668"/>
            <a:ext cx="3744416" cy="1321110"/>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5" name="Rectangle 29"/>
          <p:cNvSpPr>
            <a:spLocks noChangeArrowheads="1"/>
          </p:cNvSpPr>
          <p:nvPr/>
        </p:nvSpPr>
        <p:spPr bwMode="auto">
          <a:xfrm>
            <a:off x="5992609" y="1321919"/>
            <a:ext cx="1520776" cy="54117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3500"/>
              </a:lnSpc>
              <a:spcBef>
                <a:spcPct val="0"/>
              </a:spcBef>
              <a:spcAft>
                <a:spcPct val="0"/>
              </a:spcAft>
            </a:pPr>
            <a:r>
              <a:rPr lang="zh-CN" altLang="en-US" sz="2400" b="1" kern="0" spc="50" dirty="0">
                <a:ln w="11430"/>
                <a:latin typeface="微软雅黑" pitchFamily="34" charset="-122"/>
                <a:ea typeface="微软雅黑" pitchFamily="34" charset="-122"/>
              </a:rPr>
              <a:t>输</a:t>
            </a:r>
            <a:r>
              <a:rPr lang="zh-CN" altLang="en-US" sz="2400" b="1" kern="0" spc="50" dirty="0">
                <a:ln w="11430"/>
                <a:solidFill>
                  <a:srgbClr val="FF0000"/>
                </a:solidFill>
                <a:latin typeface="微软雅黑" pitchFamily="34" charset="-122"/>
                <a:ea typeface="微软雅黑" pitchFamily="34" charset="-122"/>
              </a:rPr>
              <a:t>尿</a:t>
            </a:r>
            <a:r>
              <a:rPr lang="zh-CN" altLang="en-US" sz="2400" b="1" kern="0" spc="50" dirty="0">
                <a:ln w="11430"/>
                <a:latin typeface="微软雅黑" pitchFamily="34" charset="-122"/>
                <a:ea typeface="微软雅黑" pitchFamily="34" charset="-122"/>
              </a:rPr>
              <a:t>管</a:t>
            </a:r>
          </a:p>
        </p:txBody>
      </p:sp>
      <p:sp>
        <p:nvSpPr>
          <p:cNvPr id="16" name="Line 30"/>
          <p:cNvSpPr>
            <a:spLocks noChangeShapeType="1"/>
          </p:cNvSpPr>
          <p:nvPr/>
        </p:nvSpPr>
        <p:spPr bwMode="auto">
          <a:xfrm>
            <a:off x="1925875" y="3701942"/>
            <a:ext cx="4239863" cy="686038"/>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7" name="Rectangle 29"/>
          <p:cNvSpPr>
            <a:spLocks noChangeArrowheads="1"/>
          </p:cNvSpPr>
          <p:nvPr/>
        </p:nvSpPr>
        <p:spPr bwMode="auto">
          <a:xfrm>
            <a:off x="5984001" y="2510630"/>
            <a:ext cx="1520776" cy="54117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400" b="1" i="0" u="none" strike="noStrike" kern="0" cap="none" spc="50" normalizeH="0" baseline="0" noProof="0" dirty="0" smtClean="0">
                <a:ln w="11430"/>
                <a:uLnTx/>
                <a:uFillTx/>
                <a:latin typeface="微软雅黑" pitchFamily="34" charset="-122"/>
                <a:ea typeface="微软雅黑" pitchFamily="34" charset="-122"/>
                <a:cs typeface="+mn-cs"/>
              </a:rPr>
              <a:t>输</a:t>
            </a:r>
            <a:r>
              <a:rPr kumimoji="0" lang="zh-CN" altLang="en-US" sz="2400" b="1" i="0" u="none" strike="noStrike" kern="0" cap="none" spc="50" normalizeH="0" baseline="0" noProof="0" dirty="0" smtClean="0">
                <a:ln w="11430"/>
                <a:solidFill>
                  <a:srgbClr val="0000CC"/>
                </a:solidFill>
                <a:uLnTx/>
                <a:uFillTx/>
                <a:latin typeface="微软雅黑" pitchFamily="34" charset="-122"/>
                <a:ea typeface="微软雅黑" pitchFamily="34" charset="-122"/>
                <a:cs typeface="+mn-cs"/>
              </a:rPr>
              <a:t>卵</a:t>
            </a:r>
            <a:r>
              <a:rPr kumimoji="0" lang="zh-CN" altLang="en-US" sz="2400" b="1" i="0" u="none" strike="noStrike" kern="0" cap="none" spc="50" normalizeH="0" baseline="0" noProof="0" dirty="0" smtClean="0">
                <a:ln w="11430"/>
                <a:uLnTx/>
                <a:uFillTx/>
                <a:latin typeface="微软雅黑" pitchFamily="34" charset="-122"/>
                <a:ea typeface="微软雅黑" pitchFamily="34" charset="-122"/>
                <a:cs typeface="+mn-cs"/>
              </a:rPr>
              <a:t>管</a:t>
            </a:r>
            <a:endParaRPr kumimoji="0" lang="zh-CN" altLang="en-US" sz="2400" b="1" i="0" u="none" strike="noStrike" kern="0" cap="none" spc="50" normalizeH="0" baseline="0" noProof="0" dirty="0">
              <a:ln w="11430"/>
              <a:uLnTx/>
              <a:uFillTx/>
              <a:latin typeface="微软雅黑" pitchFamily="34" charset="-122"/>
              <a:ea typeface="微软雅黑" pitchFamily="34" charset="-122"/>
              <a:cs typeface="+mn-cs"/>
            </a:endParaRPr>
          </a:p>
        </p:txBody>
      </p:sp>
      <p:sp>
        <p:nvSpPr>
          <p:cNvPr id="18" name="Rectangle 29"/>
          <p:cNvSpPr>
            <a:spLocks noChangeArrowheads="1"/>
          </p:cNvSpPr>
          <p:nvPr/>
        </p:nvSpPr>
        <p:spPr bwMode="auto">
          <a:xfrm>
            <a:off x="5984001" y="4136885"/>
            <a:ext cx="1520776" cy="50218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3500"/>
              </a:lnSpc>
              <a:spcBef>
                <a:spcPct val="0"/>
              </a:spcBef>
              <a:spcAft>
                <a:spcPct val="0"/>
              </a:spcAft>
            </a:pPr>
            <a:r>
              <a:rPr lang="zh-CN" altLang="en-US" sz="2400" b="1" kern="0" spc="50" dirty="0">
                <a:ln w="11430"/>
                <a:latin typeface="微软雅黑" pitchFamily="34" charset="-122"/>
                <a:ea typeface="微软雅黑" pitchFamily="34" charset="-122"/>
              </a:rPr>
              <a:t>卵 </a:t>
            </a:r>
            <a:r>
              <a:rPr lang="zh-CN" altLang="en-US" sz="2400" b="1" kern="0" spc="50" dirty="0" smtClean="0">
                <a:ln w="11430"/>
                <a:latin typeface="微软雅黑" pitchFamily="34" charset="-122"/>
                <a:ea typeface="微软雅黑" pitchFamily="34" charset="-122"/>
              </a:rPr>
              <a:t> 巢</a:t>
            </a:r>
            <a:endParaRPr lang="zh-CN" altLang="en-US" sz="2400" b="1" kern="0" spc="50" dirty="0">
              <a:ln w="11430"/>
              <a:latin typeface="微软雅黑" pitchFamily="34" charset="-122"/>
              <a:ea typeface="微软雅黑" pitchFamily="34" charset="-122"/>
            </a:endParaRPr>
          </a:p>
        </p:txBody>
      </p:sp>
      <p:sp>
        <p:nvSpPr>
          <p:cNvPr id="19" name="Line 30"/>
          <p:cNvSpPr>
            <a:spLocks noChangeShapeType="1"/>
          </p:cNvSpPr>
          <p:nvPr/>
        </p:nvSpPr>
        <p:spPr bwMode="auto">
          <a:xfrm flipV="1">
            <a:off x="1851279" y="2803803"/>
            <a:ext cx="4314459" cy="360042"/>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0" name="矩形 19"/>
          <p:cNvSpPr/>
          <p:nvPr/>
        </p:nvSpPr>
        <p:spPr>
          <a:xfrm>
            <a:off x="488777" y="433457"/>
            <a:ext cx="5609228" cy="584775"/>
          </a:xfrm>
          <a:prstGeom prst="rect">
            <a:avLst/>
          </a:prstGeom>
        </p:spPr>
        <p:txBody>
          <a:bodyPr wrap="none">
            <a:spAutoFit/>
          </a:bodyPr>
          <a:lstStyle/>
          <a:p>
            <a:pPr lvl="0" algn="ctr" fontAlgn="base">
              <a:spcBef>
                <a:spcPct val="0"/>
              </a:spcBef>
              <a:spcAft>
                <a:spcPct val="0"/>
              </a:spcAft>
              <a:defRPr/>
            </a:pPr>
            <a:r>
              <a:rPr lang="zh-CN" altLang="en-US" sz="2800" b="1" kern="0" spc="50" dirty="0">
                <a:ln w="11430"/>
                <a:solidFill>
                  <a:prstClr val="black"/>
                </a:solidFill>
                <a:latin typeface="微软雅黑" pitchFamily="34" charset="-122"/>
                <a:ea typeface="微软雅黑" pitchFamily="34" charset="-122"/>
              </a:rPr>
              <a:t>注意</a:t>
            </a:r>
            <a:r>
              <a:rPr lang="zh-CN" altLang="en-US" sz="2800" b="1" kern="0" spc="50" dirty="0">
                <a:ln w="11430"/>
                <a:solidFill>
                  <a:srgbClr val="000000"/>
                </a:solidFill>
                <a:latin typeface="微软雅黑" pitchFamily="34" charset="-122"/>
                <a:ea typeface="微软雅黑" pitchFamily="34" charset="-122"/>
              </a:rPr>
              <a:t>女性</a:t>
            </a:r>
            <a:r>
              <a:rPr lang="zh-CN" altLang="en-US" sz="2800" b="1" kern="0" spc="50" dirty="0">
                <a:ln w="11430"/>
                <a:solidFill>
                  <a:prstClr val="black"/>
                </a:solidFill>
                <a:latin typeface="微软雅黑" pitchFamily="34" charset="-122"/>
                <a:ea typeface="微软雅黑" pitchFamily="34" charset="-122"/>
              </a:rPr>
              <a:t>输</a:t>
            </a:r>
            <a:r>
              <a:rPr lang="zh-CN" altLang="en-US" sz="3200" b="1" kern="0" spc="50" dirty="0">
                <a:ln w="11430"/>
                <a:solidFill>
                  <a:srgbClr val="FF0000"/>
                </a:solidFill>
                <a:latin typeface="微软雅黑" pitchFamily="34" charset="-122"/>
                <a:ea typeface="微软雅黑" pitchFamily="34" charset="-122"/>
              </a:rPr>
              <a:t>尿</a:t>
            </a:r>
            <a:r>
              <a:rPr lang="zh-CN" altLang="en-US" sz="2800" b="1" kern="0" spc="50" dirty="0">
                <a:ln w="11430"/>
                <a:solidFill>
                  <a:prstClr val="black"/>
                </a:solidFill>
                <a:latin typeface="微软雅黑" pitchFamily="34" charset="-122"/>
                <a:ea typeface="微软雅黑" pitchFamily="34" charset="-122"/>
              </a:rPr>
              <a:t>管与</a:t>
            </a:r>
            <a:r>
              <a:rPr lang="zh-CN" altLang="en-US" sz="2800" b="1" kern="0" spc="50" dirty="0">
                <a:ln w="11430"/>
                <a:solidFill>
                  <a:srgbClr val="000000"/>
                </a:solidFill>
                <a:latin typeface="微软雅黑" pitchFamily="34" charset="-122"/>
                <a:ea typeface="微软雅黑" pitchFamily="34" charset="-122"/>
              </a:rPr>
              <a:t>输</a:t>
            </a:r>
            <a:r>
              <a:rPr lang="zh-CN" altLang="en-US" sz="3200" b="1" kern="0" spc="50" dirty="0">
                <a:ln w="11430"/>
                <a:solidFill>
                  <a:srgbClr val="0000FF"/>
                </a:solidFill>
                <a:latin typeface="微软雅黑" pitchFamily="34" charset="-122"/>
                <a:ea typeface="微软雅黑" pitchFamily="34" charset="-122"/>
              </a:rPr>
              <a:t>卵</a:t>
            </a:r>
            <a:r>
              <a:rPr lang="zh-CN" altLang="en-US" sz="2800" b="1" kern="0" spc="50" dirty="0">
                <a:ln w="11430"/>
                <a:solidFill>
                  <a:srgbClr val="000000"/>
                </a:solidFill>
                <a:latin typeface="微软雅黑" pitchFamily="34" charset="-122"/>
                <a:ea typeface="微软雅黑" pitchFamily="34" charset="-122"/>
              </a:rPr>
              <a:t>管</a:t>
            </a:r>
            <a:r>
              <a:rPr lang="zh-CN" altLang="en-US" sz="2800" b="1" kern="0" spc="50" dirty="0">
                <a:ln w="11430"/>
                <a:solidFill>
                  <a:prstClr val="black"/>
                </a:solidFill>
                <a:latin typeface="微软雅黑" pitchFamily="34" charset="-122"/>
                <a:ea typeface="微软雅黑" pitchFamily="34" charset="-122"/>
              </a:rPr>
              <a:t>的关系</a:t>
            </a:r>
            <a:endParaRPr lang="zh-CN" altLang="en-US" sz="2800" b="1" kern="0" spc="50" dirty="0">
              <a:ln w="11430"/>
              <a:solidFill>
                <a:srgbClr val="FF0000"/>
              </a:solidFill>
              <a:latin typeface="微软雅黑" pitchFamily="34" charset="-122"/>
              <a:ea typeface="微软雅黑" pitchFamily="34" charset="-122"/>
            </a:endParaRPr>
          </a:p>
        </p:txBody>
      </p:sp>
      <p:sp>
        <p:nvSpPr>
          <p:cNvPr id="21" name="矩形 20"/>
          <p:cNvSpPr/>
          <p:nvPr/>
        </p:nvSpPr>
        <p:spPr>
          <a:xfrm>
            <a:off x="7808537" y="1958469"/>
            <a:ext cx="3041715" cy="1884618"/>
          </a:xfrm>
          <a:prstGeom prst="rect">
            <a:avLst/>
          </a:prstGeom>
        </p:spPr>
        <p:txBody>
          <a:bodyPr wrap="square">
            <a:spAutoFit/>
          </a:bodyPr>
          <a:lstStyle/>
          <a:p>
            <a:pPr>
              <a:lnSpc>
                <a:spcPct val="150000"/>
              </a:lnSpc>
            </a:pPr>
            <a:r>
              <a:rPr lang="zh-CN" altLang="en-US" sz="2000" dirty="0" smtClean="0">
                <a:latin typeface="微软雅黑" panose="020B0503020204020204" pitchFamily="34" charset="-122"/>
                <a:ea typeface="微软雅黑" panose="020B0503020204020204" pitchFamily="34" charset="-122"/>
              </a:rPr>
              <a:t>女性</a:t>
            </a:r>
            <a:r>
              <a:rPr lang="zh-CN" altLang="en-US" sz="2000" dirty="0">
                <a:latin typeface="微软雅黑" panose="020B0503020204020204" pitchFamily="34" charset="-122"/>
                <a:ea typeface="微软雅黑" panose="020B0503020204020204" pitchFamily="34" charset="-122"/>
              </a:rPr>
              <a:t>输尿管经子宫颈外侧约</a:t>
            </a:r>
            <a:r>
              <a:rPr lang="en-US" altLang="zh-CN" sz="2000" dirty="0">
                <a:latin typeface="微软雅黑" panose="020B0503020204020204" pitchFamily="34" charset="-122"/>
                <a:ea typeface="微软雅黑" panose="020B0503020204020204" pitchFamily="34" charset="-122"/>
              </a:rPr>
              <a:t>2.5cm</a:t>
            </a:r>
            <a:r>
              <a:rPr lang="zh-CN" altLang="en-US" sz="2000" dirty="0">
                <a:latin typeface="微软雅黑" panose="020B0503020204020204" pitchFamily="34" charset="-122"/>
                <a:ea typeface="微软雅黑" panose="020B0503020204020204" pitchFamily="34" charset="-122"/>
              </a:rPr>
              <a:t>处，从子宫动脉后下方绕过，行向下内至膀胱底穿入膀胱壁</a:t>
            </a:r>
            <a:r>
              <a:rPr lang="zh-CN" altLang="en-US" sz="2000" dirty="0" smtClean="0">
                <a:latin typeface="微软雅黑" panose="020B0503020204020204" pitchFamily="34" charset="-122"/>
                <a:ea typeface="微软雅黑" panose="020B0503020204020204" pitchFamily="34" charset="-122"/>
              </a:rPr>
              <a:t>内</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0560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36</a:t>
            </a:fld>
            <a:endParaRPr lang="zh-CN" altLang="en-US"/>
          </a:p>
        </p:txBody>
      </p:sp>
      <p:pic>
        <p:nvPicPr>
          <p:cNvPr id="12" name="Picture 9" descr="96"/>
          <p:cNvPicPr>
            <a:picLocks noChangeAspect="1" noChangeArrowheads="1"/>
          </p:cNvPicPr>
          <p:nvPr/>
        </p:nvPicPr>
        <p:blipFill>
          <a:blip r:embed="rId2" cstate="print">
            <a:lum bright="-6000" contrast="6000"/>
            <a:extLst>
              <a:ext uri="{28A0092B-C50C-407E-A947-70E740481C1C}">
                <a14:useLocalDpi xmlns:a14="http://schemas.microsoft.com/office/drawing/2010/main" val="0"/>
              </a:ext>
            </a:extLst>
          </a:blip>
          <a:srcRect t="17941"/>
          <a:stretch>
            <a:fillRect/>
          </a:stretch>
        </p:blipFill>
        <p:spPr bwMode="auto">
          <a:xfrm>
            <a:off x="2978467" y="2021807"/>
            <a:ext cx="3898866" cy="433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pic>
      <p:pic>
        <p:nvPicPr>
          <p:cNvPr id="13"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671638"/>
            <a:ext cx="218281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9"/>
          <p:cNvSpPr>
            <a:spLocks noChangeArrowheads="1"/>
          </p:cNvSpPr>
          <p:nvPr/>
        </p:nvSpPr>
        <p:spPr bwMode="auto">
          <a:xfrm>
            <a:off x="1775519" y="2585248"/>
            <a:ext cx="1866142" cy="50218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400" b="1" i="0" u="none" strike="noStrike" kern="0" cap="none" spc="50" normalizeH="0" baseline="0" noProof="0" dirty="0">
                <a:ln w="11430"/>
                <a:solidFill>
                  <a:srgbClr val="0000FF"/>
                </a:solidFill>
                <a:effectLst>
                  <a:outerShdw blurRad="76200" dist="50800" dir="5400000" algn="tl" rotWithShape="0">
                    <a:srgbClr val="000000">
                      <a:alpha val="65000"/>
                    </a:srgbClr>
                  </a:outerShdw>
                </a:effectLst>
                <a:uLnTx/>
                <a:uFillTx/>
                <a:latin typeface="微软雅黑" pitchFamily="34" charset="-122"/>
                <a:ea typeface="微软雅黑" pitchFamily="34" charset="-122"/>
                <a:cs typeface="+mn-cs"/>
              </a:rPr>
              <a:t>腹部</a:t>
            </a:r>
          </a:p>
        </p:txBody>
      </p:sp>
      <p:sp>
        <p:nvSpPr>
          <p:cNvPr id="15" name="Line 30"/>
          <p:cNvSpPr>
            <a:spLocks noChangeShapeType="1"/>
          </p:cNvSpPr>
          <p:nvPr/>
        </p:nvSpPr>
        <p:spPr bwMode="auto">
          <a:xfrm flipV="1">
            <a:off x="1482865" y="2895715"/>
            <a:ext cx="734874" cy="383445"/>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6" name="Line 30"/>
          <p:cNvSpPr>
            <a:spLocks noChangeShapeType="1"/>
          </p:cNvSpPr>
          <p:nvPr/>
        </p:nvSpPr>
        <p:spPr bwMode="auto">
          <a:xfrm flipH="1" flipV="1">
            <a:off x="3144580" y="2856122"/>
            <a:ext cx="1186119" cy="482407"/>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7" name="Line 30"/>
          <p:cNvSpPr>
            <a:spLocks noChangeShapeType="1"/>
          </p:cNvSpPr>
          <p:nvPr/>
        </p:nvSpPr>
        <p:spPr bwMode="auto">
          <a:xfrm flipH="1" flipV="1">
            <a:off x="3162510" y="4671282"/>
            <a:ext cx="1257090" cy="251096"/>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8" name="Line 30"/>
          <p:cNvSpPr>
            <a:spLocks noChangeShapeType="1"/>
          </p:cNvSpPr>
          <p:nvPr/>
        </p:nvSpPr>
        <p:spPr bwMode="auto">
          <a:xfrm flipV="1">
            <a:off x="1482864" y="4749800"/>
            <a:ext cx="734873" cy="407391"/>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19" name="Rectangle 29"/>
          <p:cNvSpPr>
            <a:spLocks noChangeArrowheads="1"/>
          </p:cNvSpPr>
          <p:nvPr/>
        </p:nvSpPr>
        <p:spPr bwMode="auto">
          <a:xfrm>
            <a:off x="1817937" y="4420189"/>
            <a:ext cx="1866142" cy="50218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400" b="1" i="0" u="none" strike="noStrike" kern="0" cap="none" spc="50" normalizeH="0" baseline="0" noProof="0" dirty="0">
                <a:ln w="11430"/>
                <a:solidFill>
                  <a:srgbClr val="0000FF"/>
                </a:solidFill>
                <a:effectLst>
                  <a:outerShdw blurRad="76200" dist="50800" dir="5400000" algn="tl" rotWithShape="0">
                    <a:srgbClr val="000000">
                      <a:alpha val="65000"/>
                    </a:srgbClr>
                  </a:outerShdw>
                </a:effectLst>
                <a:uLnTx/>
                <a:uFillTx/>
                <a:latin typeface="微软雅黑" pitchFamily="34" charset="-122"/>
                <a:ea typeface="微软雅黑" pitchFamily="34" charset="-122"/>
                <a:cs typeface="+mn-cs"/>
              </a:rPr>
              <a:t>盆部</a:t>
            </a:r>
          </a:p>
        </p:txBody>
      </p:sp>
      <p:pic>
        <p:nvPicPr>
          <p:cNvPr id="24" name="Picture 9"/>
          <p:cNvPicPr>
            <a:picLocks noChangeAspect="1" noChangeArrowheads="1"/>
          </p:cNvPicPr>
          <p:nvPr/>
        </p:nvPicPr>
        <p:blipFill>
          <a:blip r:embed="rId4"/>
          <a:srcRect/>
          <a:stretch>
            <a:fillRect/>
          </a:stretch>
        </p:blipFill>
        <p:spPr bwMode="auto">
          <a:xfrm>
            <a:off x="7434001" y="2689958"/>
            <a:ext cx="3706312" cy="288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30"/>
          <p:cNvSpPr>
            <a:spLocks noChangeShapeType="1"/>
          </p:cNvSpPr>
          <p:nvPr/>
        </p:nvSpPr>
        <p:spPr bwMode="auto">
          <a:xfrm flipV="1">
            <a:off x="10100468" y="2689958"/>
            <a:ext cx="602457" cy="1078548"/>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6" name="Rectangle 29"/>
          <p:cNvSpPr>
            <a:spLocks noChangeArrowheads="1"/>
          </p:cNvSpPr>
          <p:nvPr/>
        </p:nvSpPr>
        <p:spPr bwMode="auto">
          <a:xfrm>
            <a:off x="9894058" y="2057985"/>
            <a:ext cx="1866142" cy="50218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lang="zh-CN" altLang="en-US" sz="2400" b="1" kern="0" spc="50" dirty="0">
                <a:ln w="11430"/>
                <a:solidFill>
                  <a:srgbClr val="0000CC"/>
                </a:solidFill>
                <a:latin typeface="微软雅黑" pitchFamily="34" charset="-122"/>
                <a:ea typeface="微软雅黑" pitchFamily="34" charset="-122"/>
              </a:rPr>
              <a:t>壁</a:t>
            </a:r>
            <a:r>
              <a:rPr kumimoji="0" lang="zh-CN" altLang="en-US" sz="2400" b="1" i="0" u="none" strike="noStrike" kern="0" cap="none" spc="50" normalizeH="0" baseline="0" noProof="0" dirty="0">
                <a:ln w="11430"/>
                <a:solidFill>
                  <a:srgbClr val="0000CC"/>
                </a:solidFill>
                <a:uLnTx/>
                <a:uFillTx/>
                <a:latin typeface="微软雅黑" pitchFamily="34" charset="-122"/>
                <a:ea typeface="微软雅黑" pitchFamily="34" charset="-122"/>
                <a:cs typeface="+mn-cs"/>
              </a:rPr>
              <a:t>内部</a:t>
            </a:r>
          </a:p>
        </p:txBody>
      </p:sp>
      <p:sp>
        <p:nvSpPr>
          <p:cNvPr id="27" name="任意多边形 26"/>
          <p:cNvSpPr/>
          <p:nvPr/>
        </p:nvSpPr>
        <p:spPr>
          <a:xfrm>
            <a:off x="9728199" y="3588005"/>
            <a:ext cx="372269" cy="624886"/>
          </a:xfrm>
          <a:custGeom>
            <a:avLst/>
            <a:gdLst>
              <a:gd name="connsiteX0" fmla="*/ 1100138 w 1100138"/>
              <a:gd name="connsiteY0" fmla="*/ 0 h 1371600"/>
              <a:gd name="connsiteX1" fmla="*/ 928688 w 1100138"/>
              <a:gd name="connsiteY1" fmla="*/ 328612 h 1371600"/>
              <a:gd name="connsiteX2" fmla="*/ 685800 w 1100138"/>
              <a:gd name="connsiteY2" fmla="*/ 585787 h 1371600"/>
              <a:gd name="connsiteX3" fmla="*/ 371475 w 1100138"/>
              <a:gd name="connsiteY3" fmla="*/ 828675 h 1371600"/>
              <a:gd name="connsiteX4" fmla="*/ 214313 w 1100138"/>
              <a:gd name="connsiteY4" fmla="*/ 1071562 h 1371600"/>
              <a:gd name="connsiteX5" fmla="*/ 100013 w 1100138"/>
              <a:gd name="connsiteY5" fmla="*/ 1243012 h 1371600"/>
              <a:gd name="connsiteX6" fmla="*/ 0 w 1100138"/>
              <a:gd name="connsiteY6"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0138" h="1371600">
                <a:moveTo>
                  <a:pt x="1100138" y="0"/>
                </a:moveTo>
                <a:cubicBezTo>
                  <a:pt x="1048941" y="115490"/>
                  <a:pt x="997744" y="230981"/>
                  <a:pt x="928688" y="328612"/>
                </a:cubicBezTo>
                <a:cubicBezTo>
                  <a:pt x="859632" y="426243"/>
                  <a:pt x="778669" y="502443"/>
                  <a:pt x="685800" y="585787"/>
                </a:cubicBezTo>
                <a:cubicBezTo>
                  <a:pt x="592931" y="669131"/>
                  <a:pt x="450056" y="747713"/>
                  <a:pt x="371475" y="828675"/>
                </a:cubicBezTo>
                <a:cubicBezTo>
                  <a:pt x="292894" y="909637"/>
                  <a:pt x="259557" y="1002506"/>
                  <a:pt x="214313" y="1071562"/>
                </a:cubicBezTo>
                <a:cubicBezTo>
                  <a:pt x="169069" y="1140618"/>
                  <a:pt x="135732" y="1193006"/>
                  <a:pt x="100013" y="1243012"/>
                </a:cubicBezTo>
                <a:cubicBezTo>
                  <a:pt x="64294" y="1293018"/>
                  <a:pt x="32147" y="1332309"/>
                  <a:pt x="0" y="1371600"/>
                </a:cubicBezTo>
              </a:path>
            </a:pathLst>
          </a:custGeom>
          <a:noFill/>
          <a:ln w="76200" cap="flat" cmpd="sng" algn="ctr">
            <a:solidFill>
              <a:sysClr val="windowText" lastClr="000000"/>
            </a:solidFill>
            <a:prstDash val="sysDash"/>
            <a:headEnd type="none" w="med" len="med"/>
            <a:tailEnd type="non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8" name="矩形 27"/>
          <p:cNvSpPr/>
          <p:nvPr/>
        </p:nvSpPr>
        <p:spPr>
          <a:xfrm>
            <a:off x="530363" y="546220"/>
            <a:ext cx="9451837" cy="646331"/>
          </a:xfrm>
          <a:prstGeom prst="rect">
            <a:avLst/>
          </a:prstGeom>
        </p:spPr>
        <p:txBody>
          <a:bodyPr wrap="square">
            <a:spAutoFit/>
          </a:bodyPr>
          <a:lstStyle/>
          <a:p>
            <a:pPr>
              <a:lnSpc>
                <a:spcPct val="150000"/>
              </a:lnSpc>
            </a:pPr>
            <a:r>
              <a:rPr lang="zh-CN" altLang="en-US" sz="2400" dirty="0" smtClean="0">
                <a:latin typeface="微软雅黑" panose="020B0503020204020204" pitchFamily="34" charset="-122"/>
                <a:ea typeface="微软雅黑" panose="020B0503020204020204" pitchFamily="34" charset="-122"/>
              </a:rPr>
              <a:t>膀胱</a:t>
            </a:r>
            <a:r>
              <a:rPr lang="zh-CN" altLang="en-US" sz="2400" dirty="0">
                <a:latin typeface="微软雅黑" panose="020B0503020204020204" pitchFamily="34" charset="-122"/>
                <a:ea typeface="微软雅黑" panose="020B0503020204020204" pitchFamily="34" charset="-122"/>
              </a:rPr>
              <a:t>充盈时，膀胱内压</a:t>
            </a:r>
            <a:r>
              <a:rPr lang="zh-CN" altLang="en-US" sz="2400" dirty="0" smtClean="0">
                <a:latin typeface="微软雅黑" panose="020B0503020204020204" pitchFamily="34" charset="-122"/>
                <a:ea typeface="微软雅黑" panose="020B0503020204020204" pitchFamily="34" charset="-122"/>
              </a:rPr>
              <a:t>升高引起</a:t>
            </a:r>
            <a:r>
              <a:rPr lang="zh-CN" altLang="en-US" sz="2400" dirty="0">
                <a:solidFill>
                  <a:srgbClr val="0000CC"/>
                </a:solidFill>
                <a:latin typeface="微软雅黑" panose="020B0503020204020204" pitchFamily="34" charset="-122"/>
                <a:ea typeface="微软雅黑" panose="020B0503020204020204" pitchFamily="34" charset="-122"/>
              </a:rPr>
              <a:t>壁</a:t>
            </a:r>
            <a:r>
              <a:rPr lang="zh-CN" altLang="en-US" sz="2400" dirty="0" smtClean="0">
                <a:solidFill>
                  <a:srgbClr val="0000CC"/>
                </a:solidFill>
                <a:latin typeface="微软雅黑" panose="020B0503020204020204" pitchFamily="34" charset="-122"/>
                <a:ea typeface="微软雅黑" panose="020B0503020204020204" pitchFamily="34" charset="-122"/>
              </a:rPr>
              <a:t>内部</a:t>
            </a:r>
            <a:r>
              <a:rPr lang="zh-CN" altLang="en-US" sz="2400" dirty="0" smtClean="0">
                <a:latin typeface="微软雅黑" panose="020B0503020204020204" pitchFamily="34" charset="-122"/>
                <a:ea typeface="微软雅黑" panose="020B0503020204020204" pitchFamily="34" charset="-122"/>
              </a:rPr>
              <a:t>管</a:t>
            </a:r>
            <a:r>
              <a:rPr lang="zh-CN" altLang="en-US" sz="2400" dirty="0">
                <a:latin typeface="微软雅黑" panose="020B0503020204020204" pitchFamily="34" charset="-122"/>
                <a:ea typeface="微软雅黑" panose="020B0503020204020204" pitchFamily="34" charset="-122"/>
              </a:rPr>
              <a:t>腔闭合，可阻止尿</a:t>
            </a:r>
            <a:r>
              <a:rPr lang="zh-CN" altLang="en-US" sz="2400" dirty="0" smtClean="0">
                <a:latin typeface="微软雅黑" panose="020B0503020204020204" pitchFamily="34" charset="-122"/>
                <a:ea typeface="微软雅黑" panose="020B0503020204020204" pitchFamily="34" charset="-122"/>
              </a:rPr>
              <a:t>液返流</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9065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right)">
                                      <p:cBhvr>
                                        <p:cTn id="32" dur="500"/>
                                        <p:tgtEl>
                                          <p:spTgt spid="27"/>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37</a:t>
            </a:fld>
            <a:endParaRPr lang="zh-CN" altLang="en-US"/>
          </a:p>
        </p:txBody>
      </p:sp>
      <p:sp>
        <p:nvSpPr>
          <p:cNvPr id="3" name="矩形 2"/>
          <p:cNvSpPr/>
          <p:nvPr/>
        </p:nvSpPr>
        <p:spPr>
          <a:xfrm>
            <a:off x="1931086" y="235513"/>
            <a:ext cx="3057247" cy="523220"/>
          </a:xfrm>
          <a:prstGeom prst="rect">
            <a:avLst/>
          </a:prstGeom>
        </p:spPr>
        <p:txBody>
          <a:bodyPr wrap="none">
            <a:spAutoFit/>
          </a:bodyPr>
          <a:lstStyle/>
          <a:p>
            <a:r>
              <a:rPr lang="zh-CN" altLang="en-US" sz="2800" b="1" dirty="0" smtClean="0">
                <a:solidFill>
                  <a:srgbClr val="0000CC"/>
                </a:solidFill>
                <a:latin typeface="微软雅黑" panose="020B0503020204020204" pitchFamily="34" charset="-122"/>
                <a:ea typeface="微软雅黑" panose="020B0503020204020204" pitchFamily="34" charset="-122"/>
              </a:rPr>
              <a:t>输尿管的三个狭窄</a:t>
            </a:r>
            <a:endParaRPr lang="zh-CN" altLang="en-US" sz="2800" b="1" dirty="0">
              <a:solidFill>
                <a:srgbClr val="0000CC"/>
              </a:solidFill>
              <a:latin typeface="微软雅黑" panose="020B0503020204020204" pitchFamily="34" charset="-122"/>
              <a:ea typeface="微软雅黑" panose="020B0503020204020204" pitchFamily="34" charset="-122"/>
            </a:endParaRPr>
          </a:p>
        </p:txBody>
      </p:sp>
      <p:sp>
        <p:nvSpPr>
          <p:cNvPr id="5" name="矩形 4"/>
          <p:cNvSpPr/>
          <p:nvPr/>
        </p:nvSpPr>
        <p:spPr>
          <a:xfrm>
            <a:off x="1548552" y="746360"/>
            <a:ext cx="9080500" cy="1754326"/>
          </a:xfrm>
          <a:prstGeom prst="rect">
            <a:avLst/>
          </a:prstGeom>
        </p:spPr>
        <p:txBody>
          <a:bodyPr wrap="square">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①上狭窄 </a:t>
            </a: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位于肾盂输尿管移行处</a:t>
            </a:r>
          </a:p>
          <a:p>
            <a:pPr>
              <a:lnSpc>
                <a:spcPct val="150000"/>
              </a:lnSpc>
            </a:pPr>
            <a:r>
              <a:rPr lang="zh-CN" altLang="en-US" sz="2400" dirty="0">
                <a:latin typeface="微软雅黑" panose="020B0503020204020204" pitchFamily="34" charset="-122"/>
                <a:ea typeface="微软雅黑" panose="020B0503020204020204" pitchFamily="34" charset="-122"/>
              </a:rPr>
              <a:t>②中狭窄 </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位于骨盆上口，输尿管跨过髂血管处</a:t>
            </a:r>
          </a:p>
          <a:p>
            <a:pPr>
              <a:lnSpc>
                <a:spcPct val="150000"/>
              </a:lnSpc>
            </a:pPr>
            <a:r>
              <a:rPr lang="zh-CN" altLang="en-US" sz="2400" dirty="0">
                <a:latin typeface="微软雅黑" panose="020B0503020204020204" pitchFamily="34" charset="-122"/>
                <a:ea typeface="微软雅黑" panose="020B0503020204020204" pitchFamily="34" charset="-122"/>
              </a:rPr>
              <a:t>③下狭窄 在输尿管的壁内部</a:t>
            </a:r>
          </a:p>
        </p:txBody>
      </p:sp>
      <p:pic>
        <p:nvPicPr>
          <p:cNvPr id="22" name="Picture 9" descr="96"/>
          <p:cNvPicPr>
            <a:picLocks noChangeAspect="1" noChangeArrowheads="1"/>
          </p:cNvPicPr>
          <p:nvPr/>
        </p:nvPicPr>
        <p:blipFill>
          <a:blip r:embed="rId2" cstate="print">
            <a:lum bright="-6000" contrast="6000"/>
            <a:extLst>
              <a:ext uri="{28A0092B-C50C-407E-A947-70E740481C1C}">
                <a14:useLocalDpi xmlns:a14="http://schemas.microsoft.com/office/drawing/2010/main" val="0"/>
              </a:ext>
            </a:extLst>
          </a:blip>
          <a:srcRect t="17941"/>
          <a:stretch>
            <a:fillRect/>
          </a:stretch>
        </p:blipFill>
        <p:spPr bwMode="auto">
          <a:xfrm>
            <a:off x="6905233" y="2573339"/>
            <a:ext cx="3632138" cy="403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pic>
      <p:pic>
        <p:nvPicPr>
          <p:cNvPr id="23" name="图片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26" y="2573339"/>
            <a:ext cx="1888349" cy="401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9"/>
          <p:cNvSpPr>
            <a:spLocks noChangeArrowheads="1"/>
          </p:cNvSpPr>
          <p:nvPr/>
        </p:nvSpPr>
        <p:spPr bwMode="auto">
          <a:xfrm>
            <a:off x="4401260" y="2573339"/>
            <a:ext cx="1866142" cy="951030"/>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000" b="1" i="0" u="none" strike="noStrike" kern="0" cap="none" spc="50" normalizeH="0" baseline="0" noProof="0" dirty="0">
                <a:ln w="11430"/>
                <a:solidFill>
                  <a:srgbClr val="FF0000"/>
                </a:solidFill>
                <a:uLnTx/>
                <a:uFillTx/>
                <a:latin typeface="微软雅黑" pitchFamily="34" charset="-122"/>
                <a:ea typeface="微软雅黑" pitchFamily="34" charset="-122"/>
                <a:cs typeface="+mn-cs"/>
              </a:rPr>
              <a:t>肾盂</a:t>
            </a:r>
            <a:r>
              <a:rPr kumimoji="0" lang="zh-CN" altLang="en-US" sz="2000" b="1" i="0" u="none" strike="noStrike" kern="0" cap="none" spc="50" normalizeH="0" baseline="0" noProof="0" dirty="0" smtClean="0">
                <a:ln w="11430"/>
                <a:solidFill>
                  <a:prstClr val="black"/>
                </a:solidFill>
                <a:uLnTx/>
                <a:uFillTx/>
                <a:latin typeface="微软雅黑" pitchFamily="34" charset="-122"/>
                <a:ea typeface="微软雅黑" pitchFamily="34" charset="-122"/>
                <a:cs typeface="+mn-cs"/>
              </a:rPr>
              <a:t>输尿管</a:t>
            </a:r>
            <a:endParaRPr kumimoji="0" lang="en-US" altLang="zh-CN" sz="2000" b="1" i="0" u="none" strike="noStrike" kern="0" cap="none" spc="50" normalizeH="0" baseline="0" noProof="0" dirty="0" smtClean="0">
              <a:ln w="11430"/>
              <a:solidFill>
                <a:prstClr val="black"/>
              </a:solidFill>
              <a:uLnTx/>
              <a:uFillTx/>
              <a:latin typeface="微软雅黑" pitchFamily="34" charset="-122"/>
              <a:ea typeface="微软雅黑" pitchFamily="34" charset="-122"/>
              <a:cs typeface="+mn-cs"/>
            </a:endParaRPr>
          </a:p>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000" b="1" i="0" u="none" strike="noStrike" kern="0" cap="none" spc="50" normalizeH="0" baseline="0" noProof="0" dirty="0" smtClean="0">
                <a:ln w="11430"/>
                <a:solidFill>
                  <a:srgbClr val="0000FF"/>
                </a:solidFill>
                <a:uLnTx/>
                <a:uFillTx/>
                <a:latin typeface="微软雅黑" pitchFamily="34" charset="-122"/>
                <a:ea typeface="微软雅黑" pitchFamily="34" charset="-122"/>
                <a:cs typeface="+mn-cs"/>
              </a:rPr>
              <a:t>移行</a:t>
            </a:r>
            <a:r>
              <a:rPr kumimoji="0" lang="zh-CN" altLang="en-US" sz="2000" b="1" i="0" u="none" strike="noStrike" kern="0" cap="none" spc="50" normalizeH="0" baseline="0" noProof="0" dirty="0">
                <a:ln w="11430"/>
                <a:solidFill>
                  <a:srgbClr val="0000FF"/>
                </a:solidFill>
                <a:uLnTx/>
                <a:uFillTx/>
                <a:latin typeface="微软雅黑" pitchFamily="34" charset="-122"/>
                <a:ea typeface="微软雅黑" pitchFamily="34" charset="-122"/>
                <a:cs typeface="+mn-cs"/>
              </a:rPr>
              <a:t>处</a:t>
            </a:r>
          </a:p>
        </p:txBody>
      </p:sp>
      <p:sp>
        <p:nvSpPr>
          <p:cNvPr id="25" name="Line 30"/>
          <p:cNvSpPr>
            <a:spLocks noChangeShapeType="1"/>
          </p:cNvSpPr>
          <p:nvPr/>
        </p:nvSpPr>
        <p:spPr bwMode="auto">
          <a:xfrm flipV="1">
            <a:off x="3276601" y="3164737"/>
            <a:ext cx="1368343" cy="183468"/>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6" name="Line 30"/>
          <p:cNvSpPr>
            <a:spLocks noChangeShapeType="1"/>
          </p:cNvSpPr>
          <p:nvPr/>
        </p:nvSpPr>
        <p:spPr bwMode="auto">
          <a:xfrm flipH="1" flipV="1">
            <a:off x="6088802" y="3164737"/>
            <a:ext cx="2110317" cy="508103"/>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7" name="Line 30"/>
          <p:cNvSpPr>
            <a:spLocks noChangeShapeType="1"/>
          </p:cNvSpPr>
          <p:nvPr/>
        </p:nvSpPr>
        <p:spPr bwMode="auto">
          <a:xfrm flipH="1" flipV="1">
            <a:off x="5867980" y="4593508"/>
            <a:ext cx="2384480" cy="626189"/>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8" name="Line 30"/>
          <p:cNvSpPr>
            <a:spLocks noChangeShapeType="1"/>
          </p:cNvSpPr>
          <p:nvPr/>
        </p:nvSpPr>
        <p:spPr bwMode="auto">
          <a:xfrm flipV="1">
            <a:off x="3223260" y="4593508"/>
            <a:ext cx="1481745" cy="504272"/>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9" name="Rectangle 29"/>
          <p:cNvSpPr>
            <a:spLocks noChangeArrowheads="1"/>
          </p:cNvSpPr>
          <p:nvPr/>
        </p:nvSpPr>
        <p:spPr bwMode="auto">
          <a:xfrm>
            <a:off x="4401260" y="4040437"/>
            <a:ext cx="1866142" cy="951030"/>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000" b="1" i="0" u="none" strike="noStrike" kern="0" cap="none" spc="50" normalizeH="0" baseline="0" noProof="0" dirty="0">
                <a:ln w="11430"/>
                <a:solidFill>
                  <a:srgbClr val="0000FF"/>
                </a:solidFill>
                <a:uLnTx/>
                <a:uFillTx/>
                <a:latin typeface="微软雅黑" pitchFamily="34" charset="-122"/>
                <a:ea typeface="微软雅黑" pitchFamily="34" charset="-122"/>
                <a:cs typeface="+mn-cs"/>
              </a:rPr>
              <a:t>输尿管</a:t>
            </a:r>
            <a:r>
              <a:rPr kumimoji="0" lang="zh-CN" altLang="en-US" sz="2000" b="1" i="0" u="none" strike="noStrike" kern="0" cap="none" spc="50" normalizeH="0" baseline="0" noProof="0" dirty="0" smtClean="0">
                <a:ln w="11430"/>
                <a:solidFill>
                  <a:srgbClr val="FF0000"/>
                </a:solidFill>
                <a:uLnTx/>
                <a:uFillTx/>
                <a:latin typeface="微软雅黑" pitchFamily="34" charset="-122"/>
                <a:ea typeface="微软雅黑" pitchFamily="34" charset="-122"/>
                <a:cs typeface="+mn-cs"/>
              </a:rPr>
              <a:t>跨</a:t>
            </a:r>
            <a:endParaRPr kumimoji="0" lang="en-US" altLang="zh-CN" sz="2000" b="1" i="0" u="none" strike="noStrike" kern="0" cap="none" spc="50" normalizeH="0" baseline="0" noProof="0" dirty="0" smtClean="0">
              <a:ln w="11430"/>
              <a:solidFill>
                <a:srgbClr val="FF0000"/>
              </a:solidFill>
              <a:uLnTx/>
              <a:uFillTx/>
              <a:latin typeface="微软雅黑" pitchFamily="34" charset="-122"/>
              <a:ea typeface="微软雅黑" pitchFamily="34" charset="-122"/>
              <a:cs typeface="+mn-cs"/>
            </a:endParaRPr>
          </a:p>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000" b="1" i="0" u="none" strike="noStrike" kern="0" cap="none" spc="50" normalizeH="0" baseline="0" noProof="0" dirty="0" smtClean="0">
                <a:ln w="11430"/>
                <a:solidFill>
                  <a:srgbClr val="0000FF"/>
                </a:solidFill>
                <a:uLnTx/>
                <a:uFillTx/>
                <a:latin typeface="微软雅黑" pitchFamily="34" charset="-122"/>
                <a:ea typeface="微软雅黑" pitchFamily="34" charset="-122"/>
                <a:cs typeface="+mn-cs"/>
              </a:rPr>
              <a:t>髂</a:t>
            </a:r>
            <a:r>
              <a:rPr kumimoji="0" lang="zh-CN" altLang="en-US" sz="2000" b="1" i="0" u="none" strike="noStrike" kern="0" cap="none" spc="50" normalizeH="0" baseline="0" noProof="0" dirty="0">
                <a:ln w="11430"/>
                <a:solidFill>
                  <a:srgbClr val="0000FF"/>
                </a:solidFill>
                <a:uLnTx/>
                <a:uFillTx/>
                <a:latin typeface="微软雅黑" pitchFamily="34" charset="-122"/>
                <a:ea typeface="微软雅黑" pitchFamily="34" charset="-122"/>
                <a:cs typeface="+mn-cs"/>
              </a:rPr>
              <a:t>血管处</a:t>
            </a:r>
          </a:p>
        </p:txBody>
      </p:sp>
      <p:sp>
        <p:nvSpPr>
          <p:cNvPr id="30" name="任意多边形 29"/>
          <p:cNvSpPr/>
          <p:nvPr/>
        </p:nvSpPr>
        <p:spPr>
          <a:xfrm>
            <a:off x="3177542" y="5767386"/>
            <a:ext cx="45719" cy="274107"/>
          </a:xfrm>
          <a:custGeom>
            <a:avLst/>
            <a:gdLst>
              <a:gd name="connsiteX0" fmla="*/ 1100138 w 1100138"/>
              <a:gd name="connsiteY0" fmla="*/ 0 h 1371600"/>
              <a:gd name="connsiteX1" fmla="*/ 928688 w 1100138"/>
              <a:gd name="connsiteY1" fmla="*/ 328612 h 1371600"/>
              <a:gd name="connsiteX2" fmla="*/ 685800 w 1100138"/>
              <a:gd name="connsiteY2" fmla="*/ 585787 h 1371600"/>
              <a:gd name="connsiteX3" fmla="*/ 371475 w 1100138"/>
              <a:gd name="connsiteY3" fmla="*/ 828675 h 1371600"/>
              <a:gd name="connsiteX4" fmla="*/ 214313 w 1100138"/>
              <a:gd name="connsiteY4" fmla="*/ 1071562 h 1371600"/>
              <a:gd name="connsiteX5" fmla="*/ 100013 w 1100138"/>
              <a:gd name="connsiteY5" fmla="*/ 1243012 h 1371600"/>
              <a:gd name="connsiteX6" fmla="*/ 0 w 1100138"/>
              <a:gd name="connsiteY6"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0138" h="1371600">
                <a:moveTo>
                  <a:pt x="1100138" y="0"/>
                </a:moveTo>
                <a:cubicBezTo>
                  <a:pt x="1048941" y="115490"/>
                  <a:pt x="997744" y="230981"/>
                  <a:pt x="928688" y="328612"/>
                </a:cubicBezTo>
                <a:cubicBezTo>
                  <a:pt x="859632" y="426243"/>
                  <a:pt x="778669" y="502443"/>
                  <a:pt x="685800" y="585787"/>
                </a:cubicBezTo>
                <a:cubicBezTo>
                  <a:pt x="592931" y="669131"/>
                  <a:pt x="450056" y="747713"/>
                  <a:pt x="371475" y="828675"/>
                </a:cubicBezTo>
                <a:cubicBezTo>
                  <a:pt x="292894" y="909637"/>
                  <a:pt x="259557" y="1002506"/>
                  <a:pt x="214313" y="1071562"/>
                </a:cubicBezTo>
                <a:cubicBezTo>
                  <a:pt x="169069" y="1140618"/>
                  <a:pt x="135732" y="1193006"/>
                  <a:pt x="100013" y="1243012"/>
                </a:cubicBezTo>
                <a:cubicBezTo>
                  <a:pt x="64294" y="1293018"/>
                  <a:pt x="32147" y="1332309"/>
                  <a:pt x="0" y="1371600"/>
                </a:cubicBezTo>
              </a:path>
            </a:pathLst>
          </a:custGeom>
          <a:noFill/>
          <a:ln w="76200" cap="flat" cmpd="sng" algn="ctr">
            <a:solidFill>
              <a:sysClr val="windowText" lastClr="000000"/>
            </a:solidFill>
            <a:prstDash val="sysDash"/>
            <a:headEnd type="none" w="med" len="med"/>
            <a:tailEnd type="non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1" name="任意多边形 30"/>
          <p:cNvSpPr/>
          <p:nvPr/>
        </p:nvSpPr>
        <p:spPr>
          <a:xfrm rot="4959364">
            <a:off x="8285324" y="5792520"/>
            <a:ext cx="241933" cy="136794"/>
          </a:xfrm>
          <a:custGeom>
            <a:avLst/>
            <a:gdLst>
              <a:gd name="connsiteX0" fmla="*/ 1100138 w 1100138"/>
              <a:gd name="connsiteY0" fmla="*/ 0 h 1371600"/>
              <a:gd name="connsiteX1" fmla="*/ 928688 w 1100138"/>
              <a:gd name="connsiteY1" fmla="*/ 328612 h 1371600"/>
              <a:gd name="connsiteX2" fmla="*/ 685800 w 1100138"/>
              <a:gd name="connsiteY2" fmla="*/ 585787 h 1371600"/>
              <a:gd name="connsiteX3" fmla="*/ 371475 w 1100138"/>
              <a:gd name="connsiteY3" fmla="*/ 828675 h 1371600"/>
              <a:gd name="connsiteX4" fmla="*/ 214313 w 1100138"/>
              <a:gd name="connsiteY4" fmla="*/ 1071562 h 1371600"/>
              <a:gd name="connsiteX5" fmla="*/ 100013 w 1100138"/>
              <a:gd name="connsiteY5" fmla="*/ 1243012 h 1371600"/>
              <a:gd name="connsiteX6" fmla="*/ 0 w 1100138"/>
              <a:gd name="connsiteY6"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0138" h="1371600">
                <a:moveTo>
                  <a:pt x="1100138" y="0"/>
                </a:moveTo>
                <a:cubicBezTo>
                  <a:pt x="1048941" y="115490"/>
                  <a:pt x="997744" y="230981"/>
                  <a:pt x="928688" y="328612"/>
                </a:cubicBezTo>
                <a:cubicBezTo>
                  <a:pt x="859632" y="426243"/>
                  <a:pt x="778669" y="502443"/>
                  <a:pt x="685800" y="585787"/>
                </a:cubicBezTo>
                <a:cubicBezTo>
                  <a:pt x="592931" y="669131"/>
                  <a:pt x="450056" y="747713"/>
                  <a:pt x="371475" y="828675"/>
                </a:cubicBezTo>
                <a:cubicBezTo>
                  <a:pt x="292894" y="909637"/>
                  <a:pt x="259557" y="1002506"/>
                  <a:pt x="214313" y="1071562"/>
                </a:cubicBezTo>
                <a:cubicBezTo>
                  <a:pt x="169069" y="1140618"/>
                  <a:pt x="135732" y="1193006"/>
                  <a:pt x="100013" y="1243012"/>
                </a:cubicBezTo>
                <a:cubicBezTo>
                  <a:pt x="64294" y="1293018"/>
                  <a:pt x="32147" y="1332309"/>
                  <a:pt x="0" y="1371600"/>
                </a:cubicBezTo>
              </a:path>
            </a:pathLst>
          </a:custGeom>
          <a:noFill/>
          <a:ln w="76200" cap="flat" cmpd="sng" algn="ctr">
            <a:solidFill>
              <a:sysClr val="windowText" lastClr="000000"/>
            </a:solidFill>
            <a:prstDash val="sysDash"/>
            <a:headEnd type="none" w="med" len="med"/>
            <a:tailEnd type="non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2" name="Rectangle 29"/>
          <p:cNvSpPr>
            <a:spLocks noChangeArrowheads="1"/>
          </p:cNvSpPr>
          <p:nvPr/>
        </p:nvSpPr>
        <p:spPr bwMode="auto">
          <a:xfrm>
            <a:off x="4401260" y="5391494"/>
            <a:ext cx="1866142" cy="938847"/>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000" b="1" i="0" u="none" strike="noStrike" kern="0" cap="none" spc="50" normalizeH="0" baseline="0" noProof="0" dirty="0" smtClean="0">
                <a:ln w="11430"/>
                <a:solidFill>
                  <a:srgbClr val="0000FF"/>
                </a:solidFill>
                <a:uLnTx/>
                <a:uFillTx/>
                <a:latin typeface="微软雅黑" pitchFamily="34" charset="-122"/>
                <a:ea typeface="微软雅黑" pitchFamily="34" charset="-122"/>
                <a:cs typeface="+mn-cs"/>
              </a:rPr>
              <a:t>输尿管</a:t>
            </a:r>
            <a:r>
              <a:rPr kumimoji="0" lang="zh-CN" altLang="en-US" sz="2000" b="1" i="0" u="none" strike="noStrike" kern="0" cap="none" spc="50" normalizeH="0" baseline="0" noProof="0" dirty="0" smtClean="0">
                <a:ln w="11430"/>
                <a:solidFill>
                  <a:srgbClr val="0000CC"/>
                </a:solidFill>
                <a:uLnTx/>
                <a:uFillTx/>
                <a:latin typeface="微软雅黑" pitchFamily="34" charset="-122"/>
                <a:ea typeface="微软雅黑" pitchFamily="34" charset="-122"/>
                <a:cs typeface="+mn-cs"/>
              </a:rPr>
              <a:t>于</a:t>
            </a:r>
            <a:endParaRPr kumimoji="0" lang="en-US" altLang="zh-CN" sz="2000" b="1" i="0" u="none" strike="noStrike" kern="0" cap="none" spc="50" normalizeH="0" baseline="0" noProof="0" dirty="0" smtClean="0">
              <a:ln w="11430"/>
              <a:solidFill>
                <a:srgbClr val="0000CC"/>
              </a:solidFill>
              <a:uLnTx/>
              <a:uFillTx/>
              <a:latin typeface="微软雅黑" pitchFamily="34" charset="-122"/>
              <a:ea typeface="微软雅黑" pitchFamily="34" charset="-122"/>
              <a:cs typeface="+mn-cs"/>
            </a:endParaRPr>
          </a:p>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000" b="1" i="0" u="none" strike="noStrike" kern="0" cap="none" spc="50" normalizeH="0" baseline="0" noProof="0" dirty="0" smtClean="0">
                <a:ln w="11430"/>
                <a:solidFill>
                  <a:srgbClr val="FF0000"/>
                </a:solidFill>
                <a:uLnTx/>
                <a:uFillTx/>
                <a:latin typeface="微软雅黑" pitchFamily="34" charset="-122"/>
                <a:ea typeface="微软雅黑" pitchFamily="34" charset="-122"/>
                <a:cs typeface="+mn-cs"/>
              </a:rPr>
              <a:t>膀胱壁内部</a:t>
            </a:r>
            <a:endParaRPr kumimoji="0" lang="en-US" altLang="zh-CN" sz="2000" b="1" i="0" u="none" strike="noStrike" kern="0" cap="none" spc="50" normalizeH="0" baseline="0" noProof="0" dirty="0" smtClean="0">
              <a:ln w="11430"/>
              <a:solidFill>
                <a:srgbClr val="FF0000"/>
              </a:solidFill>
              <a:uLnTx/>
              <a:uFillTx/>
              <a:latin typeface="微软雅黑" pitchFamily="34" charset="-122"/>
              <a:ea typeface="微软雅黑" pitchFamily="34" charset="-122"/>
              <a:cs typeface="+mn-cs"/>
            </a:endParaRPr>
          </a:p>
        </p:txBody>
      </p:sp>
      <p:sp>
        <p:nvSpPr>
          <p:cNvPr id="33" name="Line 30"/>
          <p:cNvSpPr>
            <a:spLocks noChangeShapeType="1"/>
          </p:cNvSpPr>
          <p:nvPr/>
        </p:nvSpPr>
        <p:spPr bwMode="auto">
          <a:xfrm flipV="1">
            <a:off x="3262324" y="5813363"/>
            <a:ext cx="1421684" cy="104410"/>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4" name="Line 30"/>
          <p:cNvSpPr>
            <a:spLocks noChangeShapeType="1"/>
          </p:cNvSpPr>
          <p:nvPr/>
        </p:nvSpPr>
        <p:spPr bwMode="auto">
          <a:xfrm flipH="1" flipV="1">
            <a:off x="5966459" y="5813363"/>
            <a:ext cx="2425066" cy="0"/>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Tree>
    <p:extLst>
      <p:ext uri="{BB962C8B-B14F-4D97-AF65-F5344CB8AC3E}">
        <p14:creationId xmlns:p14="http://schemas.microsoft.com/office/powerpoint/2010/main" val="227452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righ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right)">
                                      <p:cBhvr>
                                        <p:cTn id="24" dur="500"/>
                                        <p:tgtEl>
                                          <p:spTgt spid="27"/>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right)">
                                      <p:cBhvr>
                                        <p:cTn id="33" dur="500"/>
                                        <p:tgtEl>
                                          <p:spTgt spid="30"/>
                                        </p:tgtEl>
                                      </p:cBhvr>
                                    </p:animEffect>
                                  </p:childTnLst>
                                </p:cTn>
                              </p:par>
                            </p:childTnLst>
                          </p:cTn>
                        </p:par>
                        <p:par>
                          <p:cTn id="34" fill="hold">
                            <p:stCondLst>
                              <p:cond delay="500"/>
                            </p:stCondLst>
                            <p:childTnLst>
                              <p:par>
                                <p:cTn id="35" presetID="22" presetClass="entr" presetSubtype="2"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right)">
                                      <p:cBhvr>
                                        <p:cTn id="37" dur="500"/>
                                        <p:tgtEl>
                                          <p:spTgt spid="31"/>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par>
                          <p:cTn id="46" fill="hold">
                            <p:stCondLst>
                              <p:cond delay="2000"/>
                            </p:stCondLst>
                            <p:childTnLst>
                              <p:par>
                                <p:cTn id="47" presetID="22" presetClass="entr" presetSubtype="8"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38</a:t>
            </a:fld>
            <a:endParaRPr lang="zh-CN" altLang="en-US"/>
          </a:p>
        </p:txBody>
      </p:sp>
      <p:sp>
        <p:nvSpPr>
          <p:cNvPr id="3" name="矩形 2"/>
          <p:cNvSpPr/>
          <p:nvPr/>
        </p:nvSpPr>
        <p:spPr>
          <a:xfrm>
            <a:off x="1711433" y="357261"/>
            <a:ext cx="1620957" cy="523220"/>
          </a:xfrm>
          <a:prstGeom prst="rect">
            <a:avLst/>
          </a:prstGeom>
        </p:spPr>
        <p:txBody>
          <a:bodyPr wrap="none">
            <a:spAutoFit/>
          </a:bodyPr>
          <a:lstStyle/>
          <a:p>
            <a:r>
              <a:rPr lang="zh-CN" altLang="en-US" sz="2800" b="1" dirty="0" smtClean="0">
                <a:solidFill>
                  <a:srgbClr val="0000CC"/>
                </a:solidFill>
                <a:latin typeface="微软雅黑" panose="020B0503020204020204" pitchFamily="34" charset="-122"/>
                <a:ea typeface="微软雅黑" panose="020B0503020204020204" pitchFamily="34" charset="-122"/>
              </a:rPr>
              <a:t>肾的结石</a:t>
            </a:r>
            <a:endParaRPr lang="zh-CN" altLang="en-US" sz="2800" b="1" dirty="0">
              <a:solidFill>
                <a:srgbClr val="0000CC"/>
              </a:solidFill>
              <a:latin typeface="微软雅黑" panose="020B0503020204020204" pitchFamily="34" charset="-122"/>
              <a:ea typeface="微软雅黑" panose="020B0503020204020204" pitchFamily="34" charset="-122"/>
            </a:endParaRPr>
          </a:p>
        </p:txBody>
      </p:sp>
      <p:pic>
        <p:nvPicPr>
          <p:cNvPr id="6" name="Picture 4" descr="http://images.ewsos.com/news_img/disease/2009/09/20090928144345934.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3099" y="2158728"/>
            <a:ext cx="4319176" cy="336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450674" y="965944"/>
            <a:ext cx="7207426" cy="3231654"/>
          </a:xfrm>
          <a:prstGeom prst="rect">
            <a:avLst/>
          </a:prstGeom>
          <a:noFill/>
        </p:spPr>
        <p:txBody>
          <a:bodyPr wrap="square" rtlCol="0">
            <a:spAutoFit/>
          </a:bodyPr>
          <a:lstStyle/>
          <a:p>
            <a:pPr>
              <a:lnSpc>
                <a:spcPct val="150000"/>
              </a:lnSpc>
            </a:pPr>
            <a:r>
              <a:rPr lang="zh-CN" altLang="en-US" sz="2800" dirty="0" smtClean="0">
                <a:latin typeface="微软雅黑" panose="020B0503020204020204" pitchFamily="34" charset="-122"/>
                <a:ea typeface="微软雅黑" panose="020B0503020204020204" pitchFamily="34" charset="-122"/>
              </a:rPr>
              <a:t>肾结石在移行过程中易引起疼痛的三个部位</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ct val="150000"/>
              </a:lnSpc>
            </a:pPr>
            <a:endParaRPr lang="en-US" altLang="zh-CN" sz="2400" dirty="0" smtClean="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zh-CN" altLang="en-US" sz="2800" dirty="0" smtClean="0">
                <a:latin typeface="微软雅黑" panose="020B0503020204020204" pitchFamily="34" charset="-122"/>
                <a:ea typeface="微软雅黑" panose="020B0503020204020204" pitchFamily="34" charset="-122"/>
              </a:rPr>
              <a:t>肾盂与输尿管的连接部</a:t>
            </a:r>
            <a:endParaRPr lang="en-US" altLang="zh-CN" sz="2800" dirty="0" smtClean="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zh-CN" altLang="en-US" sz="2800" dirty="0" smtClean="0">
                <a:latin typeface="微软雅黑" panose="020B0503020204020204" pitchFamily="34" charset="-122"/>
                <a:ea typeface="微软雅黑" panose="020B0503020204020204" pitchFamily="34" charset="-122"/>
              </a:rPr>
              <a:t>输尿管进入膀胱部</a:t>
            </a:r>
            <a:endParaRPr lang="en-US" altLang="zh-CN" sz="2800" dirty="0" smtClean="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zh-CN" altLang="en-US" sz="2800" dirty="0" smtClean="0">
                <a:latin typeface="微软雅黑" panose="020B0503020204020204" pitchFamily="34" charset="-122"/>
                <a:ea typeface="微软雅黑" panose="020B0503020204020204" pitchFamily="34" charset="-122"/>
              </a:rPr>
              <a:t>膀胱进入尿道部</a:t>
            </a:r>
            <a:endParaRPr lang="zh-CN" altLang="en-US" sz="2800" dirty="0">
              <a:latin typeface="微软雅黑" panose="020B0503020204020204" pitchFamily="34" charset="-122"/>
              <a:ea typeface="微软雅黑" panose="020B0503020204020204" pitchFamily="34" charset="-122"/>
            </a:endParaRPr>
          </a:p>
        </p:txBody>
      </p:sp>
      <p:pic>
        <p:nvPicPr>
          <p:cNvPr id="12" name="Picture 2" descr="http://cxdb.eyh.cn/cxdb/res/1/1/2012-04/19/30/res03_attpic_bri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3581" y="1438139"/>
            <a:ext cx="3500438" cy="4806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63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39</a:t>
            </a:fld>
            <a:endParaRPr lang="zh-CN" altLang="en-US"/>
          </a:p>
        </p:txBody>
      </p:sp>
      <p:sp>
        <p:nvSpPr>
          <p:cNvPr id="3" name="矩形 1"/>
          <p:cNvSpPr>
            <a:spLocks noChangeArrowheads="1"/>
          </p:cNvSpPr>
          <p:nvPr/>
        </p:nvSpPr>
        <p:spPr bwMode="auto">
          <a:xfrm>
            <a:off x="380912" y="1150610"/>
            <a:ext cx="679458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marL="342900" indent="-342900" eaLnBrk="1" hangingPunct="1">
              <a:lnSpc>
                <a:spcPct val="150000"/>
              </a:lnSpc>
              <a:buClr>
                <a:srgbClr val="C00000"/>
              </a:buClr>
              <a:buFont typeface="Wingdings" panose="05000000000000000000" pitchFamily="2" charset="2"/>
              <a:buChar char="u"/>
            </a:pPr>
            <a:r>
              <a:rPr lang="zh-CN" altLang="en-US" sz="2400" b="0" dirty="0" smtClean="0">
                <a:solidFill>
                  <a:srgbClr val="CC0000"/>
                </a:solidFill>
                <a:latin typeface="微软雅黑" panose="020B0503020204020204" pitchFamily="34" charset="-122"/>
                <a:ea typeface="微软雅黑" panose="020B0503020204020204" pitchFamily="34" charset="-122"/>
              </a:rPr>
              <a:t>体内</a:t>
            </a:r>
            <a:r>
              <a:rPr lang="zh-CN" altLang="en-US" sz="2400" b="0" dirty="0">
                <a:solidFill>
                  <a:srgbClr val="CC0000"/>
                </a:solidFill>
                <a:latin typeface="微软雅黑" panose="020B0503020204020204" pitchFamily="34" charset="-122"/>
                <a:ea typeface="微软雅黑" panose="020B0503020204020204" pitchFamily="34" charset="-122"/>
              </a:rPr>
              <a:t>草酸的大量</a:t>
            </a:r>
            <a:r>
              <a:rPr lang="zh-CN" altLang="en-US" sz="2400" b="0" dirty="0" smtClean="0">
                <a:solidFill>
                  <a:srgbClr val="CC0000"/>
                </a:solidFill>
                <a:latin typeface="微软雅黑" panose="020B0503020204020204" pitchFamily="34" charset="-122"/>
                <a:ea typeface="微软雅黑" panose="020B0503020204020204" pitchFamily="34" charset="-122"/>
              </a:rPr>
              <a:t>积存</a:t>
            </a:r>
            <a:r>
              <a:rPr lang="zh-CN" altLang="en-US" sz="2400" b="0" dirty="0" smtClean="0">
                <a:solidFill>
                  <a:srgbClr val="FF0000"/>
                </a:solidFill>
                <a:latin typeface="微软雅黑" panose="020B0503020204020204" pitchFamily="34" charset="-122"/>
                <a:ea typeface="微软雅黑" panose="020B0503020204020204" pitchFamily="34" charset="-122"/>
              </a:rPr>
              <a:t>，</a:t>
            </a:r>
            <a:r>
              <a:rPr lang="zh-CN" altLang="en-US" sz="2400" b="0" dirty="0" smtClean="0">
                <a:latin typeface="微软雅黑" panose="020B0503020204020204" pitchFamily="34" charset="-122"/>
                <a:ea typeface="微软雅黑" panose="020B0503020204020204" pitchFamily="34" charset="-122"/>
              </a:rPr>
              <a:t>如</a:t>
            </a:r>
            <a:r>
              <a:rPr lang="zh-CN" altLang="en-US" sz="2400" b="0" dirty="0">
                <a:latin typeface="微软雅黑" panose="020B0503020204020204" pitchFamily="34" charset="-122"/>
                <a:ea typeface="微软雅黑" panose="020B0503020204020204" pitchFamily="34" charset="-122"/>
              </a:rPr>
              <a:t>菠菜、豆类、葡萄、茶叶、桔子、番茄、土豆等含草酸较高的</a:t>
            </a:r>
            <a:r>
              <a:rPr lang="zh-CN" altLang="en-US" sz="2400" b="0" dirty="0" smtClean="0">
                <a:latin typeface="微软雅黑" panose="020B0503020204020204" pitchFamily="34" charset="-122"/>
                <a:ea typeface="微软雅黑" panose="020B0503020204020204" pitchFamily="34" charset="-122"/>
              </a:rPr>
              <a:t>食物</a:t>
            </a:r>
            <a:endParaRPr lang="en-US" altLang="zh-CN" sz="2400" b="0" dirty="0">
              <a:latin typeface="微软雅黑" panose="020B0503020204020204" pitchFamily="34" charset="-122"/>
              <a:ea typeface="微软雅黑" panose="020B0503020204020204" pitchFamily="34" charset="-122"/>
            </a:endParaRPr>
          </a:p>
          <a:p>
            <a:pPr marL="342900" indent="-342900" algn="just" eaLnBrk="1" hangingPunct="1">
              <a:lnSpc>
                <a:spcPct val="150000"/>
              </a:lnSpc>
              <a:buClr>
                <a:srgbClr val="C00000"/>
              </a:buClr>
              <a:buFont typeface="Wingdings" panose="05000000000000000000" pitchFamily="2" charset="2"/>
              <a:buChar char="u"/>
            </a:pPr>
            <a:r>
              <a:rPr lang="zh-CN" altLang="en-US" sz="2400" b="0" dirty="0" smtClean="0">
                <a:solidFill>
                  <a:srgbClr val="CC0000"/>
                </a:solidFill>
                <a:latin typeface="微软雅黑" panose="020B0503020204020204" pitchFamily="34" charset="-122"/>
                <a:ea typeface="微软雅黑" panose="020B0503020204020204" pitchFamily="34" charset="-122"/>
              </a:rPr>
              <a:t>嘌呤</a:t>
            </a:r>
            <a:r>
              <a:rPr lang="zh-CN" altLang="en-US" sz="2400" b="0" dirty="0">
                <a:solidFill>
                  <a:srgbClr val="CC0000"/>
                </a:solidFill>
                <a:latin typeface="微软雅黑" panose="020B0503020204020204" pitchFamily="34" charset="-122"/>
                <a:ea typeface="微软雅黑" panose="020B0503020204020204" pitchFamily="34" charset="-122"/>
              </a:rPr>
              <a:t>代谢</a:t>
            </a:r>
            <a:r>
              <a:rPr lang="zh-CN" altLang="en-US" sz="2400" b="0" dirty="0" smtClean="0">
                <a:solidFill>
                  <a:srgbClr val="CC0000"/>
                </a:solidFill>
                <a:latin typeface="微软雅黑" panose="020B0503020204020204" pitchFamily="34" charset="-122"/>
                <a:ea typeface="微软雅黑" panose="020B0503020204020204" pitchFamily="34" charset="-122"/>
              </a:rPr>
              <a:t>失常，</a:t>
            </a:r>
            <a:r>
              <a:rPr lang="zh-CN" altLang="en-US" sz="2400" b="0" dirty="0" smtClean="0">
                <a:latin typeface="微软雅黑" panose="020B0503020204020204" pitchFamily="34" charset="-122"/>
                <a:ea typeface="微软雅黑" panose="020B0503020204020204" pitchFamily="34" charset="-122"/>
              </a:rPr>
              <a:t>动物</a:t>
            </a:r>
            <a:r>
              <a:rPr lang="zh-CN" altLang="en-US" sz="2400" b="0" dirty="0">
                <a:latin typeface="微软雅黑" panose="020B0503020204020204" pitchFamily="34" charset="-122"/>
                <a:ea typeface="微软雅黑" panose="020B0503020204020204" pitchFamily="34" charset="-122"/>
              </a:rPr>
              <a:t>内脏、海产品、花生等含较多嘌呤</a:t>
            </a:r>
            <a:r>
              <a:rPr lang="zh-CN" altLang="en-US" sz="2400" b="0" dirty="0" smtClean="0">
                <a:latin typeface="微软雅黑" panose="020B0503020204020204" pitchFamily="34" charset="-122"/>
                <a:ea typeface="微软雅黑" panose="020B0503020204020204" pitchFamily="34" charset="-122"/>
              </a:rPr>
              <a:t>成分。嘌呤</a:t>
            </a:r>
            <a:r>
              <a:rPr lang="zh-CN" altLang="en-US" sz="2400" b="0" dirty="0">
                <a:latin typeface="微软雅黑" panose="020B0503020204020204" pitchFamily="34" charset="-122"/>
                <a:ea typeface="微软雅黑" panose="020B0503020204020204" pitchFamily="34" charset="-122"/>
              </a:rPr>
              <a:t>的代谢的最终产物尿酸可促使尿中草酸盐沉淀形成尿</a:t>
            </a:r>
            <a:r>
              <a:rPr lang="zh-CN" altLang="en-US" sz="2400" b="0" dirty="0" smtClean="0">
                <a:latin typeface="微软雅黑" panose="020B0503020204020204" pitchFamily="34" charset="-122"/>
                <a:ea typeface="微软雅黑" panose="020B0503020204020204" pitchFamily="34" charset="-122"/>
              </a:rPr>
              <a:t>结石</a:t>
            </a:r>
            <a:endParaRPr lang="en-US" altLang="zh-CN" sz="2400" b="0" dirty="0">
              <a:latin typeface="微软雅黑" panose="020B0503020204020204" pitchFamily="34" charset="-122"/>
              <a:ea typeface="微软雅黑" panose="020B0503020204020204" pitchFamily="34" charset="-122"/>
            </a:endParaRPr>
          </a:p>
          <a:p>
            <a:pPr marL="342900" indent="-342900" algn="just" eaLnBrk="1" hangingPunct="1">
              <a:lnSpc>
                <a:spcPct val="150000"/>
              </a:lnSpc>
              <a:buClr>
                <a:srgbClr val="C00000"/>
              </a:buClr>
              <a:buFont typeface="Wingdings" panose="05000000000000000000" pitchFamily="2" charset="2"/>
              <a:buChar char="u"/>
            </a:pPr>
            <a:r>
              <a:rPr lang="zh-CN" altLang="en-US" sz="2400" b="0" dirty="0" smtClean="0">
                <a:solidFill>
                  <a:srgbClr val="CC0000"/>
                </a:solidFill>
                <a:latin typeface="微软雅黑" panose="020B0503020204020204" pitchFamily="34" charset="-122"/>
                <a:ea typeface="微软雅黑" panose="020B0503020204020204" pitchFamily="34" charset="-122"/>
              </a:rPr>
              <a:t>脂肪</a:t>
            </a:r>
            <a:r>
              <a:rPr lang="zh-CN" altLang="en-US" sz="2400" b="0" dirty="0">
                <a:solidFill>
                  <a:srgbClr val="CC0000"/>
                </a:solidFill>
                <a:latin typeface="微软雅黑" panose="020B0503020204020204" pitchFamily="34" charset="-122"/>
                <a:ea typeface="微软雅黑" panose="020B0503020204020204" pitchFamily="34" charset="-122"/>
              </a:rPr>
              <a:t>、蛋白、糖类摄取太</a:t>
            </a:r>
            <a:r>
              <a:rPr lang="zh-CN" altLang="en-US" sz="2400" b="0" dirty="0" smtClean="0">
                <a:solidFill>
                  <a:srgbClr val="CC0000"/>
                </a:solidFill>
                <a:latin typeface="微软雅黑" panose="020B0503020204020204" pitchFamily="34" charset="-122"/>
                <a:ea typeface="微软雅黑" panose="020B0503020204020204" pitchFamily="34" charset="-122"/>
              </a:rPr>
              <a:t>多，</a:t>
            </a:r>
            <a:r>
              <a:rPr lang="zh-CN" altLang="en-US" sz="2400" b="0" dirty="0" smtClean="0">
                <a:latin typeface="微软雅黑" panose="020B0503020204020204" pitchFamily="34" charset="-122"/>
                <a:ea typeface="微软雅黑" panose="020B0503020204020204" pitchFamily="34" charset="-122"/>
              </a:rPr>
              <a:t>排泄</a:t>
            </a:r>
            <a:r>
              <a:rPr lang="zh-CN" altLang="en-US" sz="2400" b="0" dirty="0">
                <a:latin typeface="微软雅黑" panose="020B0503020204020204" pitchFamily="34" charset="-122"/>
                <a:ea typeface="微软雅黑" panose="020B0503020204020204" pitchFamily="34" charset="-122"/>
              </a:rPr>
              <a:t>功能故障，如出汗多、喝水少，尿量少，可能形成</a:t>
            </a:r>
            <a:r>
              <a:rPr lang="zh-CN" altLang="en-US" sz="2400" b="0" dirty="0" smtClean="0">
                <a:latin typeface="微软雅黑" panose="020B0503020204020204" pitchFamily="34" charset="-122"/>
                <a:ea typeface="微软雅黑" panose="020B0503020204020204" pitchFamily="34" charset="-122"/>
              </a:rPr>
              <a:t>肾结石</a:t>
            </a:r>
            <a:endParaRPr lang="en-US" altLang="zh-CN" sz="2400" b="0" dirty="0">
              <a:latin typeface="微软雅黑" panose="020B0503020204020204" pitchFamily="34" charset="-122"/>
              <a:ea typeface="微软雅黑" panose="020B0503020204020204" pitchFamily="34" charset="-122"/>
            </a:endParaRPr>
          </a:p>
          <a:p>
            <a:pPr marL="342900" indent="-342900" eaLnBrk="1" hangingPunct="1">
              <a:lnSpc>
                <a:spcPct val="150000"/>
              </a:lnSpc>
              <a:buClr>
                <a:srgbClr val="C00000"/>
              </a:buClr>
              <a:buFont typeface="Wingdings" panose="05000000000000000000" pitchFamily="2" charset="2"/>
              <a:buChar char="u"/>
            </a:pPr>
            <a:r>
              <a:rPr lang="zh-CN" altLang="en-US" sz="2400" b="0" dirty="0" smtClean="0">
                <a:solidFill>
                  <a:srgbClr val="CC0000"/>
                </a:solidFill>
                <a:latin typeface="微软雅黑" panose="020B0503020204020204" pitchFamily="34" charset="-122"/>
                <a:ea typeface="微软雅黑" panose="020B0503020204020204" pitchFamily="34" charset="-122"/>
              </a:rPr>
              <a:t>泌尿系统疾病</a:t>
            </a:r>
            <a:endParaRPr lang="en-US" altLang="zh-CN" sz="2400" b="0" dirty="0" smtClean="0">
              <a:solidFill>
                <a:srgbClr val="CC0000"/>
              </a:solidFill>
              <a:latin typeface="微软雅黑" panose="020B0503020204020204" pitchFamily="34" charset="-122"/>
              <a:ea typeface="微软雅黑" panose="020B0503020204020204" pitchFamily="34" charset="-122"/>
            </a:endParaRPr>
          </a:p>
          <a:p>
            <a:pPr marL="342900" indent="-342900" eaLnBrk="1" hangingPunct="1">
              <a:lnSpc>
                <a:spcPct val="150000"/>
              </a:lnSpc>
              <a:buClr>
                <a:srgbClr val="C00000"/>
              </a:buClr>
              <a:buFont typeface="Wingdings" panose="05000000000000000000" pitchFamily="2" charset="2"/>
              <a:buChar char="u"/>
            </a:pPr>
            <a:r>
              <a:rPr lang="zh-CN" altLang="en-US" sz="2400" b="0" dirty="0" smtClean="0">
                <a:solidFill>
                  <a:srgbClr val="CC0000"/>
                </a:solidFill>
                <a:latin typeface="微软雅黑" panose="020B0503020204020204" pitchFamily="34" charset="-122"/>
                <a:ea typeface="微软雅黑" panose="020B0503020204020204" pitchFamily="34" charset="-122"/>
              </a:rPr>
              <a:t>久坐，缺少运动</a:t>
            </a:r>
            <a:endParaRPr lang="zh-CN" altLang="en-US" sz="2400" b="0" dirty="0">
              <a:solidFill>
                <a:srgbClr val="CC0000"/>
              </a:solidFill>
              <a:latin typeface="微软雅黑" panose="020B0503020204020204" pitchFamily="34" charset="-122"/>
              <a:ea typeface="微软雅黑" panose="020B0503020204020204" pitchFamily="34" charset="-122"/>
            </a:endParaRPr>
          </a:p>
        </p:txBody>
      </p:sp>
      <p:pic>
        <p:nvPicPr>
          <p:cNvPr id="5" name="Picture 2" descr="http://www.gdjs120.com/gdjs120/uploadfile/2009715111537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793" y="1497012"/>
            <a:ext cx="4519448"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969258" y="627390"/>
            <a:ext cx="2751842" cy="523220"/>
          </a:xfrm>
          <a:prstGeom prst="rect">
            <a:avLst/>
          </a:prstGeom>
        </p:spPr>
        <p:txBody>
          <a:bodyPr wrap="square">
            <a:spAutoFit/>
          </a:bodyPr>
          <a:lstStyle/>
          <a:p>
            <a:r>
              <a:rPr lang="zh-CN" altLang="en-US" sz="2800" b="1" dirty="0" smtClean="0">
                <a:solidFill>
                  <a:srgbClr val="0000CC"/>
                </a:solidFill>
                <a:latin typeface="微软雅黑" panose="020B0503020204020204" pitchFamily="34" charset="-122"/>
                <a:ea typeface="微软雅黑" panose="020B0503020204020204" pitchFamily="34" charset="-122"/>
              </a:rPr>
              <a:t>肾结石成因</a:t>
            </a:r>
            <a:endParaRPr lang="zh-CN" altLang="en-US" sz="2800" b="1" dirty="0">
              <a:solidFill>
                <a:srgbClr val="0000C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328287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a:t>
            </a:fld>
            <a:endParaRPr lang="zh-CN" altLang="en-US"/>
          </a:p>
        </p:txBody>
      </p:sp>
      <p:pic>
        <p:nvPicPr>
          <p:cNvPr id="5" name="Picture 20" descr="6-2"/>
          <p:cNvPicPr>
            <a:picLocks noChangeAspect="1" noChangeArrowheads="1"/>
          </p:cNvPicPr>
          <p:nvPr/>
        </p:nvPicPr>
        <p:blipFill>
          <a:blip r:embed="rId3">
            <a:extLst>
              <a:ext uri="{28A0092B-C50C-407E-A947-70E740481C1C}">
                <a14:useLocalDpi xmlns:a14="http://schemas.microsoft.com/office/drawing/2010/main" val="0"/>
              </a:ext>
            </a:extLst>
          </a:blip>
          <a:srcRect l="19279" t="10727" r="21875" b="8836"/>
          <a:stretch>
            <a:fillRect/>
          </a:stretch>
        </p:blipFill>
        <p:spPr bwMode="auto">
          <a:xfrm>
            <a:off x="7731678" y="1535723"/>
            <a:ext cx="4501044" cy="465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707579" y="549491"/>
            <a:ext cx="6829001" cy="4893647"/>
          </a:xfrm>
          <a:prstGeom prst="rect">
            <a:avLst/>
          </a:prstGeom>
        </p:spPr>
        <p:txBody>
          <a:bodyPr wrap="square">
            <a:spAutoFit/>
          </a:bodyPr>
          <a:lstStyle/>
          <a:p>
            <a:pPr>
              <a:lnSpc>
                <a:spcPct val="150000"/>
              </a:lnSpc>
            </a:pPr>
            <a:r>
              <a:rPr lang="zh-CN" altLang="en-US" sz="3200" kern="0" dirty="0">
                <a:solidFill>
                  <a:srgbClr val="0000CC"/>
                </a:solidFill>
                <a:latin typeface="微软雅黑" panose="020B0503020204020204" pitchFamily="34" charset="-122"/>
                <a:ea typeface="微软雅黑" panose="020B0503020204020204" pitchFamily="34" charset="-122"/>
              </a:rPr>
              <a:t>主要功能</a:t>
            </a:r>
            <a:r>
              <a:rPr lang="en-US" altLang="zh-CN" sz="3200" kern="0" dirty="0" smtClean="0">
                <a:solidFill>
                  <a:srgbClr val="0000CC"/>
                </a:solidFill>
                <a:latin typeface="微软雅黑" panose="020B0503020204020204" pitchFamily="34" charset="-122"/>
                <a:ea typeface="微软雅黑" panose="020B0503020204020204" pitchFamily="34" charset="-122"/>
              </a:rPr>
              <a:t>:</a:t>
            </a:r>
          </a:p>
          <a:p>
            <a:pPr>
              <a:lnSpc>
                <a:spcPct val="150000"/>
              </a:lnSpc>
            </a:pPr>
            <a:endParaRPr lang="en-US" altLang="zh-CN" sz="3200" kern="0" dirty="0">
              <a:solidFill>
                <a:srgbClr val="0000CC"/>
              </a:solidFill>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排出</a:t>
            </a:r>
            <a:r>
              <a:rPr lang="zh-CN" altLang="en-US" sz="2400" dirty="0">
                <a:latin typeface="微软雅黑" panose="020B0503020204020204" pitchFamily="34" charset="-122"/>
                <a:ea typeface="微软雅黑" panose="020B0503020204020204" pitchFamily="34" charset="-122"/>
              </a:rPr>
              <a:t>机体新陈代谢中产生的废物</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尿酸、尿素等</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及多余的水分和</a:t>
            </a:r>
            <a:r>
              <a:rPr lang="zh-CN" altLang="en-US" sz="2400" dirty="0" smtClean="0">
                <a:latin typeface="微软雅黑" panose="020B0503020204020204" pitchFamily="34" charset="-122"/>
                <a:ea typeface="微软雅黑" panose="020B0503020204020204" pitchFamily="34" charset="-122"/>
              </a:rPr>
              <a:t>无机盐</a:t>
            </a:r>
            <a:endParaRPr lang="zh-CN" altLang="en-US" sz="2400" dirty="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在</a:t>
            </a:r>
            <a:r>
              <a:rPr lang="zh-CN" altLang="en-US" sz="2400" dirty="0">
                <a:latin typeface="微软雅黑" panose="020B0503020204020204" pitchFamily="34" charset="-122"/>
                <a:ea typeface="微软雅黑" panose="020B0503020204020204" pitchFamily="34" charset="-122"/>
              </a:rPr>
              <a:t>调节体内水、电解质和酸碱平衡，维持机体内环境的相对稳定方面起重要</a:t>
            </a:r>
            <a:r>
              <a:rPr lang="zh-CN" altLang="en-US" sz="2400" dirty="0" smtClean="0">
                <a:latin typeface="微软雅黑" panose="020B0503020204020204" pitchFamily="34" charset="-122"/>
                <a:ea typeface="微软雅黑" panose="020B0503020204020204" pitchFamily="34" charset="-122"/>
              </a:rPr>
              <a:t>作用</a:t>
            </a:r>
            <a:endParaRPr lang="zh-CN" altLang="en-US" sz="2400" dirty="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产生</a:t>
            </a:r>
            <a:r>
              <a:rPr lang="zh-CN" altLang="en-US" sz="2400" dirty="0">
                <a:latin typeface="微软雅黑" panose="020B0503020204020204" pitchFamily="34" charset="-122"/>
                <a:ea typeface="微软雅黑" panose="020B0503020204020204" pitchFamily="34" charset="-122"/>
              </a:rPr>
              <a:t>红细胞生成素、肾素</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影响血压）以及能调控钙和维生素</a:t>
            </a:r>
            <a:r>
              <a:rPr lang="en-US" altLang="zh-CN" sz="2400" dirty="0">
                <a:latin typeface="微软雅黑" panose="020B0503020204020204" pitchFamily="34" charset="-122"/>
                <a:ea typeface="微软雅黑" panose="020B0503020204020204" pitchFamily="34" charset="-122"/>
              </a:rPr>
              <a:t>D</a:t>
            </a:r>
            <a:r>
              <a:rPr lang="zh-CN" altLang="en-US" sz="2400" dirty="0">
                <a:latin typeface="微软雅黑" panose="020B0503020204020204" pitchFamily="34" charset="-122"/>
                <a:ea typeface="微软雅黑" panose="020B0503020204020204" pitchFamily="34" charset="-122"/>
              </a:rPr>
              <a:t>衍生物代谢的羟</a:t>
            </a:r>
            <a:r>
              <a:rPr lang="zh-CN" altLang="en-US" sz="2400" dirty="0" smtClean="0">
                <a:latin typeface="微软雅黑" panose="020B0503020204020204" pitchFamily="34" charset="-122"/>
                <a:ea typeface="微软雅黑" panose="020B0503020204020204" pitchFamily="34" charset="-122"/>
              </a:rPr>
              <a:t>胆钙化醇 </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010355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40</a:t>
            </a:fld>
            <a:endParaRPr lang="zh-CN" altLang="en-US"/>
          </a:p>
        </p:txBody>
      </p:sp>
      <p:sp>
        <p:nvSpPr>
          <p:cNvPr id="12" name="矩形 11"/>
          <p:cNvSpPr/>
          <p:nvPr/>
        </p:nvSpPr>
        <p:spPr>
          <a:xfrm>
            <a:off x="743253" y="286706"/>
            <a:ext cx="2728632" cy="646331"/>
          </a:xfrm>
          <a:prstGeom prst="rect">
            <a:avLst/>
          </a:prstGeom>
        </p:spPr>
        <p:txBody>
          <a:bodyPr wrap="none">
            <a:spAutoFit/>
          </a:bodyPr>
          <a:lstStyle/>
          <a:p>
            <a:r>
              <a:rPr lang="zh-CN" altLang="en-US" sz="3600" b="1" dirty="0" smtClean="0">
                <a:solidFill>
                  <a:srgbClr val="C00000"/>
                </a:solidFill>
                <a:latin typeface="微软雅黑" panose="020B0503020204020204" pitchFamily="34" charset="-122"/>
                <a:ea typeface="微软雅黑" panose="020B0503020204020204" pitchFamily="34" charset="-122"/>
              </a:rPr>
              <a:t>膀胱 </a:t>
            </a:r>
            <a:r>
              <a:rPr kumimoji="1" lang="en-US" altLang="zh-CN" sz="3200" dirty="0" smtClean="0">
                <a:latin typeface="Comic Sans MS" pitchFamily="66" charset="0"/>
                <a:ea typeface="宋体" pitchFamily="2" charset="-122"/>
                <a:cs typeface="Times New Roman" pitchFamily="18" charset="0"/>
              </a:rPr>
              <a:t>Bladder</a:t>
            </a:r>
            <a:endParaRPr kumimoji="1" lang="en-US" altLang="zh-CN" sz="3200" dirty="0">
              <a:latin typeface="Comic Sans MS" pitchFamily="66" charset="0"/>
              <a:ea typeface="宋体" pitchFamily="2" charset="-122"/>
              <a:cs typeface="Times New Roman" pitchFamily="18" charset="0"/>
            </a:endParaRPr>
          </a:p>
        </p:txBody>
      </p:sp>
      <p:pic>
        <p:nvPicPr>
          <p:cNvPr id="10" name="图片 9"/>
          <p:cNvPicPr>
            <a:picLocks noChangeAspect="1"/>
          </p:cNvPicPr>
          <p:nvPr/>
        </p:nvPicPr>
        <p:blipFill>
          <a:blip r:embed="rId2"/>
          <a:stretch>
            <a:fillRect/>
          </a:stretch>
        </p:blipFill>
        <p:spPr>
          <a:xfrm>
            <a:off x="7550871" y="933037"/>
            <a:ext cx="4106810" cy="5449351"/>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510880" y="933037"/>
            <a:ext cx="6378669" cy="1754326"/>
          </a:xfrm>
          <a:prstGeom prst="rect">
            <a:avLst/>
          </a:prstGeom>
        </p:spPr>
        <p:txBody>
          <a:bodyPr wrap="none">
            <a:spAutoFit/>
          </a:bodyPr>
          <a:lstStyle/>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肌性囊状器官（平滑肌）</a:t>
            </a:r>
            <a:endParaRPr lang="en-US" altLang="zh-CN" sz="2400" dirty="0" smtClean="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形状、大小和壁的厚度随尿液充盈程度而异</a:t>
            </a:r>
          </a:p>
          <a:p>
            <a:pPr marL="342900" indent="-342900">
              <a:lnSpc>
                <a:spcPct val="150000"/>
              </a:lnSpc>
              <a:buClr>
                <a:srgbClr val="C00000"/>
              </a:buClr>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贮存尿</a:t>
            </a:r>
            <a:r>
              <a:rPr lang="zh-CN" altLang="en-US" sz="2400" dirty="0" smtClean="0">
                <a:latin typeface="微软雅黑" panose="020B0503020204020204" pitchFamily="34" charset="-122"/>
                <a:ea typeface="微软雅黑" panose="020B0503020204020204" pitchFamily="34" charset="-122"/>
              </a:rPr>
              <a:t>液</a:t>
            </a:r>
            <a:endParaRPr lang="zh-CN" altLang="en-US" sz="2400" dirty="0">
              <a:latin typeface="微软雅黑" panose="020B0503020204020204" pitchFamily="34" charset="-122"/>
              <a:ea typeface="微软雅黑" panose="020B0503020204020204" pitchFamily="34" charset="-122"/>
            </a:endParaRPr>
          </a:p>
        </p:txBody>
      </p:sp>
      <p:sp>
        <p:nvSpPr>
          <p:cNvPr id="20" name="矩形 19"/>
          <p:cNvSpPr/>
          <p:nvPr/>
        </p:nvSpPr>
        <p:spPr>
          <a:xfrm>
            <a:off x="510880" y="2931829"/>
            <a:ext cx="8171207" cy="2862322"/>
          </a:xfrm>
          <a:prstGeom prst="rect">
            <a:avLst/>
          </a:prstGeom>
        </p:spPr>
        <p:txBody>
          <a:bodyPr wrap="square">
            <a:spAutoFit/>
          </a:bodyPr>
          <a:lstStyle/>
          <a:p>
            <a:pPr>
              <a:lnSpc>
                <a:spcPct val="150000"/>
              </a:lnSpc>
            </a:pPr>
            <a:r>
              <a:rPr lang="zh-CN" altLang="en-US" sz="2400" dirty="0" smtClean="0">
                <a:solidFill>
                  <a:srgbClr val="0000CC"/>
                </a:solidFill>
                <a:latin typeface="微软雅黑" panose="020B0503020204020204" pitchFamily="34" charset="-122"/>
                <a:ea typeface="微软雅黑" panose="020B0503020204020204" pitchFamily="34" charset="-122"/>
              </a:rPr>
              <a:t>    膀胱</a:t>
            </a:r>
            <a:r>
              <a:rPr lang="zh-CN" altLang="en-US" sz="2400" dirty="0">
                <a:solidFill>
                  <a:srgbClr val="0000CC"/>
                </a:solidFill>
                <a:latin typeface="微软雅黑" panose="020B0503020204020204" pitchFamily="34" charset="-122"/>
                <a:ea typeface="微软雅黑" panose="020B0503020204020204" pitchFamily="34" charset="-122"/>
              </a:rPr>
              <a:t>容量</a:t>
            </a:r>
          </a:p>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正常</a:t>
            </a:r>
            <a:r>
              <a:rPr lang="zh-CN" altLang="en-US" sz="2400" dirty="0">
                <a:latin typeface="微软雅黑" panose="020B0503020204020204" pitchFamily="34" charset="-122"/>
                <a:ea typeface="微软雅黑" panose="020B0503020204020204" pitchFamily="34" charset="-122"/>
              </a:rPr>
              <a:t>成人</a:t>
            </a:r>
            <a:r>
              <a:rPr lang="en-US" altLang="zh-CN" sz="2400" dirty="0">
                <a:latin typeface="微软雅黑" panose="020B0503020204020204" pitchFamily="34" charset="-122"/>
                <a:ea typeface="微软雅黑" panose="020B0503020204020204" pitchFamily="34" charset="-122"/>
              </a:rPr>
              <a:t>350-500ml</a:t>
            </a:r>
          </a:p>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最大</a:t>
            </a:r>
            <a:r>
              <a:rPr lang="zh-CN" altLang="en-US" sz="2400" dirty="0">
                <a:latin typeface="微软雅黑" panose="020B0503020204020204" pitchFamily="34" charset="-122"/>
                <a:ea typeface="微软雅黑" panose="020B0503020204020204" pitchFamily="34" charset="-122"/>
              </a:rPr>
              <a:t>容量</a:t>
            </a:r>
            <a:r>
              <a:rPr lang="en-US" altLang="zh-CN" sz="2400" dirty="0">
                <a:latin typeface="微软雅黑" panose="020B0503020204020204" pitchFamily="34" charset="-122"/>
                <a:ea typeface="微软雅黑" panose="020B0503020204020204" pitchFamily="34" charset="-122"/>
              </a:rPr>
              <a:t>800ml</a:t>
            </a:r>
          </a:p>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新生儿</a:t>
            </a:r>
            <a:r>
              <a:rPr lang="zh-CN" altLang="en-US" sz="2400" dirty="0">
                <a:latin typeface="微软雅黑" panose="020B0503020204020204" pitchFamily="34" charset="-122"/>
                <a:ea typeface="微软雅黑" panose="020B0503020204020204" pitchFamily="34" charset="-122"/>
              </a:rPr>
              <a:t>膀胱容量为成人的</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a:t>
            </a:r>
            <a:r>
              <a:rPr lang="en-US" altLang="zh-CN" sz="2400" dirty="0" smtClean="0">
                <a:latin typeface="微软雅黑" panose="020B0503020204020204" pitchFamily="34" charset="-122"/>
                <a:ea typeface="微软雅黑" panose="020B0503020204020204" pitchFamily="34" charset="-122"/>
              </a:rPr>
              <a:t>10</a:t>
            </a:r>
          </a:p>
          <a:p>
            <a:pPr marL="342900" indent="-342900">
              <a:lnSpc>
                <a:spcPct val="150000"/>
              </a:lnSpc>
              <a:buClr>
                <a:srgbClr val="C00000"/>
              </a:buClr>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女性的容量小于男性，老年人因膀胱肌张力低而容量增大</a:t>
            </a:r>
            <a:endParaRPr lang="en-US" altLang="zh-CN"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007261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41</a:t>
            </a:fld>
            <a:endParaRPr lang="zh-CN" altLang="en-US"/>
          </a:p>
        </p:txBody>
      </p:sp>
      <p:pic>
        <p:nvPicPr>
          <p:cNvPr id="17" name="Picture 1055" descr="male pelvic viscer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618" r="3458" b="15616"/>
          <a:stretch>
            <a:fillRect/>
          </a:stretch>
        </p:blipFill>
        <p:spPr bwMode="auto">
          <a:xfrm>
            <a:off x="7555617" y="1652163"/>
            <a:ext cx="4410075" cy="359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p:cNvSpPr/>
          <p:nvPr/>
        </p:nvSpPr>
        <p:spPr>
          <a:xfrm>
            <a:off x="1118536" y="383243"/>
            <a:ext cx="1980029" cy="523220"/>
          </a:xfrm>
          <a:prstGeom prst="rect">
            <a:avLst/>
          </a:prstGeom>
        </p:spPr>
        <p:txBody>
          <a:bodyPr wrap="none">
            <a:spAutoFit/>
          </a:bodyPr>
          <a:lstStyle/>
          <a:p>
            <a:r>
              <a:rPr lang="zh-CN" altLang="en-US" sz="2800" b="1" dirty="0">
                <a:solidFill>
                  <a:srgbClr val="0000CC"/>
                </a:solidFill>
                <a:latin typeface="微软雅黑" panose="020B0503020204020204" pitchFamily="34" charset="-122"/>
                <a:ea typeface="微软雅黑" panose="020B0503020204020204" pitchFamily="34" charset="-122"/>
              </a:rPr>
              <a:t>膀胱的形态</a:t>
            </a:r>
          </a:p>
        </p:txBody>
      </p:sp>
      <p:sp>
        <p:nvSpPr>
          <p:cNvPr id="31" name="矩形 30"/>
          <p:cNvSpPr/>
          <p:nvPr/>
        </p:nvSpPr>
        <p:spPr>
          <a:xfrm>
            <a:off x="408351" y="1808889"/>
            <a:ext cx="7105206" cy="3785652"/>
          </a:xfrm>
          <a:prstGeom prst="rect">
            <a:avLst/>
          </a:prstGeom>
        </p:spPr>
        <p:txBody>
          <a:bodyPr wrap="square">
            <a:spAutoFit/>
          </a:bodyPr>
          <a:lstStyle/>
          <a:p>
            <a:r>
              <a:rPr lang="zh-CN" altLang="en-US" sz="2400" dirty="0" smtClean="0">
                <a:solidFill>
                  <a:srgbClr val="0000CC"/>
                </a:solidFill>
                <a:latin typeface="微软雅黑" panose="020B0503020204020204" pitchFamily="34" charset="-122"/>
                <a:ea typeface="微软雅黑" panose="020B0503020204020204" pitchFamily="34" charset="-122"/>
              </a:rPr>
              <a:t>膀胱尖</a:t>
            </a:r>
            <a:endParaRPr lang="en-US" altLang="zh-CN" sz="2400" dirty="0" smtClean="0">
              <a:solidFill>
                <a:srgbClr val="0000CC"/>
              </a:solidFill>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朝向</a:t>
            </a:r>
            <a:r>
              <a:rPr lang="zh-CN" altLang="en-US" sz="2000" dirty="0">
                <a:latin typeface="微软雅黑" panose="020B0503020204020204" pitchFamily="34" charset="-122"/>
                <a:ea typeface="微软雅黑" panose="020B0503020204020204" pitchFamily="34" charset="-122"/>
              </a:rPr>
              <a:t>前上方，由此沿腹前壁至脐之间有一皱襞为</a:t>
            </a:r>
            <a:r>
              <a:rPr lang="zh-CN" altLang="en-US" sz="2000" dirty="0">
                <a:solidFill>
                  <a:srgbClr val="0000CC"/>
                </a:solidFill>
                <a:latin typeface="微软雅黑" panose="020B0503020204020204" pitchFamily="34" charset="-122"/>
                <a:ea typeface="微软雅黑" panose="020B0503020204020204" pitchFamily="34" charset="-122"/>
              </a:rPr>
              <a:t>脐正中韧带</a:t>
            </a:r>
            <a:endParaRPr lang="en-US" altLang="zh-CN" sz="2000" dirty="0">
              <a:solidFill>
                <a:srgbClr val="0000CC"/>
              </a:solidFill>
              <a:latin typeface="微软雅黑" panose="020B0503020204020204" pitchFamily="34" charset="-122"/>
              <a:ea typeface="微软雅黑" panose="020B0503020204020204" pitchFamily="34" charset="-122"/>
            </a:endParaRPr>
          </a:p>
          <a:p>
            <a:endParaRPr lang="en-US" altLang="zh-CN" sz="2000" dirty="0" smtClean="0">
              <a:latin typeface="微软雅黑" panose="020B0503020204020204" pitchFamily="34" charset="-122"/>
              <a:ea typeface="微软雅黑" panose="020B0503020204020204" pitchFamily="34" charset="-122"/>
            </a:endParaRPr>
          </a:p>
          <a:p>
            <a:r>
              <a:rPr lang="zh-CN" altLang="en-US" sz="2400" dirty="0">
                <a:solidFill>
                  <a:srgbClr val="0000CC"/>
                </a:solidFill>
                <a:latin typeface="微软雅黑" panose="020B0503020204020204" pitchFamily="34" charset="-122"/>
                <a:ea typeface="微软雅黑" panose="020B0503020204020204" pitchFamily="34" charset="-122"/>
              </a:rPr>
              <a:t>膀胱底</a:t>
            </a:r>
            <a:endParaRPr lang="en-US" altLang="zh-CN" sz="2400" dirty="0">
              <a:solidFill>
                <a:srgbClr val="0000CC"/>
              </a:solidFill>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膀胱</a:t>
            </a:r>
            <a:r>
              <a:rPr lang="zh-CN" altLang="en-US" sz="2000" dirty="0">
                <a:latin typeface="微软雅黑" panose="020B0503020204020204" pitchFamily="34" charset="-122"/>
                <a:ea typeface="微软雅黑" panose="020B0503020204020204" pitchFamily="34" charset="-122"/>
              </a:rPr>
              <a:t>的后面朝向后下方，呈</a:t>
            </a:r>
            <a:r>
              <a:rPr lang="zh-CN" altLang="en-US" sz="2000" dirty="0" smtClean="0">
                <a:latin typeface="微软雅黑" panose="020B0503020204020204" pitchFamily="34" charset="-122"/>
                <a:ea typeface="微软雅黑" panose="020B0503020204020204" pitchFamily="34" charset="-122"/>
              </a:rPr>
              <a:t>三角形</a:t>
            </a:r>
            <a:endParaRPr lang="en-US" altLang="zh-CN" sz="2000" dirty="0" smtClean="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r>
              <a:rPr lang="zh-CN" altLang="en-US" sz="2400" dirty="0">
                <a:solidFill>
                  <a:srgbClr val="0000CC"/>
                </a:solidFill>
                <a:latin typeface="微软雅黑" panose="020B0503020204020204" pitchFamily="34" charset="-122"/>
                <a:ea typeface="微软雅黑" panose="020B0503020204020204" pitchFamily="34" charset="-122"/>
              </a:rPr>
              <a:t>膀胱体</a:t>
            </a:r>
            <a:endParaRPr lang="en-US" altLang="zh-CN" sz="2400" dirty="0">
              <a:solidFill>
                <a:srgbClr val="0000CC"/>
              </a:solidFill>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膀胱尖与膀胱底之间的部分</a:t>
            </a:r>
            <a:endParaRPr lang="en-US" altLang="zh-CN" sz="2000" dirty="0" smtClean="0">
              <a:latin typeface="微软雅黑" panose="020B0503020204020204" pitchFamily="34" charset="-122"/>
              <a:ea typeface="微软雅黑" panose="020B0503020204020204" pitchFamily="34" charset="-122"/>
            </a:endParaRPr>
          </a:p>
          <a:p>
            <a:endParaRPr lang="en-US" altLang="zh-CN" sz="2000" dirty="0">
              <a:latin typeface="微软雅黑" panose="020B0503020204020204" pitchFamily="34" charset="-122"/>
              <a:ea typeface="微软雅黑" panose="020B0503020204020204" pitchFamily="34" charset="-122"/>
            </a:endParaRPr>
          </a:p>
          <a:p>
            <a:r>
              <a:rPr lang="zh-CN" altLang="en-US" sz="2400" dirty="0">
                <a:solidFill>
                  <a:srgbClr val="0000CC"/>
                </a:solidFill>
                <a:latin typeface="微软雅黑" panose="020B0503020204020204" pitchFamily="34" charset="-122"/>
                <a:ea typeface="微软雅黑" panose="020B0503020204020204" pitchFamily="34" charset="-122"/>
              </a:rPr>
              <a:t>膀胱颈</a:t>
            </a:r>
            <a:endParaRPr lang="en-US" altLang="zh-CN" sz="2400" dirty="0">
              <a:solidFill>
                <a:srgbClr val="0000CC"/>
              </a:solidFill>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为膀胱</a:t>
            </a:r>
            <a:r>
              <a:rPr lang="zh-CN" altLang="en-US" sz="2000" dirty="0">
                <a:latin typeface="微软雅黑" panose="020B0503020204020204" pitchFamily="34" charset="-122"/>
                <a:ea typeface="微软雅黑" panose="020B0503020204020204" pitchFamily="34" charset="-122"/>
              </a:rPr>
              <a:t>的最</a:t>
            </a:r>
            <a:r>
              <a:rPr lang="zh-CN" altLang="en-US" sz="2000" dirty="0" smtClean="0">
                <a:latin typeface="微软雅黑" panose="020B0503020204020204" pitchFamily="34" charset="-122"/>
                <a:ea typeface="微软雅黑" panose="020B0503020204020204" pitchFamily="34" charset="-122"/>
              </a:rPr>
              <a:t>下部，</a:t>
            </a:r>
            <a:r>
              <a:rPr lang="zh-CN" altLang="en-US" sz="2000" dirty="0">
                <a:latin typeface="微软雅黑" panose="020B0503020204020204" pitchFamily="34" charset="-122"/>
                <a:ea typeface="微软雅黑" panose="020B0503020204020204" pitchFamily="34" charset="-122"/>
              </a:rPr>
              <a:t>与男性的前列腺底和与女性的盆膈相接</a:t>
            </a:r>
          </a:p>
        </p:txBody>
      </p:sp>
      <p:sp>
        <p:nvSpPr>
          <p:cNvPr id="32" name="矩形 31"/>
          <p:cNvSpPr/>
          <p:nvPr/>
        </p:nvSpPr>
        <p:spPr>
          <a:xfrm>
            <a:off x="1118536" y="906463"/>
            <a:ext cx="5827236" cy="400110"/>
          </a:xfrm>
          <a:prstGeom prst="rect">
            <a:avLst/>
          </a:prstGeom>
        </p:spPr>
        <p:txBody>
          <a:bodyPr wrap="none">
            <a:spAutoFit/>
          </a:bodyPr>
          <a:lstStyle/>
          <a:p>
            <a:r>
              <a:rPr lang="zh-CN" altLang="en-US" sz="2000" dirty="0">
                <a:latin typeface="微软雅黑" panose="020B0503020204020204" pitchFamily="34" charset="-122"/>
                <a:ea typeface="微软雅黑" panose="020B0503020204020204" pitchFamily="34" charset="-122"/>
              </a:rPr>
              <a:t>空虚的膀胱呈三棱锥体形，分尖、体、底和颈四部</a:t>
            </a:r>
          </a:p>
        </p:txBody>
      </p:sp>
      <p:sp>
        <p:nvSpPr>
          <p:cNvPr id="33" name="Rectangle 29"/>
          <p:cNvSpPr>
            <a:spLocks noChangeArrowheads="1"/>
          </p:cNvSpPr>
          <p:nvPr/>
        </p:nvSpPr>
        <p:spPr bwMode="auto">
          <a:xfrm>
            <a:off x="7186661" y="859831"/>
            <a:ext cx="1866142" cy="54117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000" b="1" i="0" u="none" strike="noStrike" kern="0" cap="none" spc="50" normalizeH="0" baseline="0" noProof="0" dirty="0" smtClean="0">
                <a:ln w="11430"/>
                <a:solidFill>
                  <a:srgbClr val="0000FF"/>
                </a:solidFill>
                <a:uLnTx/>
                <a:uFillTx/>
                <a:latin typeface="微软雅黑" pitchFamily="34" charset="-122"/>
                <a:ea typeface="微软雅黑" pitchFamily="34" charset="-122"/>
                <a:cs typeface="+mn-cs"/>
              </a:rPr>
              <a:t>膀胱尖</a:t>
            </a:r>
            <a:endParaRPr kumimoji="0" lang="zh-CN" altLang="en-US" sz="2000" b="1" i="0" u="none" strike="noStrike" kern="0" cap="none" spc="50" normalizeH="0" baseline="0" noProof="0" dirty="0">
              <a:ln w="11430"/>
              <a:solidFill>
                <a:srgbClr val="0000FF"/>
              </a:solidFill>
              <a:uLnTx/>
              <a:uFillTx/>
              <a:latin typeface="微软雅黑" pitchFamily="34" charset="-122"/>
              <a:ea typeface="微软雅黑" pitchFamily="34" charset="-122"/>
              <a:cs typeface="+mn-cs"/>
            </a:endParaRPr>
          </a:p>
        </p:txBody>
      </p:sp>
      <p:sp>
        <p:nvSpPr>
          <p:cNvPr id="34" name="Line 30"/>
          <p:cNvSpPr>
            <a:spLocks noChangeShapeType="1"/>
          </p:cNvSpPr>
          <p:nvPr/>
        </p:nvSpPr>
        <p:spPr bwMode="auto">
          <a:xfrm>
            <a:off x="8119732" y="1451728"/>
            <a:ext cx="533835" cy="964042"/>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5" name="Rectangle 29"/>
          <p:cNvSpPr>
            <a:spLocks noChangeArrowheads="1"/>
          </p:cNvSpPr>
          <p:nvPr/>
        </p:nvSpPr>
        <p:spPr bwMode="auto">
          <a:xfrm>
            <a:off x="8627076" y="863507"/>
            <a:ext cx="1866142" cy="54117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000" b="1" i="0" u="none" strike="noStrike" kern="0" cap="none" spc="50" normalizeH="0" baseline="0" noProof="0" dirty="0" smtClean="0">
                <a:ln w="11430"/>
                <a:solidFill>
                  <a:srgbClr val="0000FF"/>
                </a:solidFill>
                <a:uLnTx/>
                <a:uFillTx/>
                <a:latin typeface="微软雅黑" pitchFamily="34" charset="-122"/>
                <a:ea typeface="微软雅黑" pitchFamily="34" charset="-122"/>
                <a:cs typeface="+mn-cs"/>
              </a:rPr>
              <a:t>膀胱体</a:t>
            </a:r>
            <a:endParaRPr kumimoji="0" lang="zh-CN" altLang="en-US" sz="2000" b="1" i="0" u="none" strike="noStrike" kern="0" cap="none" spc="50" normalizeH="0" baseline="0" noProof="0" dirty="0">
              <a:ln w="11430"/>
              <a:solidFill>
                <a:srgbClr val="0000FF"/>
              </a:solidFill>
              <a:uLnTx/>
              <a:uFillTx/>
              <a:latin typeface="微软雅黑" pitchFamily="34" charset="-122"/>
              <a:ea typeface="微软雅黑" pitchFamily="34" charset="-122"/>
              <a:cs typeface="+mn-cs"/>
            </a:endParaRPr>
          </a:p>
        </p:txBody>
      </p:sp>
      <p:sp>
        <p:nvSpPr>
          <p:cNvPr id="36" name="Line 30"/>
          <p:cNvSpPr>
            <a:spLocks noChangeShapeType="1"/>
          </p:cNvSpPr>
          <p:nvPr/>
        </p:nvSpPr>
        <p:spPr bwMode="auto">
          <a:xfrm>
            <a:off x="9616918" y="1401005"/>
            <a:ext cx="354077" cy="670374"/>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7" name="Rectangle 29"/>
          <p:cNvSpPr>
            <a:spLocks noChangeArrowheads="1"/>
          </p:cNvSpPr>
          <p:nvPr/>
        </p:nvSpPr>
        <p:spPr bwMode="auto">
          <a:xfrm>
            <a:off x="6178176" y="3255198"/>
            <a:ext cx="1866142" cy="54117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000" b="1" i="0" u="none" strike="noStrike" kern="0" cap="none" spc="50" normalizeH="0" baseline="0" noProof="0" dirty="0" smtClean="0">
                <a:ln w="11430"/>
                <a:solidFill>
                  <a:srgbClr val="0000FF"/>
                </a:solidFill>
                <a:uLnTx/>
                <a:uFillTx/>
                <a:latin typeface="微软雅黑" pitchFamily="34" charset="-122"/>
                <a:ea typeface="微软雅黑" pitchFamily="34" charset="-122"/>
                <a:cs typeface="+mn-cs"/>
              </a:rPr>
              <a:t>膀胱颈</a:t>
            </a:r>
            <a:endParaRPr kumimoji="0" lang="zh-CN" altLang="en-US" sz="2000" b="1" i="0" u="none" strike="noStrike" kern="0" cap="none" spc="50" normalizeH="0" baseline="0" noProof="0" dirty="0">
              <a:ln w="11430"/>
              <a:solidFill>
                <a:srgbClr val="0000FF"/>
              </a:solidFill>
              <a:uLnTx/>
              <a:uFillTx/>
              <a:latin typeface="微软雅黑" pitchFamily="34" charset="-122"/>
              <a:ea typeface="微软雅黑" pitchFamily="34" charset="-122"/>
              <a:cs typeface="+mn-cs"/>
            </a:endParaRPr>
          </a:p>
        </p:txBody>
      </p:sp>
      <p:sp>
        <p:nvSpPr>
          <p:cNvPr id="38" name="Line 30"/>
          <p:cNvSpPr>
            <a:spLocks noChangeShapeType="1"/>
          </p:cNvSpPr>
          <p:nvPr/>
        </p:nvSpPr>
        <p:spPr bwMode="auto">
          <a:xfrm flipV="1">
            <a:off x="7654565" y="3196238"/>
            <a:ext cx="2139884" cy="352652"/>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9" name="Rectangle 29"/>
          <p:cNvSpPr>
            <a:spLocks noChangeArrowheads="1"/>
          </p:cNvSpPr>
          <p:nvPr/>
        </p:nvSpPr>
        <p:spPr bwMode="auto">
          <a:xfrm>
            <a:off x="10493218" y="4449452"/>
            <a:ext cx="1866142" cy="54117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000" b="1" i="0" u="none" strike="noStrike" kern="0" cap="none" spc="50" normalizeH="0" baseline="0" noProof="0" dirty="0" smtClean="0">
                <a:ln w="11430"/>
                <a:solidFill>
                  <a:srgbClr val="0000FF"/>
                </a:solidFill>
                <a:uLnTx/>
                <a:uFillTx/>
                <a:latin typeface="微软雅黑" pitchFamily="34" charset="-122"/>
                <a:ea typeface="微软雅黑" pitchFamily="34" charset="-122"/>
                <a:cs typeface="+mn-cs"/>
              </a:rPr>
              <a:t>膀胱底</a:t>
            </a:r>
            <a:endParaRPr kumimoji="0" lang="zh-CN" altLang="en-US" sz="2000" b="1" i="0" u="none" strike="noStrike" kern="0" cap="none" spc="50" normalizeH="0" baseline="0" noProof="0" dirty="0">
              <a:ln w="11430"/>
              <a:solidFill>
                <a:srgbClr val="0000FF"/>
              </a:solidFill>
              <a:uLnTx/>
              <a:uFillTx/>
              <a:latin typeface="微软雅黑" pitchFamily="34" charset="-122"/>
              <a:ea typeface="微软雅黑" pitchFamily="34" charset="-122"/>
              <a:cs typeface="+mn-cs"/>
            </a:endParaRPr>
          </a:p>
        </p:txBody>
      </p:sp>
      <p:sp>
        <p:nvSpPr>
          <p:cNvPr id="40" name="Line 30"/>
          <p:cNvSpPr>
            <a:spLocks noChangeShapeType="1"/>
          </p:cNvSpPr>
          <p:nvPr/>
        </p:nvSpPr>
        <p:spPr bwMode="auto">
          <a:xfrm flipH="1" flipV="1">
            <a:off x="10256364" y="2884602"/>
            <a:ext cx="1097436" cy="1564850"/>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Tree>
    <p:extLst>
      <p:ext uri="{BB962C8B-B14F-4D97-AF65-F5344CB8AC3E}">
        <p14:creationId xmlns:p14="http://schemas.microsoft.com/office/powerpoint/2010/main" val="282932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right)">
                                      <p:cBhvr>
                                        <p:cTn id="23" dur="500"/>
                                        <p:tgtEl>
                                          <p:spTgt spid="3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right)">
                                      <p:cBhvr>
                                        <p:cTn id="31" dur="500"/>
                                        <p:tgtEl>
                                          <p:spTgt spid="40"/>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left)">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42</a:t>
            </a:fld>
            <a:endParaRPr lang="zh-CN" altLang="en-US"/>
          </a:p>
        </p:txBody>
      </p:sp>
      <p:sp>
        <p:nvSpPr>
          <p:cNvPr id="3" name="矩形 2"/>
          <p:cNvSpPr/>
          <p:nvPr/>
        </p:nvSpPr>
        <p:spPr>
          <a:xfrm>
            <a:off x="1118536" y="383243"/>
            <a:ext cx="2698175" cy="523220"/>
          </a:xfrm>
          <a:prstGeom prst="rect">
            <a:avLst/>
          </a:prstGeom>
        </p:spPr>
        <p:txBody>
          <a:bodyPr wrap="none">
            <a:spAutoFit/>
          </a:bodyPr>
          <a:lstStyle/>
          <a:p>
            <a:r>
              <a:rPr lang="zh-CN" altLang="en-US" sz="2800" b="1" dirty="0">
                <a:solidFill>
                  <a:srgbClr val="0000CC"/>
                </a:solidFill>
                <a:latin typeface="微软雅黑" panose="020B0503020204020204" pitchFamily="34" charset="-122"/>
                <a:ea typeface="微软雅黑" panose="020B0503020204020204" pitchFamily="34" charset="-122"/>
              </a:rPr>
              <a:t>膀胱</a:t>
            </a:r>
            <a:r>
              <a:rPr lang="zh-CN" altLang="en-US" sz="2800" b="1" dirty="0" smtClean="0">
                <a:solidFill>
                  <a:srgbClr val="0000CC"/>
                </a:solidFill>
                <a:latin typeface="微软雅黑" panose="020B0503020204020204" pitchFamily="34" charset="-122"/>
                <a:ea typeface="微软雅黑" panose="020B0503020204020204" pitchFamily="34" charset="-122"/>
              </a:rPr>
              <a:t>的内面结构</a:t>
            </a:r>
            <a:endParaRPr lang="zh-CN" altLang="en-US" sz="2800" b="1" dirty="0">
              <a:solidFill>
                <a:srgbClr val="0000CC"/>
              </a:solidFill>
              <a:latin typeface="微软雅黑" panose="020B0503020204020204" pitchFamily="34" charset="-122"/>
              <a:ea typeface="微软雅黑" panose="020B0503020204020204" pitchFamily="34" charset="-122"/>
            </a:endParaRPr>
          </a:p>
        </p:txBody>
      </p:sp>
      <p:pic>
        <p:nvPicPr>
          <p:cNvPr id="19" name="Picture 12" descr="100拷贝"/>
          <p:cNvPicPr>
            <a:picLocks noChangeAspect="1" noChangeArrowheads="1"/>
          </p:cNvPicPr>
          <p:nvPr/>
        </p:nvPicPr>
        <p:blipFill>
          <a:blip r:embed="rId2">
            <a:extLst>
              <a:ext uri="{28A0092B-C50C-407E-A947-70E740481C1C}">
                <a14:useLocalDpi xmlns:a14="http://schemas.microsoft.com/office/drawing/2010/main" val="0"/>
              </a:ext>
            </a:extLst>
          </a:blip>
          <a:srcRect l="7481" t="1959" r="5226" b="3223"/>
          <a:stretch>
            <a:fillRect/>
          </a:stretch>
        </p:blipFill>
        <p:spPr bwMode="auto">
          <a:xfrm>
            <a:off x="7755783" y="1279098"/>
            <a:ext cx="3299882" cy="452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椭圆 19"/>
          <p:cNvSpPr/>
          <p:nvPr/>
        </p:nvSpPr>
        <p:spPr>
          <a:xfrm rot="2280000">
            <a:off x="9746711" y="4000070"/>
            <a:ext cx="96958" cy="239198"/>
          </a:xfrm>
          <a:prstGeom prst="ellipse">
            <a:avLst/>
          </a:prstGeom>
          <a:gradFill rotWithShape="1">
            <a:gsLst>
              <a:gs pos="0">
                <a:srgbClr val="A7EA52">
                  <a:tint val="50000"/>
                  <a:satMod val="300000"/>
                </a:srgbClr>
              </a:gs>
              <a:gs pos="35000">
                <a:srgbClr val="A7EA52">
                  <a:tint val="37000"/>
                  <a:satMod val="300000"/>
                </a:srgbClr>
              </a:gs>
              <a:gs pos="100000">
                <a:srgbClr val="A7EA52">
                  <a:tint val="15000"/>
                  <a:satMod val="350000"/>
                </a:srgbClr>
              </a:gs>
            </a:gsLst>
            <a:lin ang="16200000" scaled="1"/>
          </a:gradFill>
          <a:ln w="9525" cap="flat" cmpd="sng" algn="ctr">
            <a:solidFill>
              <a:srgbClr val="A7EA52">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1" name="椭圆 20"/>
          <p:cNvSpPr/>
          <p:nvPr/>
        </p:nvSpPr>
        <p:spPr>
          <a:xfrm rot="7680000">
            <a:off x="8985815" y="4030410"/>
            <a:ext cx="120260" cy="193914"/>
          </a:xfrm>
          <a:prstGeom prst="ellipse">
            <a:avLst/>
          </a:prstGeom>
          <a:gradFill rotWithShape="1">
            <a:gsLst>
              <a:gs pos="0">
                <a:srgbClr val="A7EA52">
                  <a:tint val="50000"/>
                  <a:satMod val="300000"/>
                </a:srgbClr>
              </a:gs>
              <a:gs pos="35000">
                <a:srgbClr val="A7EA52">
                  <a:tint val="37000"/>
                  <a:satMod val="300000"/>
                </a:srgbClr>
              </a:gs>
              <a:gs pos="100000">
                <a:srgbClr val="A7EA52">
                  <a:tint val="15000"/>
                  <a:satMod val="350000"/>
                </a:srgbClr>
              </a:gs>
            </a:gsLst>
            <a:lin ang="16200000" scaled="1"/>
          </a:gradFill>
          <a:ln w="9525" cap="flat" cmpd="sng" algn="ctr">
            <a:solidFill>
              <a:srgbClr val="A7EA52">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2" name="Line 30"/>
          <p:cNvSpPr>
            <a:spLocks noChangeShapeType="1"/>
          </p:cNvSpPr>
          <p:nvPr/>
        </p:nvSpPr>
        <p:spPr bwMode="auto">
          <a:xfrm flipV="1">
            <a:off x="9822671" y="3545792"/>
            <a:ext cx="1196136" cy="593145"/>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3" name="Rectangle 29"/>
          <p:cNvSpPr>
            <a:spLocks noChangeArrowheads="1"/>
          </p:cNvSpPr>
          <p:nvPr/>
        </p:nvSpPr>
        <p:spPr bwMode="auto">
          <a:xfrm>
            <a:off x="10816804" y="2965453"/>
            <a:ext cx="1256547" cy="951030"/>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000" b="1" i="0" u="none" strike="noStrike" kern="0" cap="none" spc="50" normalizeH="0" baseline="0" noProof="0" dirty="0">
                <a:ln w="11430"/>
                <a:solidFill>
                  <a:srgbClr val="0000CC"/>
                </a:solidFill>
                <a:uLnTx/>
                <a:uFillTx/>
                <a:latin typeface="微软雅黑" pitchFamily="34" charset="-122"/>
                <a:ea typeface="微软雅黑" pitchFamily="34" charset="-122"/>
                <a:cs typeface="+mn-cs"/>
              </a:rPr>
              <a:t>左输</a:t>
            </a:r>
            <a:r>
              <a:rPr kumimoji="0" lang="zh-CN" altLang="en-US" sz="2000" b="1" i="0" u="none" strike="noStrike" kern="0" cap="none" spc="50" normalizeH="0" baseline="0" noProof="0" dirty="0" smtClean="0">
                <a:ln w="11430"/>
                <a:solidFill>
                  <a:srgbClr val="0000CC"/>
                </a:solidFill>
                <a:uLnTx/>
                <a:uFillTx/>
                <a:latin typeface="微软雅黑" pitchFamily="34" charset="-122"/>
                <a:ea typeface="微软雅黑" pitchFamily="34" charset="-122"/>
                <a:cs typeface="+mn-cs"/>
              </a:rPr>
              <a:t>尿</a:t>
            </a:r>
            <a:endParaRPr kumimoji="0" lang="en-US" altLang="zh-CN" sz="2000" b="1" i="0" u="none" strike="noStrike" kern="0" cap="none" spc="50" normalizeH="0" baseline="0" noProof="0" dirty="0" smtClean="0">
              <a:ln w="11430"/>
              <a:solidFill>
                <a:srgbClr val="0000CC"/>
              </a:solidFill>
              <a:uLnTx/>
              <a:uFillTx/>
              <a:latin typeface="微软雅黑" pitchFamily="34" charset="-122"/>
              <a:ea typeface="微软雅黑" pitchFamily="34" charset="-122"/>
              <a:cs typeface="+mn-cs"/>
            </a:endParaRPr>
          </a:p>
          <a:p>
            <a:pPr marL="0" marR="0" lvl="0" indent="0" algn="ctr" defTabSz="914400" eaLnBrk="1" fontAlgn="base" latinLnBrk="0" hangingPunct="1">
              <a:lnSpc>
                <a:spcPts val="3500"/>
              </a:lnSpc>
              <a:spcBef>
                <a:spcPct val="0"/>
              </a:spcBef>
              <a:spcAft>
                <a:spcPct val="0"/>
              </a:spcAft>
              <a:buClrTx/>
              <a:buSzTx/>
              <a:buFontTx/>
              <a:buNone/>
              <a:tabLst/>
              <a:defRPr/>
            </a:pPr>
            <a:r>
              <a:rPr kumimoji="0" lang="zh-CN" altLang="en-US" sz="2000" b="1" i="0" u="none" strike="noStrike" kern="0" cap="none" spc="50" normalizeH="0" baseline="0" noProof="0" dirty="0" smtClean="0">
                <a:ln w="11430"/>
                <a:solidFill>
                  <a:srgbClr val="0000CC"/>
                </a:solidFill>
                <a:uLnTx/>
                <a:uFillTx/>
                <a:latin typeface="微软雅黑" pitchFamily="34" charset="-122"/>
                <a:ea typeface="微软雅黑" pitchFamily="34" charset="-122"/>
                <a:cs typeface="+mn-cs"/>
              </a:rPr>
              <a:t>管</a:t>
            </a:r>
            <a:r>
              <a:rPr kumimoji="0" lang="zh-CN" altLang="en-US" sz="2000" b="1" i="0" u="none" strike="noStrike" kern="0" cap="none" spc="50" normalizeH="0" baseline="0" noProof="0" dirty="0">
                <a:ln w="11430"/>
                <a:solidFill>
                  <a:srgbClr val="0000CC"/>
                </a:solidFill>
                <a:uLnTx/>
                <a:uFillTx/>
                <a:latin typeface="微软雅黑" pitchFamily="34" charset="-122"/>
                <a:ea typeface="微软雅黑" pitchFamily="34" charset="-122"/>
                <a:cs typeface="+mn-cs"/>
              </a:rPr>
              <a:t>口</a:t>
            </a:r>
          </a:p>
        </p:txBody>
      </p:sp>
      <p:sp>
        <p:nvSpPr>
          <p:cNvPr id="24" name="Line 30"/>
          <p:cNvSpPr>
            <a:spLocks noChangeShapeType="1"/>
          </p:cNvSpPr>
          <p:nvPr/>
        </p:nvSpPr>
        <p:spPr bwMode="auto">
          <a:xfrm flipH="1" flipV="1">
            <a:off x="7676165" y="3537011"/>
            <a:ext cx="1379072" cy="593145"/>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5" name="Rectangle 29"/>
          <p:cNvSpPr>
            <a:spLocks noChangeArrowheads="1"/>
          </p:cNvSpPr>
          <p:nvPr/>
        </p:nvSpPr>
        <p:spPr bwMode="auto">
          <a:xfrm>
            <a:off x="6738097" y="2971544"/>
            <a:ext cx="1256547" cy="938847"/>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3500"/>
              </a:lnSpc>
              <a:spcBef>
                <a:spcPct val="0"/>
              </a:spcBef>
              <a:spcAft>
                <a:spcPct val="0"/>
              </a:spcAft>
              <a:buClrTx/>
              <a:buSzTx/>
              <a:buFontTx/>
              <a:buNone/>
              <a:tabLst/>
              <a:defRPr/>
            </a:pPr>
            <a:r>
              <a:rPr lang="zh-CN" altLang="en-US" sz="2000" b="1" kern="0" spc="50" dirty="0">
                <a:ln w="11430"/>
                <a:solidFill>
                  <a:srgbClr val="0000CC"/>
                </a:solidFill>
                <a:latin typeface="微软雅黑" pitchFamily="34" charset="-122"/>
                <a:ea typeface="微软雅黑" pitchFamily="34" charset="-122"/>
              </a:rPr>
              <a:t>右输</a:t>
            </a:r>
            <a:r>
              <a:rPr lang="zh-CN" altLang="en-US" sz="2000" b="1" kern="0" spc="50" dirty="0" smtClean="0">
                <a:ln w="11430"/>
                <a:solidFill>
                  <a:srgbClr val="0000CC"/>
                </a:solidFill>
                <a:latin typeface="微软雅黑" pitchFamily="34" charset="-122"/>
                <a:ea typeface="微软雅黑" pitchFamily="34" charset="-122"/>
              </a:rPr>
              <a:t>尿</a:t>
            </a:r>
            <a:endParaRPr lang="en-US" altLang="zh-CN" sz="2000" b="1" kern="0" spc="50" dirty="0" smtClean="0">
              <a:ln w="11430"/>
              <a:solidFill>
                <a:srgbClr val="0000CC"/>
              </a:solidFill>
              <a:latin typeface="微软雅黑" pitchFamily="34" charset="-122"/>
              <a:ea typeface="微软雅黑" pitchFamily="34" charset="-122"/>
            </a:endParaRPr>
          </a:p>
          <a:p>
            <a:pPr marL="0" marR="0" lvl="0" indent="0" algn="ctr" defTabSz="914400" eaLnBrk="1" fontAlgn="base" latinLnBrk="0" hangingPunct="1">
              <a:lnSpc>
                <a:spcPts val="3500"/>
              </a:lnSpc>
              <a:spcBef>
                <a:spcPct val="0"/>
              </a:spcBef>
              <a:spcAft>
                <a:spcPct val="0"/>
              </a:spcAft>
              <a:buClrTx/>
              <a:buSzTx/>
              <a:buFontTx/>
              <a:buNone/>
              <a:tabLst/>
              <a:defRPr/>
            </a:pPr>
            <a:r>
              <a:rPr lang="zh-CN" altLang="en-US" sz="2000" b="1" kern="0" spc="50" dirty="0" smtClean="0">
                <a:ln w="11430"/>
                <a:solidFill>
                  <a:srgbClr val="0000CC"/>
                </a:solidFill>
                <a:latin typeface="微软雅黑" pitchFamily="34" charset="-122"/>
                <a:ea typeface="微软雅黑" pitchFamily="34" charset="-122"/>
              </a:rPr>
              <a:t>管</a:t>
            </a:r>
            <a:r>
              <a:rPr lang="zh-CN" altLang="en-US" sz="2000" b="1" kern="0" spc="50" dirty="0">
                <a:ln w="11430"/>
                <a:solidFill>
                  <a:srgbClr val="0000CC"/>
                </a:solidFill>
                <a:latin typeface="微软雅黑" pitchFamily="34" charset="-122"/>
                <a:ea typeface="微软雅黑" pitchFamily="34" charset="-122"/>
              </a:rPr>
              <a:t>口</a:t>
            </a:r>
          </a:p>
        </p:txBody>
      </p:sp>
      <p:sp>
        <p:nvSpPr>
          <p:cNvPr id="26" name="椭圆 25"/>
          <p:cNvSpPr/>
          <p:nvPr/>
        </p:nvSpPr>
        <p:spPr>
          <a:xfrm>
            <a:off x="9270915" y="4429969"/>
            <a:ext cx="297185" cy="359459"/>
          </a:xfrm>
          <a:prstGeom prst="ellipse">
            <a:avLst/>
          </a:prstGeom>
          <a:gradFill rotWithShape="1">
            <a:gsLst>
              <a:gs pos="0">
                <a:srgbClr val="A7EA52">
                  <a:tint val="50000"/>
                  <a:satMod val="300000"/>
                </a:srgbClr>
              </a:gs>
              <a:gs pos="35000">
                <a:srgbClr val="A7EA52">
                  <a:tint val="37000"/>
                  <a:satMod val="300000"/>
                </a:srgbClr>
              </a:gs>
              <a:gs pos="100000">
                <a:srgbClr val="A7EA52">
                  <a:tint val="15000"/>
                  <a:satMod val="350000"/>
                </a:srgbClr>
              </a:gs>
            </a:gsLst>
            <a:lin ang="16200000" scaled="1"/>
          </a:gradFill>
          <a:ln w="9525" cap="flat" cmpd="sng" algn="ctr">
            <a:solidFill>
              <a:srgbClr val="A7EA52">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7" name="Line 30"/>
          <p:cNvSpPr>
            <a:spLocks noChangeShapeType="1"/>
          </p:cNvSpPr>
          <p:nvPr/>
        </p:nvSpPr>
        <p:spPr bwMode="auto">
          <a:xfrm flipV="1">
            <a:off x="9537943" y="4496822"/>
            <a:ext cx="1480864" cy="91900"/>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8" name="Rectangle 29"/>
          <p:cNvSpPr>
            <a:spLocks noChangeArrowheads="1"/>
          </p:cNvSpPr>
          <p:nvPr/>
        </p:nvSpPr>
        <p:spPr bwMode="auto">
          <a:xfrm>
            <a:off x="10936235" y="4234443"/>
            <a:ext cx="1256547" cy="490006"/>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3500"/>
              </a:lnSpc>
              <a:spcBef>
                <a:spcPct val="0"/>
              </a:spcBef>
              <a:spcAft>
                <a:spcPct val="0"/>
              </a:spcAft>
              <a:defRPr/>
            </a:pPr>
            <a:r>
              <a:rPr lang="zh-CN" altLang="en-US" sz="2000" b="1" kern="0" spc="50" dirty="0" smtClean="0">
                <a:ln w="11430"/>
                <a:solidFill>
                  <a:srgbClr val="0000CC"/>
                </a:solidFill>
                <a:latin typeface="微软雅黑" pitchFamily="34" charset="-122"/>
                <a:ea typeface="微软雅黑" pitchFamily="34" charset="-122"/>
              </a:rPr>
              <a:t>尿道内口</a:t>
            </a:r>
            <a:endParaRPr lang="zh-CN" altLang="en-US" sz="2000" b="1" kern="0" spc="50" dirty="0">
              <a:ln w="11430"/>
              <a:solidFill>
                <a:srgbClr val="0000CC"/>
              </a:solidFill>
              <a:latin typeface="微软雅黑" pitchFamily="34" charset="-122"/>
              <a:ea typeface="微软雅黑" pitchFamily="34" charset="-122"/>
            </a:endParaRPr>
          </a:p>
        </p:txBody>
      </p:sp>
      <p:sp>
        <p:nvSpPr>
          <p:cNvPr id="29" name="等腰三角形 28"/>
          <p:cNvSpPr/>
          <p:nvPr/>
        </p:nvSpPr>
        <p:spPr>
          <a:xfrm flipV="1">
            <a:off x="8975619" y="4119669"/>
            <a:ext cx="870483" cy="720239"/>
          </a:xfrm>
          <a:prstGeom prst="triangle">
            <a:avLst/>
          </a:prstGeom>
          <a:gradFill rotWithShape="1">
            <a:gsLst>
              <a:gs pos="0">
                <a:srgbClr val="5ECCF3">
                  <a:tint val="50000"/>
                  <a:satMod val="300000"/>
                </a:srgbClr>
              </a:gs>
              <a:gs pos="35000">
                <a:srgbClr val="5ECCF3">
                  <a:tint val="37000"/>
                  <a:satMod val="300000"/>
                </a:srgbClr>
              </a:gs>
              <a:gs pos="100000">
                <a:srgbClr val="5ECCF3">
                  <a:tint val="15000"/>
                  <a:satMod val="350000"/>
                </a:srgbClr>
              </a:gs>
            </a:gsLst>
            <a:lin ang="16200000" scaled="1"/>
          </a:gradFill>
          <a:ln w="28575" cap="flat" cmpd="sng" algn="ctr">
            <a:solidFill>
              <a:sysClr val="windowText" lastClr="000000"/>
            </a:solidFill>
            <a:prstDash val="sysDash"/>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0" name="Line 30"/>
          <p:cNvSpPr>
            <a:spLocks noChangeShapeType="1"/>
          </p:cNvSpPr>
          <p:nvPr/>
        </p:nvSpPr>
        <p:spPr bwMode="auto">
          <a:xfrm flipH="1">
            <a:off x="8180781" y="4352412"/>
            <a:ext cx="1149837" cy="434334"/>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1" name="Rectangle 29"/>
          <p:cNvSpPr>
            <a:spLocks noChangeArrowheads="1"/>
          </p:cNvSpPr>
          <p:nvPr/>
        </p:nvSpPr>
        <p:spPr bwMode="auto">
          <a:xfrm>
            <a:off x="7481590" y="4763999"/>
            <a:ext cx="1256547" cy="490006"/>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3500"/>
              </a:lnSpc>
              <a:spcBef>
                <a:spcPct val="0"/>
              </a:spcBef>
              <a:spcAft>
                <a:spcPct val="0"/>
              </a:spcAft>
              <a:defRPr/>
            </a:pPr>
            <a:r>
              <a:rPr lang="zh-CN" altLang="en-US" sz="2000" b="1" kern="0" spc="50" dirty="0">
                <a:ln w="11430"/>
                <a:solidFill>
                  <a:srgbClr val="0000CC"/>
                </a:solidFill>
                <a:latin typeface="微软雅黑" pitchFamily="34" charset="-122"/>
                <a:ea typeface="微软雅黑" pitchFamily="34" charset="-122"/>
              </a:rPr>
              <a:t>膀胱三角</a:t>
            </a:r>
          </a:p>
        </p:txBody>
      </p:sp>
      <p:sp>
        <p:nvSpPr>
          <p:cNvPr id="2" name="矩形 1"/>
          <p:cNvSpPr/>
          <p:nvPr/>
        </p:nvSpPr>
        <p:spPr>
          <a:xfrm>
            <a:off x="554044" y="1189729"/>
            <a:ext cx="6096000" cy="4370427"/>
          </a:xfrm>
          <a:prstGeom prst="rect">
            <a:avLst/>
          </a:prstGeom>
        </p:spPr>
        <p:txBody>
          <a:bodyPr>
            <a:spAutoFit/>
          </a:bodyPr>
          <a:lstStyle/>
          <a:p>
            <a:r>
              <a:rPr lang="zh-CN" altLang="en-US" sz="2000" dirty="0">
                <a:solidFill>
                  <a:srgbClr val="0000CC"/>
                </a:solidFill>
                <a:latin typeface="微软雅黑" panose="020B0503020204020204" pitchFamily="34" charset="-122"/>
                <a:ea typeface="微软雅黑" panose="020B0503020204020204" pitchFamily="34" charset="-122"/>
              </a:rPr>
              <a:t>膀胱襞</a:t>
            </a:r>
            <a:endParaRPr lang="en-US" altLang="zh-CN" sz="2000" dirty="0">
              <a:solidFill>
                <a:srgbClr val="0000CC"/>
              </a:solidFill>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膀胱</a:t>
            </a:r>
            <a:r>
              <a:rPr lang="zh-CN" altLang="en-US" dirty="0">
                <a:latin typeface="微软雅黑" panose="020B0503020204020204" pitchFamily="34" charset="-122"/>
                <a:ea typeface="微软雅黑" panose="020B0503020204020204" pitchFamily="34" charset="-122"/>
              </a:rPr>
              <a:t>内面被覆粘膜，当膀胱壁收缩时，粘膜聚集成</a:t>
            </a:r>
            <a:r>
              <a:rPr lang="zh-CN" altLang="en-US" dirty="0" smtClean="0">
                <a:latin typeface="微软雅黑" panose="020B0503020204020204" pitchFamily="34" charset="-122"/>
                <a:ea typeface="微软雅黑" panose="020B0503020204020204" pitchFamily="34" charset="-122"/>
              </a:rPr>
              <a:t>皱襞</a:t>
            </a:r>
            <a:endParaRPr lang="en-US" altLang="zh-CN" dirty="0">
              <a:latin typeface="微软雅黑" panose="020B0503020204020204" pitchFamily="34" charset="-122"/>
              <a:ea typeface="微软雅黑" panose="020B0503020204020204" pitchFamily="34" charset="-122"/>
            </a:endParaRPr>
          </a:p>
          <a:p>
            <a:endParaRPr lang="en-US" altLang="zh-CN" dirty="0" smtClean="0">
              <a:latin typeface="微软雅黑" panose="020B0503020204020204" pitchFamily="34" charset="-122"/>
              <a:ea typeface="微软雅黑" panose="020B0503020204020204" pitchFamily="34" charset="-122"/>
            </a:endParaRPr>
          </a:p>
          <a:p>
            <a:r>
              <a:rPr lang="zh-CN" altLang="en-US" sz="2000" b="1" dirty="0">
                <a:solidFill>
                  <a:srgbClr val="0000CC"/>
                </a:solidFill>
                <a:latin typeface="微软雅黑" panose="020B0503020204020204" pitchFamily="34" charset="-122"/>
                <a:ea typeface="微软雅黑" panose="020B0503020204020204" pitchFamily="34" charset="-122"/>
              </a:rPr>
              <a:t>膀胱三角</a:t>
            </a:r>
            <a:endParaRPr lang="en-US" altLang="zh-CN" sz="2000" b="1" dirty="0">
              <a:solidFill>
                <a:srgbClr val="0000CC"/>
              </a:solidFill>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位于膀胱底</a:t>
            </a:r>
            <a:r>
              <a:rPr lang="zh-CN" altLang="en-US" dirty="0">
                <a:latin typeface="微软雅黑" panose="020B0503020204020204" pitchFamily="34" charset="-122"/>
                <a:ea typeface="微软雅黑" panose="020B0503020204020204" pitchFamily="34" charset="-122"/>
              </a:rPr>
              <a:t>内面</a:t>
            </a:r>
            <a:r>
              <a:rPr lang="zh-CN" altLang="en-US" dirty="0" smtClean="0">
                <a:latin typeface="微软雅黑" panose="020B0503020204020204" pitchFamily="34" charset="-122"/>
                <a:ea typeface="微软雅黑" panose="020B0503020204020204" pitchFamily="34" charset="-122"/>
              </a:rPr>
              <a:t>，呈</a:t>
            </a:r>
            <a:r>
              <a:rPr lang="zh-CN" altLang="en-US" dirty="0">
                <a:latin typeface="微软雅黑" panose="020B0503020204020204" pitchFamily="34" charset="-122"/>
                <a:ea typeface="微软雅黑" panose="020B0503020204020204" pitchFamily="34" charset="-122"/>
              </a:rPr>
              <a:t>三角形的区域，位于左、右</a:t>
            </a:r>
            <a:r>
              <a:rPr lang="zh-CN" altLang="en-US" dirty="0" smtClean="0">
                <a:solidFill>
                  <a:srgbClr val="0000CC"/>
                </a:solidFill>
                <a:latin typeface="微软雅黑" panose="020B0503020204020204" pitchFamily="34" charset="-122"/>
                <a:ea typeface="微软雅黑" panose="020B0503020204020204" pitchFamily="34" charset="-122"/>
              </a:rPr>
              <a:t>输尿管口</a:t>
            </a:r>
            <a:r>
              <a:rPr lang="zh-CN" altLang="en-US" dirty="0" smtClean="0">
                <a:latin typeface="微软雅黑" panose="020B0503020204020204" pitchFamily="34" charset="-122"/>
                <a:ea typeface="微软雅黑" panose="020B0503020204020204" pitchFamily="34" charset="-122"/>
              </a:rPr>
              <a:t>和</a:t>
            </a:r>
            <a:r>
              <a:rPr lang="zh-CN" altLang="en-US" dirty="0">
                <a:solidFill>
                  <a:srgbClr val="0000CC"/>
                </a:solidFill>
                <a:latin typeface="微软雅黑" panose="020B0503020204020204" pitchFamily="34" charset="-122"/>
                <a:ea typeface="微软雅黑" panose="020B0503020204020204" pitchFamily="34" charset="-122"/>
              </a:rPr>
              <a:t>尿道内口</a:t>
            </a:r>
            <a:r>
              <a:rPr lang="zh-CN" altLang="en-US" dirty="0" smtClean="0">
                <a:latin typeface="微软雅黑" panose="020B0503020204020204" pitchFamily="34" charset="-122"/>
                <a:ea typeface="微软雅黑" panose="020B0503020204020204" pitchFamily="34" charset="-122"/>
              </a:rPr>
              <a:t>之间</a:t>
            </a:r>
            <a:r>
              <a:rPr lang="zh-CN" altLang="en-US" dirty="0">
                <a:latin typeface="微软雅黑" panose="020B0503020204020204" pitchFamily="34" charset="-122"/>
                <a:ea typeface="微软雅黑" panose="020B0503020204020204" pitchFamily="34" charset="-122"/>
              </a:rPr>
              <a:t>，此处膀胱粘膜与肌层紧密连接，缺少粘膜下层组织，无论膀胱扩张或收缩，始终保持</a:t>
            </a:r>
            <a:r>
              <a:rPr lang="zh-CN" altLang="en-US" dirty="0" smtClean="0">
                <a:latin typeface="微软雅黑" panose="020B0503020204020204" pitchFamily="34" charset="-122"/>
                <a:ea typeface="微软雅黑" panose="020B0503020204020204" pitchFamily="34" charset="-122"/>
              </a:rPr>
              <a:t>平滑</a:t>
            </a:r>
            <a:endParaRPr lang="en-US" altLang="zh-CN" dirty="0" smtClean="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r>
              <a:rPr lang="zh-CN" altLang="en-US" sz="2000" dirty="0">
                <a:solidFill>
                  <a:srgbClr val="0000CC"/>
                </a:solidFill>
                <a:latin typeface="微软雅黑" panose="020B0503020204020204" pitchFamily="34" charset="-122"/>
                <a:ea typeface="微软雅黑" panose="020B0503020204020204" pitchFamily="34" charset="-122"/>
              </a:rPr>
              <a:t>输尿管间襞</a:t>
            </a:r>
            <a:endParaRPr lang="en-US" altLang="zh-CN" sz="2000" dirty="0">
              <a:solidFill>
                <a:srgbClr val="0000CC"/>
              </a:solidFill>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两</a:t>
            </a:r>
            <a:r>
              <a:rPr lang="zh-CN" altLang="en-US" dirty="0">
                <a:latin typeface="微软雅黑" panose="020B0503020204020204" pitchFamily="34" charset="-122"/>
                <a:ea typeface="微软雅黑" panose="020B0503020204020204" pitchFamily="34" charset="-122"/>
              </a:rPr>
              <a:t>个输尿管口之间的皱襞</a:t>
            </a:r>
            <a:r>
              <a:rPr lang="zh-CN" altLang="en-US" dirty="0" smtClean="0">
                <a:latin typeface="微软雅黑" panose="020B0503020204020204" pitchFamily="34" charset="-122"/>
                <a:ea typeface="微软雅黑" panose="020B0503020204020204" pitchFamily="34" charset="-122"/>
              </a:rPr>
              <a:t>称，</a:t>
            </a:r>
            <a:r>
              <a:rPr lang="zh-CN" altLang="en-US" dirty="0">
                <a:latin typeface="微软雅黑" panose="020B0503020204020204" pitchFamily="34" charset="-122"/>
                <a:ea typeface="微软雅黑" panose="020B0503020204020204" pitchFamily="34" charset="-122"/>
              </a:rPr>
              <a:t>膀胱镜下所见为一苍白带，</a:t>
            </a:r>
            <a:r>
              <a:rPr lang="zh-CN" altLang="en-US" b="1" dirty="0">
                <a:latin typeface="微软雅黑" panose="020B0503020204020204" pitchFamily="34" charset="-122"/>
                <a:ea typeface="微软雅黑" panose="020B0503020204020204" pitchFamily="34" charset="-122"/>
              </a:rPr>
              <a:t>是临床寻找输尿管口的</a:t>
            </a:r>
            <a:r>
              <a:rPr lang="zh-CN" altLang="en-US" b="1" dirty="0" smtClean="0">
                <a:latin typeface="微软雅黑" panose="020B0503020204020204" pitchFamily="34" charset="-122"/>
                <a:ea typeface="微软雅黑" panose="020B0503020204020204" pitchFamily="34" charset="-122"/>
              </a:rPr>
              <a:t>标志</a:t>
            </a:r>
            <a:endParaRPr lang="en-US" altLang="zh-CN" b="1" dirty="0" smtClean="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r>
              <a:rPr lang="zh-CN" altLang="en-US" sz="2000" dirty="0">
                <a:solidFill>
                  <a:srgbClr val="0000CC"/>
                </a:solidFill>
                <a:latin typeface="微软雅黑" panose="020B0503020204020204" pitchFamily="34" charset="-122"/>
                <a:ea typeface="微软雅黑" panose="020B0503020204020204" pitchFamily="34" charset="-122"/>
              </a:rPr>
              <a:t>膀胱垂</a:t>
            </a:r>
            <a:endParaRPr lang="en-US" altLang="zh-CN" sz="2000" dirty="0">
              <a:solidFill>
                <a:srgbClr val="0000CC"/>
              </a:solidFill>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男性尿道内口后方的膀胱三角处，受前列腺中叶推挤形成纵嵴状隆起</a:t>
            </a:r>
            <a:endParaRPr lang="zh-CN" altLang="en-US" dirty="0">
              <a:latin typeface="微软雅黑" panose="020B0503020204020204" pitchFamily="34" charset="-122"/>
              <a:ea typeface="微软雅黑" panose="020B0503020204020204" pitchFamily="34" charset="-122"/>
            </a:endParaRPr>
          </a:p>
        </p:txBody>
      </p:sp>
      <p:sp>
        <p:nvSpPr>
          <p:cNvPr id="33" name="矩形 32"/>
          <p:cNvSpPr/>
          <p:nvPr/>
        </p:nvSpPr>
        <p:spPr>
          <a:xfrm>
            <a:off x="554044" y="5720312"/>
            <a:ext cx="5724644" cy="461665"/>
          </a:xfrm>
          <a:prstGeom prst="rect">
            <a:avLst/>
          </a:prstGeom>
        </p:spPr>
        <p:txBody>
          <a:bodyPr wrap="none">
            <a:spAutoFit/>
          </a:bodyPr>
          <a:lstStyle/>
          <a:p>
            <a:r>
              <a:rPr lang="zh-CN" altLang="en-US" sz="24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膀胱三角是肿瘤、结核和炎症的好发部位</a:t>
            </a:r>
          </a:p>
        </p:txBody>
      </p:sp>
    </p:spTree>
    <p:extLst>
      <p:ext uri="{BB962C8B-B14F-4D97-AF65-F5344CB8AC3E}">
        <p14:creationId xmlns:p14="http://schemas.microsoft.com/office/powerpoint/2010/main" val="3940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4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set>
                                      <p:cBhvr override="childStyle">
                                        <p:cTn dur="1" fill="hold" display="0" masterRel="sameClick" afterEffect="1">
                                          <p:stCondLst>
                                            <p:cond evt="end" delay="0">
                                              <p:tn val="5"/>
                                            </p:cond>
                                          </p:stCondLst>
                                        </p:cTn>
                                        <p:tgtEl>
                                          <p:spTgt spid="20"/>
                                        </p:tgtEl>
                                        <p:attrNameLst>
                                          <p:attrName>style.visibility</p:attrName>
                                        </p:attrNameLst>
                                      </p:cBhvr>
                                      <p:to>
                                        <p:strVal val="hidden"/>
                                      </p:to>
                                    </p:set>
                                  </p:subTnLst>
                                </p:cTn>
                              </p:par>
                              <p:par>
                                <p:cTn id="8" presetID="10" presetClass="entr" presetSubtype="0" repeatCount="400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subTnLst>
                                    <p:set>
                                      <p:cBhvr override="childStyle">
                                        <p:cTn dur="1" fill="hold" display="0" masterRel="sameClick" afterEffect="1">
                                          <p:stCondLst>
                                            <p:cond evt="end" delay="0">
                                              <p:tn val="8"/>
                                            </p:cond>
                                          </p:stCondLst>
                                        </p:cTn>
                                        <p:tgtEl>
                                          <p:spTgt spid="2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1000"/>
                            </p:stCondLst>
                            <p:childTnLst>
                              <p:par>
                                <p:cTn id="21" presetID="22" presetClass="entr" presetSubtype="2"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right)">
                                      <p:cBhvr>
                                        <p:cTn id="23" dur="500"/>
                                        <p:tgtEl>
                                          <p:spTgt spid="24"/>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repeatCount="400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subTnLst>
                                    <p:set>
                                      <p:cBhvr override="childStyle">
                                        <p:cTn dur="1" fill="hold" display="0" masterRel="sameClick" afterEffect="1">
                                          <p:stCondLst>
                                            <p:cond evt="end" delay="0">
                                              <p:tn val="30"/>
                                            </p:cond>
                                          </p:stCondLst>
                                        </p:cTn>
                                        <p:tgtEl>
                                          <p:spTgt spid="26"/>
                                        </p:tgtEl>
                                        <p:attrNameLst>
                                          <p:attrName>style.visibility</p:attrName>
                                        </p:attrNameLst>
                                      </p:cBhvr>
                                      <p:to>
                                        <p:strVal val="hidden"/>
                                      </p:to>
                                    </p:set>
                                  </p:sub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repeatCount="300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subTnLst>
                                    <p:set>
                                      <p:cBhvr override="childStyle">
                                        <p:cTn dur="1" fill="hold" display="0" masterRel="sameClick" afterEffect="1">
                                          <p:stCondLst>
                                            <p:cond evt="end" delay="0">
                                              <p:tn val="43"/>
                                            </p:cond>
                                          </p:stCondLst>
                                        </p:cTn>
                                        <p:tgtEl>
                                          <p:spTgt spid="29"/>
                                        </p:tgtEl>
                                        <p:attrNameLst>
                                          <p:attrName>style.visibility</p:attrName>
                                        </p:attrNameLst>
                                      </p:cBhvr>
                                      <p:to>
                                        <p:strVal val="hidden"/>
                                      </p:to>
                                    </p:set>
                                  </p:subTnLst>
                                </p:cTn>
                              </p:par>
                            </p:childTnLst>
                          </p:cTn>
                        </p:par>
                        <p:par>
                          <p:cTn id="46" fill="hold">
                            <p:stCondLst>
                              <p:cond delay="1500"/>
                            </p:stCondLst>
                            <p:childTnLst>
                              <p:par>
                                <p:cTn id="47" presetID="22" presetClass="entr" presetSubtype="2"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right)">
                                      <p:cBhvr>
                                        <p:cTn id="49" dur="500"/>
                                        <p:tgtEl>
                                          <p:spTgt spid="30"/>
                                        </p:tgtEl>
                                      </p:cBhvr>
                                    </p:animEffect>
                                  </p:childTnLst>
                                </p:cTn>
                              </p:par>
                            </p:childTnLst>
                          </p:cTn>
                        </p:par>
                        <p:par>
                          <p:cTn id="50" fill="hold">
                            <p:stCondLst>
                              <p:cond delay="2000"/>
                            </p:stCondLst>
                            <p:childTnLst>
                              <p:par>
                                <p:cTn id="51" presetID="22" presetClass="entr" presetSubtype="8" fill="hold"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6" grpId="0" animBg="1"/>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43</a:t>
            </a:fld>
            <a:endParaRPr lang="zh-CN" altLang="en-US"/>
          </a:p>
        </p:txBody>
      </p:sp>
      <p:sp>
        <p:nvSpPr>
          <p:cNvPr id="3" name="矩形 2"/>
          <p:cNvSpPr/>
          <p:nvPr/>
        </p:nvSpPr>
        <p:spPr>
          <a:xfrm>
            <a:off x="1118536" y="383243"/>
            <a:ext cx="5558489" cy="523220"/>
          </a:xfrm>
          <a:prstGeom prst="rect">
            <a:avLst/>
          </a:prstGeom>
        </p:spPr>
        <p:txBody>
          <a:bodyPr wrap="square">
            <a:spAutoFit/>
          </a:bodyPr>
          <a:lstStyle/>
          <a:p>
            <a:r>
              <a:rPr lang="zh-CN" altLang="en-US" sz="2800" b="1" dirty="0">
                <a:solidFill>
                  <a:srgbClr val="0000CC"/>
                </a:solidFill>
                <a:latin typeface="微软雅黑" panose="020B0503020204020204" pitchFamily="34" charset="-122"/>
                <a:ea typeface="微软雅黑" panose="020B0503020204020204" pitchFamily="34" charset="-122"/>
              </a:rPr>
              <a:t>膀胱</a:t>
            </a:r>
            <a:r>
              <a:rPr lang="zh-CN" altLang="en-US" sz="2800" b="1" dirty="0" smtClean="0">
                <a:solidFill>
                  <a:srgbClr val="0000CC"/>
                </a:solidFill>
                <a:latin typeface="微软雅黑" panose="020B0503020204020204" pitchFamily="34" charset="-122"/>
                <a:ea typeface="微软雅黑" panose="020B0503020204020204" pitchFamily="34" charset="-122"/>
              </a:rPr>
              <a:t>的位置与毗邻</a:t>
            </a:r>
            <a:r>
              <a:rPr lang="zh-CN" altLang="en-US" sz="2800" b="1" dirty="0" smtClean="0">
                <a:latin typeface="微软雅黑" panose="020B0503020204020204" pitchFamily="34" charset="-122"/>
                <a:ea typeface="微软雅黑" panose="020B0503020204020204" pitchFamily="34" charset="-122"/>
              </a:rPr>
              <a:t>（男性）</a:t>
            </a:r>
            <a:endParaRPr lang="zh-CN" altLang="en-US" sz="2800" b="1" dirty="0">
              <a:latin typeface="微软雅黑" panose="020B0503020204020204" pitchFamily="34" charset="-122"/>
              <a:ea typeface="微软雅黑" panose="020B0503020204020204" pitchFamily="34" charset="-122"/>
            </a:endParaRPr>
          </a:p>
        </p:txBody>
      </p:sp>
      <p:pic>
        <p:nvPicPr>
          <p:cNvPr id="19" name="Picture 2" descr="101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578" t="1198" r="1955" b="3125"/>
          <a:stretch>
            <a:fillRect/>
          </a:stretch>
        </p:blipFill>
        <p:spPr bwMode="auto">
          <a:xfrm>
            <a:off x="7463539" y="1288562"/>
            <a:ext cx="3513048" cy="458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5"/>
          <p:cNvSpPr>
            <a:spLocks noChangeShapeType="1"/>
          </p:cNvSpPr>
          <p:nvPr/>
        </p:nvSpPr>
        <p:spPr bwMode="auto">
          <a:xfrm flipV="1">
            <a:off x="9438829" y="2945096"/>
            <a:ext cx="1787468" cy="853902"/>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2" name="Text Box 26"/>
          <p:cNvSpPr txBox="1">
            <a:spLocks noChangeArrowheads="1"/>
          </p:cNvSpPr>
          <p:nvPr/>
        </p:nvSpPr>
        <p:spPr bwMode="auto">
          <a:xfrm>
            <a:off x="7066151" y="1722785"/>
            <a:ext cx="1661276" cy="490006"/>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r>
              <a:rPr lang="zh-CN" altLang="en-US" dirty="0"/>
              <a:t>耻骨联合</a:t>
            </a:r>
          </a:p>
        </p:txBody>
      </p:sp>
      <p:sp>
        <p:nvSpPr>
          <p:cNvPr id="23" name="Line 27"/>
          <p:cNvSpPr>
            <a:spLocks noChangeShapeType="1"/>
          </p:cNvSpPr>
          <p:nvPr/>
        </p:nvSpPr>
        <p:spPr bwMode="auto">
          <a:xfrm flipH="1" flipV="1">
            <a:off x="7928430" y="2238374"/>
            <a:ext cx="428508" cy="1598553"/>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4" name="Rectangle 28"/>
          <p:cNvSpPr>
            <a:spLocks noChangeArrowheads="1"/>
          </p:cNvSpPr>
          <p:nvPr/>
        </p:nvSpPr>
        <p:spPr bwMode="auto">
          <a:xfrm>
            <a:off x="6066118" y="4158196"/>
            <a:ext cx="1661276" cy="54117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3500"/>
              </a:lnSpc>
              <a:spcBef>
                <a:spcPct val="0"/>
              </a:spcBef>
              <a:spcAft>
                <a:spcPct val="0"/>
              </a:spcAft>
            </a:pPr>
            <a:r>
              <a:rPr lang="zh-CN" altLang="en-US" sz="2000" b="1" kern="0" spc="50" dirty="0">
                <a:ln w="11430"/>
                <a:solidFill>
                  <a:srgbClr val="0000CC"/>
                </a:solidFill>
                <a:latin typeface="微软雅黑" pitchFamily="34" charset="-122"/>
                <a:ea typeface="微软雅黑" pitchFamily="34" charset="-122"/>
              </a:rPr>
              <a:t>前列腺</a:t>
            </a:r>
          </a:p>
        </p:txBody>
      </p:sp>
      <p:sp>
        <p:nvSpPr>
          <p:cNvPr id="25" name="Line 29"/>
          <p:cNvSpPr>
            <a:spLocks noChangeShapeType="1"/>
          </p:cNvSpPr>
          <p:nvPr/>
        </p:nvSpPr>
        <p:spPr bwMode="auto">
          <a:xfrm flipH="1">
            <a:off x="7407184" y="4107573"/>
            <a:ext cx="1511192" cy="303328"/>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6" name="Rectangle 24"/>
          <p:cNvSpPr>
            <a:spLocks noChangeArrowheads="1"/>
          </p:cNvSpPr>
          <p:nvPr/>
        </p:nvSpPr>
        <p:spPr bwMode="auto">
          <a:xfrm>
            <a:off x="10924030" y="3211468"/>
            <a:ext cx="1449978" cy="54117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3500"/>
              </a:lnSpc>
              <a:spcBef>
                <a:spcPct val="0"/>
              </a:spcBef>
              <a:spcAft>
                <a:spcPct val="0"/>
              </a:spcAft>
            </a:pPr>
            <a:r>
              <a:rPr lang="zh-CN" altLang="en-US" sz="2000" b="1" kern="0" spc="50" dirty="0">
                <a:ln w="11430"/>
                <a:solidFill>
                  <a:srgbClr val="0000CC"/>
                </a:solidFill>
                <a:latin typeface="微软雅黑" pitchFamily="34" charset="-122"/>
                <a:ea typeface="微软雅黑" pitchFamily="34" charset="-122"/>
              </a:rPr>
              <a:t>精 囊</a:t>
            </a:r>
          </a:p>
        </p:txBody>
      </p:sp>
      <p:sp>
        <p:nvSpPr>
          <p:cNvPr id="29" name="Rectangle 24"/>
          <p:cNvSpPr>
            <a:spLocks noChangeArrowheads="1"/>
          </p:cNvSpPr>
          <p:nvPr/>
        </p:nvSpPr>
        <p:spPr bwMode="auto">
          <a:xfrm>
            <a:off x="10663077" y="2500553"/>
            <a:ext cx="1971884" cy="707886"/>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zh-CN" altLang="en-US" sz="2000" b="1" kern="0" spc="50" dirty="0" smtClean="0">
                <a:ln w="11430"/>
                <a:solidFill>
                  <a:srgbClr val="0000CC"/>
                </a:solidFill>
                <a:latin typeface="微软雅黑" pitchFamily="34" charset="-122"/>
                <a:ea typeface="微软雅黑" pitchFamily="34" charset="-122"/>
              </a:rPr>
              <a:t>输精管</a:t>
            </a:r>
            <a:endParaRPr lang="en-US" altLang="zh-CN" sz="2000" b="1" kern="0" spc="50" dirty="0" smtClean="0">
              <a:ln w="11430"/>
              <a:solidFill>
                <a:srgbClr val="0000CC"/>
              </a:solidFill>
              <a:latin typeface="微软雅黑" pitchFamily="34" charset="-122"/>
              <a:ea typeface="微软雅黑" pitchFamily="34" charset="-122"/>
            </a:endParaRPr>
          </a:p>
          <a:p>
            <a:pPr algn="ctr" fontAlgn="base">
              <a:spcBef>
                <a:spcPct val="0"/>
              </a:spcBef>
              <a:spcAft>
                <a:spcPct val="0"/>
              </a:spcAft>
            </a:pPr>
            <a:r>
              <a:rPr lang="zh-CN" altLang="en-US" sz="2000" b="1" kern="0" spc="50" dirty="0" smtClean="0">
                <a:ln w="11430"/>
                <a:solidFill>
                  <a:srgbClr val="0000CC"/>
                </a:solidFill>
                <a:latin typeface="微软雅黑" pitchFamily="34" charset="-122"/>
                <a:ea typeface="微软雅黑" pitchFamily="34" charset="-122"/>
              </a:rPr>
              <a:t>壶 腹</a:t>
            </a:r>
            <a:endParaRPr lang="zh-CN" altLang="en-US" sz="2000" b="1" kern="0" spc="50" dirty="0">
              <a:ln w="11430"/>
              <a:solidFill>
                <a:srgbClr val="0000CC"/>
              </a:solidFill>
              <a:latin typeface="微软雅黑" pitchFamily="34" charset="-122"/>
              <a:ea typeface="微软雅黑" pitchFamily="34" charset="-122"/>
            </a:endParaRPr>
          </a:p>
        </p:txBody>
      </p:sp>
      <p:sp>
        <p:nvSpPr>
          <p:cNvPr id="30" name="Rectangle 24"/>
          <p:cNvSpPr>
            <a:spLocks noChangeArrowheads="1"/>
          </p:cNvSpPr>
          <p:nvPr/>
        </p:nvSpPr>
        <p:spPr bwMode="auto">
          <a:xfrm>
            <a:off x="11043158" y="3939027"/>
            <a:ext cx="1176263" cy="54117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3500"/>
              </a:lnSpc>
              <a:spcBef>
                <a:spcPct val="0"/>
              </a:spcBef>
              <a:spcAft>
                <a:spcPct val="0"/>
              </a:spcAft>
            </a:pPr>
            <a:r>
              <a:rPr lang="zh-CN" altLang="en-US" sz="2000" b="1" kern="0" spc="50" dirty="0">
                <a:ln w="11430"/>
                <a:solidFill>
                  <a:srgbClr val="0000CC"/>
                </a:solidFill>
                <a:latin typeface="微软雅黑" pitchFamily="34" charset="-122"/>
                <a:ea typeface="微软雅黑" pitchFamily="34" charset="-122"/>
              </a:rPr>
              <a:t>直 肠</a:t>
            </a:r>
          </a:p>
        </p:txBody>
      </p:sp>
      <p:sp>
        <p:nvSpPr>
          <p:cNvPr id="31" name="Line 25"/>
          <p:cNvSpPr>
            <a:spLocks noChangeShapeType="1"/>
          </p:cNvSpPr>
          <p:nvPr/>
        </p:nvSpPr>
        <p:spPr bwMode="auto">
          <a:xfrm flipV="1">
            <a:off x="9490658" y="3538158"/>
            <a:ext cx="1735639" cy="338002"/>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2" name="Line 25"/>
          <p:cNvSpPr>
            <a:spLocks noChangeShapeType="1"/>
          </p:cNvSpPr>
          <p:nvPr/>
        </p:nvSpPr>
        <p:spPr bwMode="auto">
          <a:xfrm flipV="1">
            <a:off x="9573079" y="4243540"/>
            <a:ext cx="1542596" cy="16942"/>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3" name="矩形 32"/>
          <p:cNvSpPr/>
          <p:nvPr/>
        </p:nvSpPr>
        <p:spPr>
          <a:xfrm>
            <a:off x="393831" y="1531070"/>
            <a:ext cx="8432874" cy="1754326"/>
          </a:xfrm>
          <a:prstGeom prst="rect">
            <a:avLst/>
          </a:prstGeom>
        </p:spPr>
        <p:txBody>
          <a:bodyPr wrap="square">
            <a:spAutoFit/>
          </a:bodyPr>
          <a:lstStyle/>
          <a:p>
            <a:pPr marL="342900" indent="-342900">
              <a:lnSpc>
                <a:spcPct val="150000"/>
              </a:lnSpc>
              <a:buClr>
                <a:srgbClr val="C00000"/>
              </a:buClr>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正常位于盆腔前部，耻骨联合</a:t>
            </a:r>
            <a:r>
              <a:rPr lang="zh-CN" altLang="en-US" sz="2400" dirty="0" smtClean="0">
                <a:latin typeface="微软雅黑" panose="020B0503020204020204" pitchFamily="34" charset="-122"/>
                <a:ea typeface="微软雅黑" panose="020B0503020204020204" pitchFamily="34" charset="-122"/>
              </a:rPr>
              <a:t>后方</a:t>
            </a:r>
            <a:endParaRPr lang="en-US" altLang="zh-CN" sz="2400" dirty="0" smtClean="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空虚时位于盆腔内，充盈时超过耻骨联合</a:t>
            </a:r>
            <a:endParaRPr lang="en-US" altLang="zh-CN" sz="2400" dirty="0" smtClean="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新生儿</a:t>
            </a:r>
            <a:r>
              <a:rPr lang="zh-CN" altLang="en-US" sz="2400" dirty="0">
                <a:latin typeface="微软雅黑" panose="020B0503020204020204" pitchFamily="34" charset="-122"/>
                <a:ea typeface="微软雅黑" panose="020B0503020204020204" pitchFamily="34" charset="-122"/>
              </a:rPr>
              <a:t>膀胱的位置高于成年人</a:t>
            </a:r>
          </a:p>
        </p:txBody>
      </p:sp>
      <p:sp>
        <p:nvSpPr>
          <p:cNvPr id="34" name="矩形 33"/>
          <p:cNvSpPr/>
          <p:nvPr/>
        </p:nvSpPr>
        <p:spPr>
          <a:xfrm>
            <a:off x="703428" y="3551620"/>
            <a:ext cx="4598434" cy="1754326"/>
          </a:xfrm>
          <a:prstGeom prst="rect">
            <a:avLst/>
          </a:prstGeom>
        </p:spPr>
        <p:txBody>
          <a:bodyPr wrap="square">
            <a:spAutoFit/>
          </a:bodyPr>
          <a:lstStyle/>
          <a:p>
            <a:pPr>
              <a:lnSpc>
                <a:spcPct val="150000"/>
              </a:lnSpc>
            </a:pPr>
            <a:r>
              <a:rPr lang="zh-CN" altLang="en-US" sz="2400" dirty="0" smtClean="0">
                <a:solidFill>
                  <a:srgbClr val="0000CC"/>
                </a:solidFill>
                <a:latin typeface="微软雅黑" panose="020B0503020204020204" pitchFamily="34" charset="-122"/>
                <a:ea typeface="微软雅黑" panose="020B0503020204020204" pitchFamily="34" charset="-122"/>
              </a:rPr>
              <a:t>前方</a:t>
            </a:r>
            <a:r>
              <a:rPr lang="zh-CN" altLang="en-US" sz="2400" b="1"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耻骨联合</a:t>
            </a:r>
            <a:endParaRPr lang="en-US" altLang="zh-CN" sz="2400" dirty="0" smtClean="0">
              <a:latin typeface="微软雅黑" panose="020B0503020204020204" pitchFamily="34" charset="-122"/>
              <a:ea typeface="微软雅黑" panose="020B0503020204020204" pitchFamily="34" charset="-122"/>
            </a:endParaRPr>
          </a:p>
          <a:p>
            <a:pPr>
              <a:lnSpc>
                <a:spcPct val="150000"/>
              </a:lnSpc>
            </a:pPr>
            <a:r>
              <a:rPr lang="zh-CN" altLang="en-US" sz="2400" dirty="0">
                <a:solidFill>
                  <a:srgbClr val="0000CC"/>
                </a:solidFill>
                <a:latin typeface="微软雅黑" panose="020B0503020204020204" pitchFamily="34" charset="-122"/>
                <a:ea typeface="微软雅黑" panose="020B0503020204020204" pitchFamily="34" charset="-122"/>
              </a:rPr>
              <a:t>下方</a:t>
            </a:r>
            <a:r>
              <a:rPr lang="zh-CN" altLang="en-US" sz="2400" dirty="0">
                <a:latin typeface="微软雅黑" panose="020B0503020204020204" pitchFamily="34" charset="-122"/>
                <a:ea typeface="微软雅黑" panose="020B0503020204020204" pitchFamily="34" charset="-122"/>
              </a:rPr>
              <a:t>：前列腺</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zh-CN" altLang="en-US" sz="2400" dirty="0">
                <a:solidFill>
                  <a:srgbClr val="0000CC"/>
                </a:solidFill>
                <a:latin typeface="微软雅黑" panose="020B0503020204020204" pitchFamily="34" charset="-122"/>
                <a:ea typeface="微软雅黑" panose="020B0503020204020204" pitchFamily="34" charset="-122"/>
              </a:rPr>
              <a:t>后方</a:t>
            </a:r>
            <a:r>
              <a:rPr lang="zh-CN" altLang="en-US" sz="2400" dirty="0">
                <a:latin typeface="微软雅黑" panose="020B0503020204020204" pitchFamily="34" charset="-122"/>
                <a:ea typeface="微软雅黑" panose="020B0503020204020204" pitchFamily="34" charset="-122"/>
              </a:rPr>
              <a:t>：输精管壶腹、精囊、直肠</a:t>
            </a:r>
            <a:endParaRPr lang="en-US" altLang="zh-CN"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2223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right)">
                                      <p:cBhvr>
                                        <p:cTn id="31" dur="500"/>
                                        <p:tgtEl>
                                          <p:spTgt spid="23"/>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right)">
                                      <p:cBhvr>
                                        <p:cTn id="39" dur="500"/>
                                        <p:tgtEl>
                                          <p:spTgt spid="25"/>
                                        </p:tgtEl>
                                      </p:cBhvr>
                                    </p:animEffect>
                                  </p:childTnLst>
                                </p:cTn>
                              </p:par>
                            </p:childTnLst>
                          </p:cTn>
                        </p:par>
                        <p:par>
                          <p:cTn id="40" fill="hold">
                            <p:stCondLst>
                              <p:cond delay="4500"/>
                            </p:stCondLst>
                            <p:childTnLst>
                              <p:par>
                                <p:cTn id="41" presetID="22" presetClass="entr" presetSubtype="2"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right)">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4"/>
          <p:cNvPicPr>
            <a:picLocks noChangeAspect="1" noChangeArrowheads="1"/>
          </p:cNvPicPr>
          <p:nvPr/>
        </p:nvPicPr>
        <p:blipFill>
          <a:blip r:embed="rId2">
            <a:clrChange>
              <a:clrFrom>
                <a:srgbClr val="40E0D0"/>
              </a:clrFrom>
              <a:clrTo>
                <a:srgbClr val="40E0D0">
                  <a:alpha val="0"/>
                </a:srgbClr>
              </a:clrTo>
            </a:clrChange>
            <a:lum bright="-6000" contrast="24000"/>
            <a:extLst>
              <a:ext uri="{28A0092B-C50C-407E-A947-70E740481C1C}">
                <a14:useLocalDpi xmlns:a14="http://schemas.microsoft.com/office/drawing/2010/main" val="0"/>
              </a:ext>
            </a:extLst>
          </a:blip>
          <a:srcRect/>
          <a:stretch>
            <a:fillRect/>
          </a:stretch>
        </p:blipFill>
        <p:spPr bwMode="auto">
          <a:xfrm>
            <a:off x="6526110" y="1266824"/>
            <a:ext cx="494710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灯片编号占位符 3"/>
          <p:cNvSpPr>
            <a:spLocks noGrp="1"/>
          </p:cNvSpPr>
          <p:nvPr>
            <p:ph type="sldNum" sz="quarter" idx="12"/>
          </p:nvPr>
        </p:nvSpPr>
        <p:spPr/>
        <p:txBody>
          <a:bodyPr/>
          <a:lstStyle/>
          <a:p>
            <a:fld id="{D6D10B3D-3140-43A0-86F0-B7C648D6A1E4}" type="slidenum">
              <a:rPr lang="zh-CN" altLang="en-US" smtClean="0"/>
              <a:t>44</a:t>
            </a:fld>
            <a:endParaRPr lang="zh-CN" altLang="en-US"/>
          </a:p>
        </p:txBody>
      </p:sp>
      <p:sp>
        <p:nvSpPr>
          <p:cNvPr id="3" name="矩形 2"/>
          <p:cNvSpPr/>
          <p:nvPr/>
        </p:nvSpPr>
        <p:spPr>
          <a:xfrm>
            <a:off x="1118537" y="383243"/>
            <a:ext cx="4348814" cy="523220"/>
          </a:xfrm>
          <a:prstGeom prst="rect">
            <a:avLst/>
          </a:prstGeom>
        </p:spPr>
        <p:txBody>
          <a:bodyPr wrap="square">
            <a:spAutoFit/>
          </a:bodyPr>
          <a:lstStyle/>
          <a:p>
            <a:r>
              <a:rPr lang="zh-CN" altLang="en-US" sz="2800" b="1" dirty="0">
                <a:solidFill>
                  <a:srgbClr val="0000CC"/>
                </a:solidFill>
                <a:latin typeface="微软雅黑" panose="020B0503020204020204" pitchFamily="34" charset="-122"/>
                <a:ea typeface="微软雅黑" panose="020B0503020204020204" pitchFamily="34" charset="-122"/>
              </a:rPr>
              <a:t>膀胱</a:t>
            </a:r>
            <a:r>
              <a:rPr lang="zh-CN" altLang="en-US" sz="2800" b="1" dirty="0" smtClean="0">
                <a:solidFill>
                  <a:srgbClr val="0000CC"/>
                </a:solidFill>
                <a:latin typeface="微软雅黑" panose="020B0503020204020204" pitchFamily="34" charset="-122"/>
                <a:ea typeface="微软雅黑" panose="020B0503020204020204" pitchFamily="34" charset="-122"/>
              </a:rPr>
              <a:t>的位置与毗邻</a:t>
            </a:r>
            <a:r>
              <a:rPr lang="zh-CN" altLang="en-US" sz="2800" b="1" dirty="0" smtClean="0">
                <a:latin typeface="微软雅黑" panose="020B0503020204020204" pitchFamily="34" charset="-122"/>
                <a:ea typeface="微软雅黑" panose="020B0503020204020204" pitchFamily="34" charset="-122"/>
              </a:rPr>
              <a:t>（女性）</a:t>
            </a:r>
            <a:endParaRPr lang="zh-CN" altLang="en-US" sz="2800" b="1" dirty="0">
              <a:latin typeface="微软雅黑" panose="020B0503020204020204" pitchFamily="34" charset="-122"/>
              <a:ea typeface="微软雅黑" panose="020B0503020204020204" pitchFamily="34" charset="-122"/>
            </a:endParaRPr>
          </a:p>
        </p:txBody>
      </p:sp>
      <p:sp>
        <p:nvSpPr>
          <p:cNvPr id="21" name="Line 25"/>
          <p:cNvSpPr>
            <a:spLocks noChangeShapeType="1"/>
          </p:cNvSpPr>
          <p:nvPr/>
        </p:nvSpPr>
        <p:spPr bwMode="auto">
          <a:xfrm>
            <a:off x="9528133" y="2939425"/>
            <a:ext cx="1825668" cy="3799"/>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2" name="Text Box 26"/>
          <p:cNvSpPr txBox="1">
            <a:spLocks noChangeArrowheads="1"/>
          </p:cNvSpPr>
          <p:nvPr/>
        </p:nvSpPr>
        <p:spPr bwMode="auto">
          <a:xfrm>
            <a:off x="5931169" y="3130425"/>
            <a:ext cx="1661276" cy="707886"/>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dirty="0" smtClean="0"/>
              <a:t>耻骨</a:t>
            </a:r>
            <a:endParaRPr lang="en-US" altLang="zh-CN" dirty="0" smtClean="0"/>
          </a:p>
          <a:p>
            <a:pPr>
              <a:lnSpc>
                <a:spcPct val="100000"/>
              </a:lnSpc>
            </a:pPr>
            <a:r>
              <a:rPr lang="zh-CN" altLang="en-US" dirty="0" smtClean="0"/>
              <a:t>联合</a:t>
            </a:r>
            <a:endParaRPr lang="zh-CN" altLang="en-US" dirty="0"/>
          </a:p>
        </p:txBody>
      </p:sp>
      <p:sp>
        <p:nvSpPr>
          <p:cNvPr id="23" name="Line 27"/>
          <p:cNvSpPr>
            <a:spLocks noChangeShapeType="1"/>
          </p:cNvSpPr>
          <p:nvPr/>
        </p:nvSpPr>
        <p:spPr bwMode="auto">
          <a:xfrm flipH="1" flipV="1">
            <a:off x="7096124" y="3551619"/>
            <a:ext cx="824147" cy="267483"/>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4" name="Rectangle 28"/>
          <p:cNvSpPr>
            <a:spLocks noChangeArrowheads="1"/>
          </p:cNvSpPr>
          <p:nvPr/>
        </p:nvSpPr>
        <p:spPr bwMode="auto">
          <a:xfrm>
            <a:off x="5824683" y="4279000"/>
            <a:ext cx="1661276" cy="707886"/>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zh-CN" altLang="en-US" sz="2000" b="1" kern="0" spc="50" dirty="0" smtClean="0">
                <a:ln w="11430"/>
                <a:solidFill>
                  <a:srgbClr val="0000CC"/>
                </a:solidFill>
                <a:latin typeface="微软雅黑" pitchFamily="34" charset="-122"/>
                <a:ea typeface="微软雅黑" pitchFamily="34" charset="-122"/>
              </a:rPr>
              <a:t>尿生</a:t>
            </a:r>
            <a:endParaRPr lang="en-US" altLang="zh-CN" sz="2000" b="1" kern="0" spc="50" dirty="0" smtClean="0">
              <a:ln w="11430"/>
              <a:solidFill>
                <a:srgbClr val="0000CC"/>
              </a:solidFill>
              <a:latin typeface="微软雅黑" pitchFamily="34" charset="-122"/>
              <a:ea typeface="微软雅黑" pitchFamily="34" charset="-122"/>
            </a:endParaRPr>
          </a:p>
          <a:p>
            <a:pPr algn="ctr" fontAlgn="base">
              <a:spcBef>
                <a:spcPct val="0"/>
              </a:spcBef>
              <a:spcAft>
                <a:spcPct val="0"/>
              </a:spcAft>
            </a:pPr>
            <a:r>
              <a:rPr lang="zh-CN" altLang="en-US" sz="2000" b="1" kern="0" spc="50" dirty="0" smtClean="0">
                <a:ln w="11430"/>
                <a:solidFill>
                  <a:srgbClr val="0000CC"/>
                </a:solidFill>
                <a:latin typeface="微软雅黑" pitchFamily="34" charset="-122"/>
                <a:ea typeface="微软雅黑" pitchFamily="34" charset="-122"/>
              </a:rPr>
              <a:t>殖膈</a:t>
            </a:r>
            <a:endParaRPr lang="zh-CN" altLang="en-US" sz="2000" b="1" kern="0" spc="50" dirty="0">
              <a:ln w="11430"/>
              <a:solidFill>
                <a:srgbClr val="0000CC"/>
              </a:solidFill>
              <a:latin typeface="微软雅黑" pitchFamily="34" charset="-122"/>
              <a:ea typeface="微软雅黑" pitchFamily="34" charset="-122"/>
            </a:endParaRPr>
          </a:p>
        </p:txBody>
      </p:sp>
      <p:sp>
        <p:nvSpPr>
          <p:cNvPr id="25" name="Line 29"/>
          <p:cNvSpPr>
            <a:spLocks noChangeShapeType="1"/>
          </p:cNvSpPr>
          <p:nvPr/>
        </p:nvSpPr>
        <p:spPr bwMode="auto">
          <a:xfrm flipH="1">
            <a:off x="7061068" y="4329615"/>
            <a:ext cx="1511192" cy="303328"/>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9" name="Rectangle 24"/>
          <p:cNvSpPr>
            <a:spLocks noChangeArrowheads="1"/>
          </p:cNvSpPr>
          <p:nvPr/>
        </p:nvSpPr>
        <p:spPr bwMode="auto">
          <a:xfrm>
            <a:off x="10725582" y="2730315"/>
            <a:ext cx="1971884" cy="400110"/>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zh-CN" altLang="en-US" sz="2000" b="1" kern="0" spc="50" dirty="0" smtClean="0">
                <a:ln w="11430"/>
                <a:solidFill>
                  <a:srgbClr val="0000CC"/>
                </a:solidFill>
                <a:latin typeface="微软雅黑" pitchFamily="34" charset="-122"/>
                <a:ea typeface="微软雅黑" pitchFamily="34" charset="-122"/>
              </a:rPr>
              <a:t>子 宫</a:t>
            </a:r>
            <a:endParaRPr lang="zh-CN" altLang="en-US" sz="2000" b="1" kern="0" spc="50" dirty="0">
              <a:ln w="11430"/>
              <a:solidFill>
                <a:srgbClr val="0000CC"/>
              </a:solidFill>
              <a:latin typeface="微软雅黑" pitchFamily="34" charset="-122"/>
              <a:ea typeface="微软雅黑" pitchFamily="34" charset="-122"/>
            </a:endParaRPr>
          </a:p>
        </p:txBody>
      </p:sp>
      <p:sp>
        <p:nvSpPr>
          <p:cNvPr id="30" name="Rectangle 24"/>
          <p:cNvSpPr>
            <a:spLocks noChangeArrowheads="1"/>
          </p:cNvSpPr>
          <p:nvPr/>
        </p:nvSpPr>
        <p:spPr bwMode="auto">
          <a:xfrm>
            <a:off x="11178029" y="4070854"/>
            <a:ext cx="1176263" cy="54117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3500"/>
              </a:lnSpc>
              <a:spcBef>
                <a:spcPct val="0"/>
              </a:spcBef>
              <a:spcAft>
                <a:spcPct val="0"/>
              </a:spcAft>
            </a:pPr>
            <a:r>
              <a:rPr lang="zh-CN" altLang="en-US" sz="2000" b="1" kern="0" spc="50" dirty="0">
                <a:ln w="11430"/>
                <a:solidFill>
                  <a:srgbClr val="0000CC"/>
                </a:solidFill>
                <a:latin typeface="微软雅黑" pitchFamily="34" charset="-122"/>
                <a:ea typeface="微软雅黑" pitchFamily="34" charset="-122"/>
              </a:rPr>
              <a:t>直 肠</a:t>
            </a:r>
          </a:p>
        </p:txBody>
      </p:sp>
      <p:sp>
        <p:nvSpPr>
          <p:cNvPr id="32" name="Line 25"/>
          <p:cNvSpPr>
            <a:spLocks noChangeShapeType="1"/>
          </p:cNvSpPr>
          <p:nvPr/>
        </p:nvSpPr>
        <p:spPr bwMode="auto">
          <a:xfrm>
            <a:off x="10142623" y="4341441"/>
            <a:ext cx="1211177" cy="1"/>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3" name="矩形 32"/>
          <p:cNvSpPr/>
          <p:nvPr/>
        </p:nvSpPr>
        <p:spPr>
          <a:xfrm>
            <a:off x="393831" y="1531070"/>
            <a:ext cx="8432874" cy="1754326"/>
          </a:xfrm>
          <a:prstGeom prst="rect">
            <a:avLst/>
          </a:prstGeom>
        </p:spPr>
        <p:txBody>
          <a:bodyPr wrap="square">
            <a:spAutoFit/>
          </a:bodyPr>
          <a:lstStyle/>
          <a:p>
            <a:pPr marL="342900" indent="-342900">
              <a:lnSpc>
                <a:spcPct val="150000"/>
              </a:lnSpc>
              <a:buClr>
                <a:srgbClr val="C00000"/>
              </a:buClr>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正常位于盆腔前部，耻骨联合</a:t>
            </a:r>
            <a:r>
              <a:rPr lang="zh-CN" altLang="en-US" sz="2400" dirty="0" smtClean="0">
                <a:latin typeface="微软雅黑" panose="020B0503020204020204" pitchFamily="34" charset="-122"/>
                <a:ea typeface="微软雅黑" panose="020B0503020204020204" pitchFamily="34" charset="-122"/>
              </a:rPr>
              <a:t>后方</a:t>
            </a:r>
            <a:endParaRPr lang="en-US" altLang="zh-CN" sz="2400" dirty="0" smtClean="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空虚时位于盆腔内，充盈时超过耻骨联合</a:t>
            </a:r>
            <a:endParaRPr lang="en-US" altLang="zh-CN" sz="2400" dirty="0" smtClean="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新生儿</a:t>
            </a:r>
            <a:r>
              <a:rPr lang="zh-CN" altLang="en-US" sz="2400" dirty="0">
                <a:latin typeface="微软雅黑" panose="020B0503020204020204" pitchFamily="34" charset="-122"/>
                <a:ea typeface="微软雅黑" panose="020B0503020204020204" pitchFamily="34" charset="-122"/>
              </a:rPr>
              <a:t>膀胱的位置高于成年人</a:t>
            </a:r>
          </a:p>
        </p:txBody>
      </p:sp>
      <p:sp>
        <p:nvSpPr>
          <p:cNvPr id="34" name="矩形 33"/>
          <p:cNvSpPr/>
          <p:nvPr/>
        </p:nvSpPr>
        <p:spPr>
          <a:xfrm>
            <a:off x="703428" y="3551620"/>
            <a:ext cx="4598434" cy="1754326"/>
          </a:xfrm>
          <a:prstGeom prst="rect">
            <a:avLst/>
          </a:prstGeom>
        </p:spPr>
        <p:txBody>
          <a:bodyPr wrap="square">
            <a:spAutoFit/>
          </a:bodyPr>
          <a:lstStyle/>
          <a:p>
            <a:pPr>
              <a:lnSpc>
                <a:spcPct val="150000"/>
              </a:lnSpc>
            </a:pPr>
            <a:r>
              <a:rPr lang="zh-CN" altLang="en-US" sz="2400" dirty="0" smtClean="0">
                <a:solidFill>
                  <a:srgbClr val="0000CC"/>
                </a:solidFill>
                <a:latin typeface="微软雅黑" panose="020B0503020204020204" pitchFamily="34" charset="-122"/>
                <a:ea typeface="微软雅黑" panose="020B0503020204020204" pitchFamily="34" charset="-122"/>
              </a:rPr>
              <a:t>前方</a:t>
            </a:r>
            <a:r>
              <a:rPr lang="zh-CN" altLang="en-US" sz="2400" b="1"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耻骨联合</a:t>
            </a:r>
            <a:endParaRPr lang="en-US" altLang="zh-CN" sz="2400" dirty="0" smtClean="0">
              <a:latin typeface="微软雅黑" panose="020B0503020204020204" pitchFamily="34" charset="-122"/>
              <a:ea typeface="微软雅黑" panose="020B0503020204020204" pitchFamily="34" charset="-122"/>
            </a:endParaRPr>
          </a:p>
          <a:p>
            <a:pPr>
              <a:lnSpc>
                <a:spcPct val="150000"/>
              </a:lnSpc>
            </a:pPr>
            <a:r>
              <a:rPr lang="zh-CN" altLang="en-US" sz="2400" dirty="0">
                <a:solidFill>
                  <a:srgbClr val="0000CC"/>
                </a:solidFill>
                <a:latin typeface="微软雅黑" panose="020B0503020204020204" pitchFamily="34" charset="-122"/>
                <a:ea typeface="微软雅黑" panose="020B0503020204020204" pitchFamily="34" charset="-122"/>
              </a:rPr>
              <a:t>下方</a:t>
            </a:r>
            <a:r>
              <a:rPr lang="zh-CN" altLang="en-US" sz="2400" dirty="0" smtClean="0">
                <a:latin typeface="微软雅黑" panose="020B0503020204020204" pitchFamily="34" charset="-122"/>
                <a:ea typeface="微软雅黑" panose="020B0503020204020204" pitchFamily="34" charset="-122"/>
              </a:rPr>
              <a:t>：尿生殖膈</a:t>
            </a:r>
            <a:endParaRPr lang="en-US" altLang="zh-CN" sz="2400" dirty="0" smtClean="0">
              <a:latin typeface="微软雅黑" panose="020B0503020204020204" pitchFamily="34" charset="-122"/>
              <a:ea typeface="微软雅黑" panose="020B0503020204020204" pitchFamily="34" charset="-122"/>
            </a:endParaRPr>
          </a:p>
          <a:p>
            <a:pPr>
              <a:lnSpc>
                <a:spcPct val="150000"/>
              </a:lnSpc>
            </a:pPr>
            <a:r>
              <a:rPr lang="zh-CN" altLang="en-US" sz="2400" dirty="0" smtClean="0">
                <a:solidFill>
                  <a:srgbClr val="0000CC"/>
                </a:solidFill>
                <a:latin typeface="微软雅黑" panose="020B0503020204020204" pitchFamily="34" charset="-122"/>
                <a:ea typeface="微软雅黑" panose="020B0503020204020204" pitchFamily="34" charset="-122"/>
              </a:rPr>
              <a:t>后上方</a:t>
            </a:r>
            <a:r>
              <a:rPr lang="zh-CN" altLang="en-US" sz="2400" dirty="0" smtClean="0">
                <a:latin typeface="微软雅黑" panose="020B0503020204020204" pitchFamily="34" charset="-122"/>
                <a:ea typeface="微软雅黑" panose="020B0503020204020204" pitchFamily="34" charset="-122"/>
              </a:rPr>
              <a:t>：子宫</a:t>
            </a:r>
            <a:endParaRPr lang="en-US" altLang="zh-CN" sz="2400" dirty="0">
              <a:latin typeface="微软雅黑" panose="020B0503020204020204" pitchFamily="34" charset="-122"/>
              <a:ea typeface="微软雅黑" panose="020B0503020204020204" pitchFamily="34" charset="-122"/>
            </a:endParaRPr>
          </a:p>
        </p:txBody>
      </p:sp>
      <p:sp>
        <p:nvSpPr>
          <p:cNvPr id="18" name="矩形 17"/>
          <p:cNvSpPr/>
          <p:nvPr/>
        </p:nvSpPr>
        <p:spPr>
          <a:xfrm>
            <a:off x="703428" y="5749657"/>
            <a:ext cx="5724644" cy="461665"/>
          </a:xfrm>
          <a:prstGeom prst="rect">
            <a:avLst/>
          </a:prstGeom>
        </p:spPr>
        <p:txBody>
          <a:bodyPr wrap="none">
            <a:spAutoFit/>
          </a:bodyPr>
          <a:lstStyle/>
          <a:p>
            <a:r>
              <a:rPr lang="zh-CN" altLang="en-US" sz="240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女性怀孕期间，子宫体积增大，引起尿频</a:t>
            </a:r>
            <a:endParaRPr lang="zh-CN" altLang="en-US" sz="240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52516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right)">
                                      <p:cBhvr>
                                        <p:cTn id="23" dur="500"/>
                                        <p:tgtEl>
                                          <p:spTgt spid="23"/>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right)">
                                      <p:cBhvr>
                                        <p:cTn id="27" dur="500"/>
                                        <p:tgtEl>
                                          <p:spTgt spid="22"/>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500"/>
                                        <p:tgtEl>
                                          <p:spTgt spid="2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right)">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45</a:t>
            </a:fld>
            <a:endParaRPr lang="zh-CN" altLang="en-US"/>
          </a:p>
        </p:txBody>
      </p:sp>
      <p:sp>
        <p:nvSpPr>
          <p:cNvPr id="3" name="矩形 2"/>
          <p:cNvSpPr/>
          <p:nvPr/>
        </p:nvSpPr>
        <p:spPr>
          <a:xfrm>
            <a:off x="1118536" y="383243"/>
            <a:ext cx="5558489" cy="523220"/>
          </a:xfrm>
          <a:prstGeom prst="rect">
            <a:avLst/>
          </a:prstGeom>
        </p:spPr>
        <p:txBody>
          <a:bodyPr wrap="square">
            <a:spAutoFit/>
          </a:bodyPr>
          <a:lstStyle/>
          <a:p>
            <a:r>
              <a:rPr lang="zh-CN" altLang="en-US" sz="2800" b="1" dirty="0" smtClean="0">
                <a:solidFill>
                  <a:srgbClr val="0000CC"/>
                </a:solidFill>
                <a:latin typeface="微软雅黑" panose="020B0503020204020204" pitchFamily="34" charset="-122"/>
                <a:ea typeface="微软雅黑" panose="020B0503020204020204" pitchFamily="34" charset="-122"/>
              </a:rPr>
              <a:t>膀胱穿刺</a:t>
            </a:r>
            <a:endParaRPr lang="zh-CN" altLang="en-US" sz="2800" b="1" dirty="0">
              <a:latin typeface="微软雅黑" panose="020B0503020204020204" pitchFamily="34" charset="-122"/>
              <a:ea typeface="微软雅黑" panose="020B0503020204020204" pitchFamily="34" charset="-122"/>
            </a:endParaRPr>
          </a:p>
        </p:txBody>
      </p:sp>
      <p:pic>
        <p:nvPicPr>
          <p:cNvPr id="7" name="Picture 5" descr="膀胱的位置1"/>
          <p:cNvPicPr>
            <a:picLocks noChangeAspect="1" noChangeArrowheads="1"/>
          </p:cNvPicPr>
          <p:nvPr/>
        </p:nvPicPr>
        <p:blipFill>
          <a:blip r:embed="rId2"/>
          <a:srcRect/>
          <a:stretch>
            <a:fillRect/>
          </a:stretch>
        </p:blipFill>
        <p:spPr bwMode="auto">
          <a:xfrm>
            <a:off x="868363" y="1209675"/>
            <a:ext cx="3170237" cy="4319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膀胱充盈"/>
          <p:cNvPicPr>
            <a:picLocks noChangeAspect="1" noChangeArrowheads="1"/>
          </p:cNvPicPr>
          <p:nvPr/>
        </p:nvPicPr>
        <p:blipFill>
          <a:blip r:embed="rId3"/>
          <a:srcRect/>
          <a:stretch>
            <a:fillRect/>
          </a:stretch>
        </p:blipFill>
        <p:spPr bwMode="auto">
          <a:xfrm>
            <a:off x="4505325" y="1233569"/>
            <a:ext cx="3290888" cy="4319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646928" y="5700549"/>
            <a:ext cx="973343" cy="490006"/>
          </a:xfrm>
          <a:prstGeom prst="rect">
            <a:avLst/>
          </a:prstGeom>
        </p:spPr>
        <p:txBody>
          <a:bodyPr wrap="none">
            <a:spAutoFit/>
          </a:bodyPr>
          <a:lstStyle/>
          <a:p>
            <a:pPr algn="ctr">
              <a:lnSpc>
                <a:spcPts val="3500"/>
              </a:lnSpc>
              <a:defRPr/>
            </a:pPr>
            <a:r>
              <a:rPr lang="zh-CN" altLang="en-US" sz="2000" b="1" spc="50" dirty="0">
                <a:ln w="11430"/>
                <a:latin typeface="微软雅黑" pitchFamily="34" charset="-122"/>
                <a:ea typeface="微软雅黑" pitchFamily="34" charset="-122"/>
              </a:rPr>
              <a:t>空虚</a:t>
            </a:r>
            <a:r>
              <a:rPr lang="zh-CN" altLang="en-US" sz="2000" b="1" spc="50" dirty="0" smtClean="0">
                <a:ln w="11430"/>
                <a:latin typeface="微软雅黑" pitchFamily="34" charset="-122"/>
                <a:ea typeface="微软雅黑" pitchFamily="34" charset="-122"/>
              </a:rPr>
              <a:t>时</a:t>
            </a:r>
            <a:endParaRPr lang="zh-CN" altLang="en-US" sz="2000" b="1" spc="50" dirty="0">
              <a:ln w="11430"/>
              <a:latin typeface="微软雅黑" pitchFamily="34" charset="-122"/>
              <a:ea typeface="微软雅黑" pitchFamily="34" charset="-122"/>
            </a:endParaRPr>
          </a:p>
        </p:txBody>
      </p:sp>
      <p:sp>
        <p:nvSpPr>
          <p:cNvPr id="10" name="矩形 9"/>
          <p:cNvSpPr/>
          <p:nvPr/>
        </p:nvSpPr>
        <p:spPr>
          <a:xfrm>
            <a:off x="5534452" y="5700549"/>
            <a:ext cx="973343" cy="490006"/>
          </a:xfrm>
          <a:prstGeom prst="rect">
            <a:avLst/>
          </a:prstGeom>
        </p:spPr>
        <p:txBody>
          <a:bodyPr wrap="none">
            <a:spAutoFit/>
          </a:bodyPr>
          <a:lstStyle/>
          <a:p>
            <a:pPr algn="ctr">
              <a:lnSpc>
                <a:spcPts val="3500"/>
              </a:lnSpc>
              <a:defRPr/>
            </a:pPr>
            <a:r>
              <a:rPr lang="zh-CN" altLang="en-US" sz="2000" b="1" spc="50" dirty="0">
                <a:ln w="11430"/>
                <a:latin typeface="微软雅黑" pitchFamily="34" charset="-122"/>
                <a:ea typeface="微软雅黑" pitchFamily="34" charset="-122"/>
              </a:rPr>
              <a:t>充盈时</a:t>
            </a:r>
          </a:p>
        </p:txBody>
      </p:sp>
      <p:sp>
        <p:nvSpPr>
          <p:cNvPr id="11" name="矩形 10"/>
          <p:cNvSpPr/>
          <p:nvPr/>
        </p:nvSpPr>
        <p:spPr>
          <a:xfrm>
            <a:off x="8137538" y="2117810"/>
            <a:ext cx="3689323" cy="1884618"/>
          </a:xfrm>
          <a:prstGeom prst="rect">
            <a:avLst/>
          </a:prstGeom>
        </p:spPr>
        <p:txBody>
          <a:bodyPr wrap="square">
            <a:spAutoFit/>
          </a:bodyPr>
          <a:lstStyle/>
          <a:p>
            <a:pPr>
              <a:lnSpc>
                <a:spcPct val="150000"/>
              </a:lnSpc>
              <a:buClr>
                <a:srgbClr val="C00000"/>
              </a:buClr>
            </a:pPr>
            <a:r>
              <a:rPr lang="zh-CN" altLang="en-US" sz="2000" dirty="0">
                <a:latin typeface="微软雅黑" panose="020B0503020204020204" pitchFamily="34" charset="-122"/>
                <a:ea typeface="微软雅黑" panose="020B0503020204020204" pitchFamily="34" charset="-122"/>
              </a:rPr>
              <a:t>空虚时</a:t>
            </a:r>
            <a:r>
              <a:rPr lang="zh-CN" altLang="en-US" sz="2000" dirty="0" smtClean="0">
                <a:latin typeface="微软雅黑" panose="020B0503020204020204" pitchFamily="34" charset="-122"/>
                <a:ea typeface="微软雅黑" panose="020B0503020204020204" pitchFamily="34" charset="-122"/>
              </a:rPr>
              <a:t>位于小骨盆腔</a:t>
            </a:r>
            <a:r>
              <a:rPr lang="zh-CN" altLang="en-US" sz="2000" dirty="0">
                <a:latin typeface="微软雅黑" panose="020B0503020204020204" pitchFamily="34" charset="-122"/>
                <a:ea typeface="微软雅黑" panose="020B0503020204020204" pitchFamily="34" charset="-122"/>
              </a:rPr>
              <a:t>内，充盈时可超过耻骨联合上方</a:t>
            </a:r>
            <a:r>
              <a:rPr lang="zh-CN" altLang="en-US" sz="2000" dirty="0" smtClean="0">
                <a:latin typeface="微软雅黑" panose="020B0503020204020204" pitchFamily="34" charset="-122"/>
                <a:ea typeface="微软雅黑" panose="020B0503020204020204" pitchFamily="34" charset="-122"/>
              </a:rPr>
              <a:t>，此时</a:t>
            </a:r>
            <a:r>
              <a:rPr lang="zh-CN" altLang="en-US" sz="2000" dirty="0">
                <a:latin typeface="微软雅黑" panose="020B0503020204020204" pitchFamily="34" charset="-122"/>
                <a:ea typeface="微软雅黑" panose="020B0503020204020204" pitchFamily="34" charset="-122"/>
              </a:rPr>
              <a:t>，可在耻骨联合上方行穿刺术，不会伤及腹膜和污染腹膜腔</a:t>
            </a:r>
            <a:endParaRPr lang="en-US" altLang="zh-CN"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6353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46</a:t>
            </a:fld>
            <a:endParaRPr lang="zh-CN" altLang="en-US"/>
          </a:p>
        </p:txBody>
      </p:sp>
      <p:sp>
        <p:nvSpPr>
          <p:cNvPr id="12" name="矩形 11"/>
          <p:cNvSpPr/>
          <p:nvPr/>
        </p:nvSpPr>
        <p:spPr>
          <a:xfrm>
            <a:off x="743253" y="286706"/>
            <a:ext cx="2808782" cy="646331"/>
          </a:xfrm>
          <a:prstGeom prst="rect">
            <a:avLst/>
          </a:prstGeom>
        </p:spPr>
        <p:txBody>
          <a:bodyPr wrap="none">
            <a:spAutoFit/>
          </a:bodyPr>
          <a:lstStyle/>
          <a:p>
            <a:r>
              <a:rPr lang="zh-CN" altLang="en-US" sz="3600" b="1" dirty="0" smtClean="0">
                <a:solidFill>
                  <a:srgbClr val="C00000"/>
                </a:solidFill>
                <a:latin typeface="微软雅黑" panose="020B0503020204020204" pitchFamily="34" charset="-122"/>
                <a:ea typeface="微软雅黑" panose="020B0503020204020204" pitchFamily="34" charset="-122"/>
              </a:rPr>
              <a:t>尿道 </a:t>
            </a:r>
            <a:r>
              <a:rPr kumimoji="1" lang="en-US" altLang="zh-CN" sz="3200" dirty="0" smtClean="0">
                <a:latin typeface="Comic Sans MS" pitchFamily="66" charset="0"/>
                <a:ea typeface="宋体" pitchFamily="2" charset="-122"/>
                <a:cs typeface="Times New Roman" pitchFamily="18" charset="0"/>
              </a:rPr>
              <a:t>Urethra</a:t>
            </a:r>
            <a:endParaRPr kumimoji="1" lang="en-US" altLang="zh-CN" sz="3200" dirty="0">
              <a:latin typeface="Comic Sans MS" pitchFamily="66" charset="0"/>
              <a:ea typeface="宋体" pitchFamily="2" charset="-122"/>
              <a:cs typeface="Times New Roman" pitchFamily="18" charset="0"/>
            </a:endParaRPr>
          </a:p>
        </p:txBody>
      </p:sp>
      <p:pic>
        <p:nvPicPr>
          <p:cNvPr id="11" name="图片 10"/>
          <p:cNvPicPr>
            <a:picLocks noChangeAspect="1"/>
          </p:cNvPicPr>
          <p:nvPr/>
        </p:nvPicPr>
        <p:blipFill>
          <a:blip r:embed="rId2"/>
          <a:stretch>
            <a:fillRect/>
          </a:stretch>
        </p:blipFill>
        <p:spPr>
          <a:xfrm>
            <a:off x="7546975" y="1089491"/>
            <a:ext cx="2726518" cy="2539534"/>
          </a:xfrm>
          <a:prstGeom prst="rect">
            <a:avLst/>
          </a:prstGeom>
          <a:ln>
            <a:noFill/>
          </a:ln>
          <a:effectLst>
            <a:outerShdw blurRad="292100" dist="139700" dir="2700000" algn="tl" rotWithShape="0">
              <a:srgbClr val="333333">
                <a:alpha val="65000"/>
              </a:srgbClr>
            </a:outerShdw>
          </a:effectLst>
        </p:spPr>
      </p:pic>
      <p:pic>
        <p:nvPicPr>
          <p:cNvPr id="13" name="Picture 2" descr="female pelvic viscera"/>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704931" y="3894725"/>
            <a:ext cx="2705894" cy="2461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743253" y="1874699"/>
            <a:ext cx="5733747" cy="1754326"/>
          </a:xfrm>
          <a:prstGeom prst="rect">
            <a:avLst/>
          </a:prstGeom>
        </p:spPr>
        <p:txBody>
          <a:bodyPr wrap="square">
            <a:spAutoFit/>
          </a:bodyPr>
          <a:lstStyle/>
          <a:p>
            <a:pPr>
              <a:lnSpc>
                <a:spcPct val="150000"/>
              </a:lnSpc>
            </a:pPr>
            <a:r>
              <a:rPr lang="zh-CN" altLang="en-US" sz="2400" b="1" dirty="0" smtClean="0">
                <a:solidFill>
                  <a:srgbClr val="0000CC"/>
                </a:solidFill>
                <a:latin typeface="微软雅黑" panose="020B0503020204020204" pitchFamily="34" charset="-122"/>
                <a:ea typeface="微软雅黑" panose="020B0503020204020204" pitchFamily="34" charset="-122"/>
              </a:rPr>
              <a:t>男性：</a:t>
            </a:r>
            <a:r>
              <a:rPr lang="zh-CN" altLang="en-US" sz="2400" dirty="0" smtClean="0">
                <a:latin typeface="微软雅黑" panose="020B0503020204020204" pitchFamily="34" charset="-122"/>
                <a:ea typeface="微软雅黑" panose="020B0503020204020204" pitchFamily="34" charset="-122"/>
              </a:rPr>
              <a:t>穿前列腺、尿生殖膈、尿道海绵体</a:t>
            </a:r>
            <a:endParaRPr lang="en-US" altLang="zh-CN" sz="2400" dirty="0" smtClean="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是</a:t>
            </a:r>
            <a:r>
              <a:rPr lang="zh-CN" altLang="en-US" sz="2400" dirty="0">
                <a:latin typeface="微软雅黑" panose="020B0503020204020204" pitchFamily="34" charset="-122"/>
                <a:ea typeface="微软雅黑" panose="020B0503020204020204" pitchFamily="34" charset="-122"/>
              </a:rPr>
              <a:t>排尿、排精的通道</a:t>
            </a:r>
            <a:r>
              <a:rPr lang="zh-CN" altLang="en-US" sz="2400" dirty="0" smtClean="0">
                <a:latin typeface="微软雅黑" panose="020B0503020204020204" pitchFamily="34" charset="-122"/>
                <a:ea typeface="微软雅黑" panose="020B0503020204020204" pitchFamily="34" charset="-122"/>
              </a:rPr>
              <a:t>，长</a:t>
            </a:r>
            <a:r>
              <a:rPr lang="zh-CN" altLang="en-US" sz="2400" dirty="0">
                <a:latin typeface="微软雅黑" panose="020B0503020204020204" pitchFamily="34" charset="-122"/>
                <a:ea typeface="微软雅黑" panose="020B0503020204020204" pitchFamily="34" charset="-122"/>
              </a:rPr>
              <a:t>约</a:t>
            </a:r>
            <a:r>
              <a:rPr lang="en-US" altLang="zh-CN" sz="2400" dirty="0" smtClean="0">
                <a:latin typeface="微软雅黑" panose="020B0503020204020204" pitchFamily="34" charset="-122"/>
                <a:ea typeface="微软雅黑" panose="020B0503020204020204" pitchFamily="34" charset="-122"/>
              </a:rPr>
              <a:t>16-22 cm</a:t>
            </a:r>
          </a:p>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有</a:t>
            </a:r>
            <a:r>
              <a:rPr lang="zh-CN" altLang="en-US" sz="2400" dirty="0">
                <a:latin typeface="微软雅黑" panose="020B0503020204020204" pitchFamily="34" charset="-122"/>
                <a:ea typeface="微软雅黑" panose="020B0503020204020204" pitchFamily="34" charset="-122"/>
              </a:rPr>
              <a:t>三个狭窄、三个扩大</a:t>
            </a:r>
            <a:r>
              <a:rPr lang="zh-CN" altLang="en-US" sz="2400" dirty="0" smtClean="0">
                <a:latin typeface="微软雅黑" panose="020B0503020204020204" pitchFamily="34" charset="-122"/>
                <a:ea typeface="微软雅黑" panose="020B0503020204020204" pitchFamily="34" charset="-122"/>
              </a:rPr>
              <a:t>、两个</a:t>
            </a:r>
            <a:r>
              <a:rPr lang="zh-CN" altLang="en-US" sz="2400" dirty="0">
                <a:latin typeface="微软雅黑" panose="020B0503020204020204" pitchFamily="34" charset="-122"/>
                <a:ea typeface="微软雅黑" panose="020B0503020204020204" pitchFamily="34" charset="-122"/>
              </a:rPr>
              <a:t>弯曲</a:t>
            </a:r>
          </a:p>
        </p:txBody>
      </p:sp>
      <p:sp>
        <p:nvSpPr>
          <p:cNvPr id="6" name="矩形 5"/>
          <p:cNvSpPr/>
          <p:nvPr/>
        </p:nvSpPr>
        <p:spPr>
          <a:xfrm>
            <a:off x="743253" y="4051362"/>
            <a:ext cx="6495747" cy="1754326"/>
          </a:xfrm>
          <a:prstGeom prst="rect">
            <a:avLst/>
          </a:prstGeom>
        </p:spPr>
        <p:txBody>
          <a:bodyPr wrap="square">
            <a:spAutoFit/>
          </a:bodyPr>
          <a:lstStyle/>
          <a:p>
            <a:pPr>
              <a:lnSpc>
                <a:spcPct val="150000"/>
              </a:lnSpc>
            </a:pPr>
            <a:r>
              <a:rPr lang="zh-CN" altLang="en-US" sz="2400" b="1" dirty="0" smtClean="0">
                <a:solidFill>
                  <a:srgbClr val="0000CC"/>
                </a:solidFill>
                <a:latin typeface="微软雅黑" panose="020B0503020204020204" pitchFamily="34" charset="-122"/>
                <a:ea typeface="微软雅黑" panose="020B0503020204020204" pitchFamily="34" charset="-122"/>
              </a:rPr>
              <a:t>女性：</a:t>
            </a:r>
            <a:r>
              <a:rPr lang="zh-CN" altLang="en-US" sz="2400" dirty="0" smtClean="0">
                <a:latin typeface="微软雅黑" panose="020B0503020204020204" pitchFamily="34" charset="-122"/>
                <a:ea typeface="微软雅黑" panose="020B0503020204020204" pitchFamily="34" charset="-122"/>
              </a:rPr>
              <a:t>尿道穿尿生殖膈</a:t>
            </a:r>
            <a:endParaRPr lang="en-US" altLang="zh-CN" sz="2400" dirty="0" smtClean="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zh-CN" altLang="en-US" sz="2400" dirty="0" smtClean="0">
                <a:latin typeface="微软雅黑" panose="020B0503020204020204" pitchFamily="34" charset="-122"/>
                <a:ea typeface="微软雅黑" panose="020B0503020204020204" pitchFamily="34" charset="-122"/>
              </a:rPr>
              <a:t>短、宽、直，仅</a:t>
            </a:r>
            <a:r>
              <a:rPr lang="zh-CN" altLang="en-US" sz="2400" dirty="0">
                <a:latin typeface="微软雅黑" panose="020B0503020204020204" pitchFamily="34" charset="-122"/>
                <a:ea typeface="微软雅黑" panose="020B0503020204020204" pitchFamily="34" charset="-122"/>
              </a:rPr>
              <a:t>有排尿</a:t>
            </a:r>
            <a:r>
              <a:rPr lang="zh-CN" altLang="en-US" sz="2400" dirty="0" smtClean="0">
                <a:latin typeface="微软雅黑" panose="020B0503020204020204" pitchFamily="34" charset="-122"/>
                <a:ea typeface="微软雅黑" panose="020B0503020204020204" pitchFamily="34" charset="-122"/>
              </a:rPr>
              <a:t>功能</a:t>
            </a:r>
            <a:endParaRPr lang="en-US" altLang="zh-CN" sz="2400" dirty="0" smtClean="0">
              <a:latin typeface="微软雅黑" panose="020B0503020204020204" pitchFamily="34" charset="-122"/>
              <a:ea typeface="微软雅黑" panose="020B0503020204020204" pitchFamily="34" charset="-122"/>
            </a:endParaRPr>
          </a:p>
          <a:p>
            <a:pPr>
              <a:lnSpc>
                <a:spcPct val="150000"/>
              </a:lnSpc>
              <a:buClr>
                <a:srgbClr val="C00000"/>
              </a:buClr>
            </a:pP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全长</a:t>
            </a:r>
            <a:r>
              <a:rPr lang="en-US" altLang="zh-CN" sz="2400" dirty="0">
                <a:latin typeface="微软雅黑" panose="020B0503020204020204" pitchFamily="34" charset="-122"/>
                <a:ea typeface="微软雅黑" panose="020B0503020204020204" pitchFamily="34" charset="-122"/>
              </a:rPr>
              <a:t>3-5 </a:t>
            </a:r>
            <a:r>
              <a:rPr lang="en-US" altLang="zh-CN" sz="2400" dirty="0" smtClean="0">
                <a:latin typeface="微软雅黑" panose="020B0503020204020204" pitchFamily="34" charset="-122"/>
                <a:ea typeface="微软雅黑" panose="020B0503020204020204" pitchFamily="34" charset="-122"/>
              </a:rPr>
              <a:t>cm</a:t>
            </a:r>
            <a:r>
              <a:rPr lang="zh-CN" altLang="en-US" sz="2400" dirty="0" smtClean="0">
                <a:latin typeface="微软雅黑" panose="020B0503020204020204" pitchFamily="34" charset="-122"/>
                <a:ea typeface="微软雅黑" panose="020B0503020204020204" pitchFamily="34" charset="-122"/>
              </a:rPr>
              <a:t>，直径</a:t>
            </a:r>
            <a:r>
              <a:rPr lang="en-US" altLang="zh-CN" sz="2400" dirty="0" smtClean="0">
                <a:latin typeface="微软雅黑" panose="020B0503020204020204" pitchFamily="34" charset="-122"/>
                <a:ea typeface="微软雅黑" panose="020B0503020204020204" pitchFamily="34" charset="-122"/>
              </a:rPr>
              <a:t>0.6 cm</a:t>
            </a:r>
            <a:endParaRPr lang="en-US" altLang="zh-CN" sz="2400" dirty="0">
              <a:latin typeface="微软雅黑" panose="020B0503020204020204" pitchFamily="34" charset="-122"/>
              <a:ea typeface="微软雅黑" panose="020B0503020204020204" pitchFamily="34" charset="-122"/>
            </a:endParaRPr>
          </a:p>
        </p:txBody>
      </p:sp>
      <p:sp>
        <p:nvSpPr>
          <p:cNvPr id="15" name="矩形 14"/>
          <p:cNvSpPr/>
          <p:nvPr/>
        </p:nvSpPr>
        <p:spPr>
          <a:xfrm>
            <a:off x="743253" y="1089491"/>
            <a:ext cx="3850734" cy="400110"/>
          </a:xfrm>
          <a:prstGeom prst="rect">
            <a:avLst/>
          </a:prstGeom>
        </p:spPr>
        <p:txBody>
          <a:bodyPr wrap="none">
            <a:spAutoFit/>
          </a:bodyPr>
          <a:lstStyle/>
          <a:p>
            <a:r>
              <a:rPr lang="zh-CN" altLang="en-US" sz="2000" dirty="0">
                <a:latin typeface="微软雅黑" panose="020B0503020204020204" pitchFamily="34" charset="-122"/>
                <a:ea typeface="微软雅黑" panose="020B0503020204020204" pitchFamily="34" charset="-122"/>
              </a:rPr>
              <a:t>起于尿道内口 </a:t>
            </a:r>
            <a:r>
              <a:rPr lang="zh-CN" altLang="en-US" sz="2000" dirty="0" smtClean="0">
                <a:latin typeface="微软雅黑" panose="020B0503020204020204" pitchFamily="34" charset="-122"/>
                <a:ea typeface="微软雅黑" panose="020B0503020204020204" pitchFamily="34" charset="-122"/>
              </a:rPr>
              <a:t>，开口于尿道外口</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505934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47</a:t>
            </a:fld>
            <a:endParaRPr lang="zh-CN" altLang="en-US"/>
          </a:p>
        </p:txBody>
      </p:sp>
      <p:pic>
        <p:nvPicPr>
          <p:cNvPr id="25" name="Picture 26" descr="male pelvic viscer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64417" y="2031155"/>
            <a:ext cx="4769430" cy="450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371600" y="377309"/>
            <a:ext cx="1620957" cy="523220"/>
          </a:xfrm>
          <a:prstGeom prst="rect">
            <a:avLst/>
          </a:prstGeom>
        </p:spPr>
        <p:txBody>
          <a:bodyPr wrap="none">
            <a:spAutoFit/>
          </a:bodyPr>
          <a:lstStyle/>
          <a:p>
            <a:r>
              <a:rPr lang="zh-CN" altLang="en-US" sz="2800" b="1" dirty="0">
                <a:solidFill>
                  <a:srgbClr val="0000CC"/>
                </a:solidFill>
                <a:latin typeface="微软雅黑" panose="020B0503020204020204" pitchFamily="34" charset="-122"/>
                <a:ea typeface="微软雅黑" panose="020B0503020204020204" pitchFamily="34" charset="-122"/>
              </a:rPr>
              <a:t>男性尿道</a:t>
            </a:r>
          </a:p>
        </p:txBody>
      </p:sp>
      <p:pic>
        <p:nvPicPr>
          <p:cNvPr id="40" name="图片 39"/>
          <p:cNvPicPr>
            <a:picLocks noChangeAspect="1"/>
          </p:cNvPicPr>
          <p:nvPr/>
        </p:nvPicPr>
        <p:blipFill rotWithShape="1">
          <a:blip r:embed="rId3">
            <a:clrChange>
              <a:clrFrom>
                <a:srgbClr val="FFFFFF"/>
              </a:clrFrom>
              <a:clrTo>
                <a:srgbClr val="FFFFFF">
                  <a:alpha val="0"/>
                </a:srgbClr>
              </a:clrTo>
            </a:clrChange>
          </a:blip>
          <a:srcRect l="42746" t="-204" r="259" b="204"/>
          <a:stretch/>
        </p:blipFill>
        <p:spPr>
          <a:xfrm>
            <a:off x="9306675" y="1799006"/>
            <a:ext cx="2676303" cy="4922469"/>
          </a:xfrm>
          <a:prstGeom prst="rect">
            <a:avLst/>
          </a:prstGeom>
        </p:spPr>
      </p:pic>
      <p:sp>
        <p:nvSpPr>
          <p:cNvPr id="41" name="矩形 40"/>
          <p:cNvSpPr/>
          <p:nvPr/>
        </p:nvSpPr>
        <p:spPr>
          <a:xfrm>
            <a:off x="1371600" y="1350470"/>
            <a:ext cx="8052014" cy="461665"/>
          </a:xfrm>
          <a:prstGeom prst="rect">
            <a:avLst/>
          </a:prstGeom>
        </p:spPr>
        <p:txBody>
          <a:bodyPr wrap="square">
            <a:spAutoFit/>
          </a:bodyPr>
          <a:lstStyle/>
          <a:p>
            <a:r>
              <a:rPr lang="zh-CN" altLang="en-US" sz="2000" dirty="0">
                <a:latin typeface="微软雅黑" panose="020B0503020204020204" pitchFamily="34" charset="-122"/>
                <a:ea typeface="微软雅黑" panose="020B0503020204020204" pitchFamily="34" charset="-122"/>
              </a:rPr>
              <a:t>尿道全长可分为根据其走行分成三部</a:t>
            </a:r>
            <a:r>
              <a:rPr lang="en-US" altLang="zh-CN" sz="2000" dirty="0">
                <a:latin typeface="微软雅黑" panose="020B0503020204020204" pitchFamily="34" charset="-122"/>
                <a:ea typeface="微软雅黑" panose="020B0503020204020204" pitchFamily="34" charset="-122"/>
              </a:rPr>
              <a:t>: </a:t>
            </a:r>
            <a:r>
              <a:rPr lang="zh-CN" altLang="en-US" sz="2400" b="1" dirty="0">
                <a:solidFill>
                  <a:srgbClr val="0000CC"/>
                </a:solidFill>
                <a:latin typeface="微软雅黑" panose="020B0503020204020204" pitchFamily="34" charset="-122"/>
                <a:ea typeface="微软雅黑" panose="020B0503020204020204" pitchFamily="34" charset="-122"/>
              </a:rPr>
              <a:t>前列腺部</a:t>
            </a:r>
            <a:r>
              <a:rPr lang="zh-CN" altLang="en-US" sz="2000"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膜部</a:t>
            </a:r>
            <a:r>
              <a:rPr lang="zh-CN" altLang="en-US" sz="2000" dirty="0">
                <a:latin typeface="微软雅黑" panose="020B0503020204020204" pitchFamily="34" charset="-122"/>
                <a:ea typeface="微软雅黑" panose="020B0503020204020204" pitchFamily="34" charset="-122"/>
              </a:rPr>
              <a:t>和</a:t>
            </a:r>
            <a:r>
              <a:rPr lang="zh-CN" altLang="en-US" sz="2400" b="1" dirty="0">
                <a:solidFill>
                  <a:srgbClr val="006600"/>
                </a:solidFill>
                <a:latin typeface="微软雅黑" panose="020B0503020204020204" pitchFamily="34" charset="-122"/>
                <a:ea typeface="微软雅黑" panose="020B0503020204020204" pitchFamily="34" charset="-122"/>
              </a:rPr>
              <a:t>海绵体部</a:t>
            </a:r>
            <a:r>
              <a:rPr lang="zh-CN" altLang="en-US" sz="2000" b="1" dirty="0" smtClean="0">
                <a:solidFill>
                  <a:srgbClr val="006600"/>
                </a:solidFill>
                <a:latin typeface="微软雅黑" panose="020B0503020204020204" pitchFamily="34" charset="-122"/>
                <a:ea typeface="微软雅黑" panose="020B0503020204020204" pitchFamily="34" charset="-122"/>
              </a:rPr>
              <a:t> </a:t>
            </a:r>
            <a:endParaRPr lang="zh-CN" altLang="en-US" sz="2000" b="1" dirty="0">
              <a:solidFill>
                <a:srgbClr val="006600"/>
              </a:solidFill>
              <a:latin typeface="微软雅黑" panose="020B0503020204020204" pitchFamily="34" charset="-122"/>
              <a:ea typeface="微软雅黑" panose="020B0503020204020204" pitchFamily="34" charset="-122"/>
            </a:endParaRPr>
          </a:p>
        </p:txBody>
      </p:sp>
      <p:sp>
        <p:nvSpPr>
          <p:cNvPr id="42" name="任意多边形 41"/>
          <p:cNvSpPr/>
          <p:nvPr/>
        </p:nvSpPr>
        <p:spPr>
          <a:xfrm>
            <a:off x="4017526" y="3738049"/>
            <a:ext cx="45720" cy="563880"/>
          </a:xfrm>
          <a:custGeom>
            <a:avLst/>
            <a:gdLst>
              <a:gd name="connsiteX0" fmla="*/ 0 w 45720"/>
              <a:gd name="connsiteY0" fmla="*/ 0 h 563880"/>
              <a:gd name="connsiteX1" fmla="*/ 15240 w 45720"/>
              <a:gd name="connsiteY1" fmla="*/ 60960 h 563880"/>
              <a:gd name="connsiteX2" fmla="*/ 30480 w 45720"/>
              <a:gd name="connsiteY2" fmla="*/ 114300 h 563880"/>
              <a:gd name="connsiteX3" fmla="*/ 38100 w 45720"/>
              <a:gd name="connsiteY3" fmla="*/ 205740 h 563880"/>
              <a:gd name="connsiteX4" fmla="*/ 45720 w 45720"/>
              <a:gd name="connsiteY4" fmla="*/ 243840 h 563880"/>
              <a:gd name="connsiteX5" fmla="*/ 38100 w 45720"/>
              <a:gd name="connsiteY5" fmla="*/ 342900 h 563880"/>
              <a:gd name="connsiteX6" fmla="*/ 22860 w 45720"/>
              <a:gd name="connsiteY6" fmla="*/ 388620 h 563880"/>
              <a:gd name="connsiteX7" fmla="*/ 15240 w 45720"/>
              <a:gd name="connsiteY7" fmla="*/ 56388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 h="563880">
                <a:moveTo>
                  <a:pt x="0" y="0"/>
                </a:moveTo>
                <a:cubicBezTo>
                  <a:pt x="15492" y="77461"/>
                  <a:pt x="-381" y="6287"/>
                  <a:pt x="15240" y="60960"/>
                </a:cubicBezTo>
                <a:cubicBezTo>
                  <a:pt x="34376" y="127937"/>
                  <a:pt x="12210" y="59490"/>
                  <a:pt x="30480" y="114300"/>
                </a:cubicBezTo>
                <a:cubicBezTo>
                  <a:pt x="33020" y="144780"/>
                  <a:pt x="34526" y="175364"/>
                  <a:pt x="38100" y="205740"/>
                </a:cubicBezTo>
                <a:cubicBezTo>
                  <a:pt x="39613" y="218603"/>
                  <a:pt x="45720" y="230888"/>
                  <a:pt x="45720" y="243840"/>
                </a:cubicBezTo>
                <a:cubicBezTo>
                  <a:pt x="45720" y="276958"/>
                  <a:pt x="43265" y="310188"/>
                  <a:pt x="38100" y="342900"/>
                </a:cubicBezTo>
                <a:cubicBezTo>
                  <a:pt x="35595" y="358768"/>
                  <a:pt x="22860" y="388620"/>
                  <a:pt x="22860" y="388620"/>
                </a:cubicBezTo>
                <a:cubicBezTo>
                  <a:pt x="12480" y="502795"/>
                  <a:pt x="15240" y="444385"/>
                  <a:pt x="15240" y="563880"/>
                </a:cubicBezTo>
              </a:path>
            </a:pathLst>
          </a:cu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10482901" y="2539108"/>
            <a:ext cx="161925" cy="556260"/>
          </a:xfrm>
          <a:prstGeom prst="round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3961329" y="4308120"/>
            <a:ext cx="80962" cy="202407"/>
          </a:xfrm>
          <a:custGeom>
            <a:avLst/>
            <a:gdLst>
              <a:gd name="connsiteX0" fmla="*/ 80962 w 80962"/>
              <a:gd name="connsiteY0" fmla="*/ 0 h 202407"/>
              <a:gd name="connsiteX1" fmla="*/ 73818 w 80962"/>
              <a:gd name="connsiteY1" fmla="*/ 26194 h 202407"/>
              <a:gd name="connsiteX2" fmla="*/ 69056 w 80962"/>
              <a:gd name="connsiteY2" fmla="*/ 33338 h 202407"/>
              <a:gd name="connsiteX3" fmla="*/ 61912 w 80962"/>
              <a:gd name="connsiteY3" fmla="*/ 54769 h 202407"/>
              <a:gd name="connsiteX4" fmla="*/ 59531 w 80962"/>
              <a:gd name="connsiteY4" fmla="*/ 61913 h 202407"/>
              <a:gd name="connsiteX5" fmla="*/ 54768 w 80962"/>
              <a:gd name="connsiteY5" fmla="*/ 69057 h 202407"/>
              <a:gd name="connsiteX6" fmla="*/ 47625 w 80962"/>
              <a:gd name="connsiteY6" fmla="*/ 90488 h 202407"/>
              <a:gd name="connsiteX7" fmla="*/ 45243 w 80962"/>
              <a:gd name="connsiteY7" fmla="*/ 97632 h 202407"/>
              <a:gd name="connsiteX8" fmla="*/ 38100 w 80962"/>
              <a:gd name="connsiteY8" fmla="*/ 123825 h 202407"/>
              <a:gd name="connsiteX9" fmla="*/ 33337 w 80962"/>
              <a:gd name="connsiteY9" fmla="*/ 130969 h 202407"/>
              <a:gd name="connsiteX10" fmla="*/ 28575 w 80962"/>
              <a:gd name="connsiteY10" fmla="*/ 145257 h 202407"/>
              <a:gd name="connsiteX11" fmla="*/ 26193 w 80962"/>
              <a:gd name="connsiteY11" fmla="*/ 152400 h 202407"/>
              <a:gd name="connsiteX12" fmla="*/ 16668 w 80962"/>
              <a:gd name="connsiteY12" fmla="*/ 169069 h 202407"/>
              <a:gd name="connsiteX13" fmla="*/ 7143 w 80962"/>
              <a:gd name="connsiteY13" fmla="*/ 183357 h 202407"/>
              <a:gd name="connsiteX14" fmla="*/ 4762 w 80962"/>
              <a:gd name="connsiteY14" fmla="*/ 190500 h 202407"/>
              <a:gd name="connsiteX15" fmla="*/ 0 w 80962"/>
              <a:gd name="connsiteY15" fmla="*/ 202407 h 20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 h="202407">
                <a:moveTo>
                  <a:pt x="80962" y="0"/>
                </a:moveTo>
                <a:cubicBezTo>
                  <a:pt x="79684" y="6393"/>
                  <a:pt x="77273" y="21011"/>
                  <a:pt x="73818" y="26194"/>
                </a:cubicBezTo>
                <a:cubicBezTo>
                  <a:pt x="72231" y="28575"/>
                  <a:pt x="70218" y="30723"/>
                  <a:pt x="69056" y="33338"/>
                </a:cubicBezTo>
                <a:cubicBezTo>
                  <a:pt x="69050" y="33352"/>
                  <a:pt x="63105" y="51190"/>
                  <a:pt x="61912" y="54769"/>
                </a:cubicBezTo>
                <a:cubicBezTo>
                  <a:pt x="61118" y="57150"/>
                  <a:pt x="60923" y="59825"/>
                  <a:pt x="59531" y="61913"/>
                </a:cubicBezTo>
                <a:lnTo>
                  <a:pt x="54768" y="69057"/>
                </a:lnTo>
                <a:lnTo>
                  <a:pt x="47625" y="90488"/>
                </a:lnTo>
                <a:cubicBezTo>
                  <a:pt x="46831" y="92869"/>
                  <a:pt x="45735" y="95171"/>
                  <a:pt x="45243" y="97632"/>
                </a:cubicBezTo>
                <a:cubicBezTo>
                  <a:pt x="43965" y="104021"/>
                  <a:pt x="41552" y="118647"/>
                  <a:pt x="38100" y="123825"/>
                </a:cubicBezTo>
                <a:lnTo>
                  <a:pt x="33337" y="130969"/>
                </a:lnTo>
                <a:lnTo>
                  <a:pt x="28575" y="145257"/>
                </a:lnTo>
                <a:cubicBezTo>
                  <a:pt x="27781" y="147638"/>
                  <a:pt x="27585" y="150312"/>
                  <a:pt x="26193" y="152400"/>
                </a:cubicBezTo>
                <a:cubicBezTo>
                  <a:pt x="9710" y="177128"/>
                  <a:pt x="34807" y="138838"/>
                  <a:pt x="16668" y="169069"/>
                </a:cubicBezTo>
                <a:cubicBezTo>
                  <a:pt x="13723" y="173977"/>
                  <a:pt x="7143" y="183357"/>
                  <a:pt x="7143" y="183357"/>
                </a:cubicBezTo>
                <a:cubicBezTo>
                  <a:pt x="6349" y="185738"/>
                  <a:pt x="5451" y="188087"/>
                  <a:pt x="4762" y="190500"/>
                </a:cubicBezTo>
                <a:cubicBezTo>
                  <a:pt x="1578" y="201645"/>
                  <a:pt x="4877" y="197528"/>
                  <a:pt x="0" y="202407"/>
                </a:cubicBezTo>
              </a:path>
            </a:pathLst>
          </a:cu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10478138" y="3094701"/>
            <a:ext cx="155837" cy="23688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2273816" y="4515289"/>
            <a:ext cx="1689100" cy="1803400"/>
          </a:xfrm>
          <a:custGeom>
            <a:avLst/>
            <a:gdLst>
              <a:gd name="connsiteX0" fmla="*/ 1689100 w 1689100"/>
              <a:gd name="connsiteY0" fmla="*/ 0 h 1803400"/>
              <a:gd name="connsiteX1" fmla="*/ 1682750 w 1689100"/>
              <a:gd name="connsiteY1" fmla="*/ 25400 h 1803400"/>
              <a:gd name="connsiteX2" fmla="*/ 1676400 w 1689100"/>
              <a:gd name="connsiteY2" fmla="*/ 34925 h 1803400"/>
              <a:gd name="connsiteX3" fmla="*/ 1670050 w 1689100"/>
              <a:gd name="connsiteY3" fmla="*/ 53975 h 1803400"/>
              <a:gd name="connsiteX4" fmla="*/ 1666875 w 1689100"/>
              <a:gd name="connsiteY4" fmla="*/ 63500 h 1803400"/>
              <a:gd name="connsiteX5" fmla="*/ 1654175 w 1689100"/>
              <a:gd name="connsiteY5" fmla="*/ 82550 h 1803400"/>
              <a:gd name="connsiteX6" fmla="*/ 1647825 w 1689100"/>
              <a:gd name="connsiteY6" fmla="*/ 92075 h 1803400"/>
              <a:gd name="connsiteX7" fmla="*/ 1641475 w 1689100"/>
              <a:gd name="connsiteY7" fmla="*/ 101600 h 1803400"/>
              <a:gd name="connsiteX8" fmla="*/ 1622425 w 1689100"/>
              <a:gd name="connsiteY8" fmla="*/ 117475 h 1803400"/>
              <a:gd name="connsiteX9" fmla="*/ 1616075 w 1689100"/>
              <a:gd name="connsiteY9" fmla="*/ 127000 h 1803400"/>
              <a:gd name="connsiteX10" fmla="*/ 1597025 w 1689100"/>
              <a:gd name="connsiteY10" fmla="*/ 139700 h 1803400"/>
              <a:gd name="connsiteX11" fmla="*/ 1590675 w 1689100"/>
              <a:gd name="connsiteY11" fmla="*/ 149225 h 1803400"/>
              <a:gd name="connsiteX12" fmla="*/ 1558925 w 1689100"/>
              <a:gd name="connsiteY12" fmla="*/ 155575 h 1803400"/>
              <a:gd name="connsiteX13" fmla="*/ 1447800 w 1689100"/>
              <a:gd name="connsiteY13" fmla="*/ 161925 h 1803400"/>
              <a:gd name="connsiteX14" fmla="*/ 1425575 w 1689100"/>
              <a:gd name="connsiteY14" fmla="*/ 165100 h 1803400"/>
              <a:gd name="connsiteX15" fmla="*/ 1416050 w 1689100"/>
              <a:gd name="connsiteY15" fmla="*/ 168275 h 1803400"/>
              <a:gd name="connsiteX16" fmla="*/ 1343025 w 1689100"/>
              <a:gd name="connsiteY16" fmla="*/ 165100 h 1803400"/>
              <a:gd name="connsiteX17" fmla="*/ 1311275 w 1689100"/>
              <a:gd name="connsiteY17" fmla="*/ 161925 h 1803400"/>
              <a:gd name="connsiteX18" fmla="*/ 1292225 w 1689100"/>
              <a:gd name="connsiteY18" fmla="*/ 158750 h 1803400"/>
              <a:gd name="connsiteX19" fmla="*/ 1276350 w 1689100"/>
              <a:gd name="connsiteY19" fmla="*/ 155575 h 1803400"/>
              <a:gd name="connsiteX20" fmla="*/ 1181100 w 1689100"/>
              <a:gd name="connsiteY20" fmla="*/ 152400 h 1803400"/>
              <a:gd name="connsiteX21" fmla="*/ 1158875 w 1689100"/>
              <a:gd name="connsiteY21" fmla="*/ 142875 h 1803400"/>
              <a:gd name="connsiteX22" fmla="*/ 1143000 w 1689100"/>
              <a:gd name="connsiteY22" fmla="*/ 139700 h 1803400"/>
              <a:gd name="connsiteX23" fmla="*/ 1123950 w 1689100"/>
              <a:gd name="connsiteY23" fmla="*/ 130175 h 1803400"/>
              <a:gd name="connsiteX24" fmla="*/ 1092200 w 1689100"/>
              <a:gd name="connsiteY24" fmla="*/ 123825 h 1803400"/>
              <a:gd name="connsiteX25" fmla="*/ 1073150 w 1689100"/>
              <a:gd name="connsiteY25" fmla="*/ 117475 h 1803400"/>
              <a:gd name="connsiteX26" fmla="*/ 1009650 w 1689100"/>
              <a:gd name="connsiteY26" fmla="*/ 107950 h 1803400"/>
              <a:gd name="connsiteX27" fmla="*/ 996950 w 1689100"/>
              <a:gd name="connsiteY27" fmla="*/ 104775 h 1803400"/>
              <a:gd name="connsiteX28" fmla="*/ 977900 w 1689100"/>
              <a:gd name="connsiteY28" fmla="*/ 95250 h 1803400"/>
              <a:gd name="connsiteX29" fmla="*/ 968375 w 1689100"/>
              <a:gd name="connsiteY29" fmla="*/ 88900 h 1803400"/>
              <a:gd name="connsiteX30" fmla="*/ 955675 w 1689100"/>
              <a:gd name="connsiteY30" fmla="*/ 85725 h 1803400"/>
              <a:gd name="connsiteX31" fmla="*/ 939800 w 1689100"/>
              <a:gd name="connsiteY31" fmla="*/ 79375 h 1803400"/>
              <a:gd name="connsiteX32" fmla="*/ 920750 w 1689100"/>
              <a:gd name="connsiteY32" fmla="*/ 73025 h 1803400"/>
              <a:gd name="connsiteX33" fmla="*/ 911225 w 1689100"/>
              <a:gd name="connsiteY33" fmla="*/ 69850 h 1803400"/>
              <a:gd name="connsiteX34" fmla="*/ 901700 w 1689100"/>
              <a:gd name="connsiteY34" fmla="*/ 66675 h 1803400"/>
              <a:gd name="connsiteX35" fmla="*/ 889000 w 1689100"/>
              <a:gd name="connsiteY35" fmla="*/ 63500 h 1803400"/>
              <a:gd name="connsiteX36" fmla="*/ 866775 w 1689100"/>
              <a:gd name="connsiteY36" fmla="*/ 57150 h 1803400"/>
              <a:gd name="connsiteX37" fmla="*/ 847725 w 1689100"/>
              <a:gd name="connsiteY37" fmla="*/ 53975 h 1803400"/>
              <a:gd name="connsiteX38" fmla="*/ 831850 w 1689100"/>
              <a:gd name="connsiteY38" fmla="*/ 50800 h 1803400"/>
              <a:gd name="connsiteX39" fmla="*/ 790575 w 1689100"/>
              <a:gd name="connsiteY39" fmla="*/ 47625 h 1803400"/>
              <a:gd name="connsiteX40" fmla="*/ 774700 w 1689100"/>
              <a:gd name="connsiteY40" fmla="*/ 44450 h 1803400"/>
              <a:gd name="connsiteX41" fmla="*/ 727075 w 1689100"/>
              <a:gd name="connsiteY41" fmla="*/ 38100 h 1803400"/>
              <a:gd name="connsiteX42" fmla="*/ 714375 w 1689100"/>
              <a:gd name="connsiteY42" fmla="*/ 34925 h 1803400"/>
              <a:gd name="connsiteX43" fmla="*/ 704850 w 1689100"/>
              <a:gd name="connsiteY43" fmla="*/ 31750 h 1803400"/>
              <a:gd name="connsiteX44" fmla="*/ 622300 w 1689100"/>
              <a:gd name="connsiteY44" fmla="*/ 28575 h 1803400"/>
              <a:gd name="connsiteX45" fmla="*/ 587375 w 1689100"/>
              <a:gd name="connsiteY45" fmla="*/ 19050 h 1803400"/>
              <a:gd name="connsiteX46" fmla="*/ 577850 w 1689100"/>
              <a:gd name="connsiteY46" fmla="*/ 15875 h 1803400"/>
              <a:gd name="connsiteX47" fmla="*/ 568325 w 1689100"/>
              <a:gd name="connsiteY47" fmla="*/ 12700 h 1803400"/>
              <a:gd name="connsiteX48" fmla="*/ 501650 w 1689100"/>
              <a:gd name="connsiteY48" fmla="*/ 15875 h 1803400"/>
              <a:gd name="connsiteX49" fmla="*/ 492125 w 1689100"/>
              <a:gd name="connsiteY49" fmla="*/ 19050 h 1803400"/>
              <a:gd name="connsiteX50" fmla="*/ 463550 w 1689100"/>
              <a:gd name="connsiteY50" fmla="*/ 25400 h 1803400"/>
              <a:gd name="connsiteX51" fmla="*/ 450850 w 1689100"/>
              <a:gd name="connsiteY51" fmla="*/ 28575 h 1803400"/>
              <a:gd name="connsiteX52" fmla="*/ 415925 w 1689100"/>
              <a:gd name="connsiteY52" fmla="*/ 34925 h 1803400"/>
              <a:gd name="connsiteX53" fmla="*/ 406400 w 1689100"/>
              <a:gd name="connsiteY53" fmla="*/ 38100 h 1803400"/>
              <a:gd name="connsiteX54" fmla="*/ 396875 w 1689100"/>
              <a:gd name="connsiteY54" fmla="*/ 44450 h 1803400"/>
              <a:gd name="connsiteX55" fmla="*/ 377825 w 1689100"/>
              <a:gd name="connsiteY55" fmla="*/ 50800 h 1803400"/>
              <a:gd name="connsiteX56" fmla="*/ 368300 w 1689100"/>
              <a:gd name="connsiteY56" fmla="*/ 53975 h 1803400"/>
              <a:gd name="connsiteX57" fmla="*/ 349250 w 1689100"/>
              <a:gd name="connsiteY57" fmla="*/ 63500 h 1803400"/>
              <a:gd name="connsiteX58" fmla="*/ 339725 w 1689100"/>
              <a:gd name="connsiteY58" fmla="*/ 69850 h 1803400"/>
              <a:gd name="connsiteX59" fmla="*/ 330200 w 1689100"/>
              <a:gd name="connsiteY59" fmla="*/ 73025 h 1803400"/>
              <a:gd name="connsiteX60" fmla="*/ 320675 w 1689100"/>
              <a:gd name="connsiteY60" fmla="*/ 79375 h 1803400"/>
              <a:gd name="connsiteX61" fmla="*/ 311150 w 1689100"/>
              <a:gd name="connsiteY61" fmla="*/ 82550 h 1803400"/>
              <a:gd name="connsiteX62" fmla="*/ 301625 w 1689100"/>
              <a:gd name="connsiteY62" fmla="*/ 88900 h 1803400"/>
              <a:gd name="connsiteX63" fmla="*/ 282575 w 1689100"/>
              <a:gd name="connsiteY63" fmla="*/ 95250 h 1803400"/>
              <a:gd name="connsiteX64" fmla="*/ 263525 w 1689100"/>
              <a:gd name="connsiteY64" fmla="*/ 107950 h 1803400"/>
              <a:gd name="connsiteX65" fmla="*/ 244475 w 1689100"/>
              <a:gd name="connsiteY65" fmla="*/ 117475 h 1803400"/>
              <a:gd name="connsiteX66" fmla="*/ 225425 w 1689100"/>
              <a:gd name="connsiteY66" fmla="*/ 127000 h 1803400"/>
              <a:gd name="connsiteX67" fmla="*/ 212725 w 1689100"/>
              <a:gd name="connsiteY67" fmla="*/ 142875 h 1803400"/>
              <a:gd name="connsiteX68" fmla="*/ 209550 w 1689100"/>
              <a:gd name="connsiteY68" fmla="*/ 152400 h 1803400"/>
              <a:gd name="connsiteX69" fmla="*/ 193675 w 1689100"/>
              <a:gd name="connsiteY69" fmla="*/ 171450 h 1803400"/>
              <a:gd name="connsiteX70" fmla="*/ 177800 w 1689100"/>
              <a:gd name="connsiteY70" fmla="*/ 200025 h 1803400"/>
              <a:gd name="connsiteX71" fmla="*/ 168275 w 1689100"/>
              <a:gd name="connsiteY71" fmla="*/ 206375 h 1803400"/>
              <a:gd name="connsiteX72" fmla="*/ 158750 w 1689100"/>
              <a:gd name="connsiteY72" fmla="*/ 225425 h 1803400"/>
              <a:gd name="connsiteX73" fmla="*/ 152400 w 1689100"/>
              <a:gd name="connsiteY73" fmla="*/ 234950 h 1803400"/>
              <a:gd name="connsiteX74" fmla="*/ 146050 w 1689100"/>
              <a:gd name="connsiteY74" fmla="*/ 254000 h 1803400"/>
              <a:gd name="connsiteX75" fmla="*/ 142875 w 1689100"/>
              <a:gd name="connsiteY75" fmla="*/ 266700 h 1803400"/>
              <a:gd name="connsiteX76" fmla="*/ 136525 w 1689100"/>
              <a:gd name="connsiteY76" fmla="*/ 276225 h 1803400"/>
              <a:gd name="connsiteX77" fmla="*/ 130175 w 1689100"/>
              <a:gd name="connsiteY77" fmla="*/ 295275 h 1803400"/>
              <a:gd name="connsiteX78" fmla="*/ 127000 w 1689100"/>
              <a:gd name="connsiteY78" fmla="*/ 304800 h 1803400"/>
              <a:gd name="connsiteX79" fmla="*/ 123825 w 1689100"/>
              <a:gd name="connsiteY79" fmla="*/ 333375 h 1803400"/>
              <a:gd name="connsiteX80" fmla="*/ 120650 w 1689100"/>
              <a:gd name="connsiteY80" fmla="*/ 349250 h 1803400"/>
              <a:gd name="connsiteX81" fmla="*/ 117475 w 1689100"/>
              <a:gd name="connsiteY81" fmla="*/ 368300 h 1803400"/>
              <a:gd name="connsiteX82" fmla="*/ 114300 w 1689100"/>
              <a:gd name="connsiteY82" fmla="*/ 390525 h 1803400"/>
              <a:gd name="connsiteX83" fmla="*/ 107950 w 1689100"/>
              <a:gd name="connsiteY83" fmla="*/ 409575 h 1803400"/>
              <a:gd name="connsiteX84" fmla="*/ 104775 w 1689100"/>
              <a:gd name="connsiteY84" fmla="*/ 428625 h 1803400"/>
              <a:gd name="connsiteX85" fmla="*/ 101600 w 1689100"/>
              <a:gd name="connsiteY85" fmla="*/ 444500 h 1803400"/>
              <a:gd name="connsiteX86" fmla="*/ 92075 w 1689100"/>
              <a:gd name="connsiteY86" fmla="*/ 514350 h 1803400"/>
              <a:gd name="connsiteX87" fmla="*/ 95250 w 1689100"/>
              <a:gd name="connsiteY87" fmla="*/ 739775 h 1803400"/>
              <a:gd name="connsiteX88" fmla="*/ 98425 w 1689100"/>
              <a:gd name="connsiteY88" fmla="*/ 752475 h 1803400"/>
              <a:gd name="connsiteX89" fmla="*/ 101600 w 1689100"/>
              <a:gd name="connsiteY89" fmla="*/ 793750 h 1803400"/>
              <a:gd name="connsiteX90" fmla="*/ 107950 w 1689100"/>
              <a:gd name="connsiteY90" fmla="*/ 844550 h 1803400"/>
              <a:gd name="connsiteX91" fmla="*/ 111125 w 1689100"/>
              <a:gd name="connsiteY91" fmla="*/ 933450 h 1803400"/>
              <a:gd name="connsiteX92" fmla="*/ 117475 w 1689100"/>
              <a:gd name="connsiteY92" fmla="*/ 977900 h 1803400"/>
              <a:gd name="connsiteX93" fmla="*/ 120650 w 1689100"/>
              <a:gd name="connsiteY93" fmla="*/ 996950 h 1803400"/>
              <a:gd name="connsiteX94" fmla="*/ 123825 w 1689100"/>
              <a:gd name="connsiteY94" fmla="*/ 1006475 h 1803400"/>
              <a:gd name="connsiteX95" fmla="*/ 127000 w 1689100"/>
              <a:gd name="connsiteY95" fmla="*/ 1025525 h 1803400"/>
              <a:gd name="connsiteX96" fmla="*/ 133350 w 1689100"/>
              <a:gd name="connsiteY96" fmla="*/ 1111250 h 1803400"/>
              <a:gd name="connsiteX97" fmla="*/ 136525 w 1689100"/>
              <a:gd name="connsiteY97" fmla="*/ 1123950 h 1803400"/>
              <a:gd name="connsiteX98" fmla="*/ 139700 w 1689100"/>
              <a:gd name="connsiteY98" fmla="*/ 1181100 h 1803400"/>
              <a:gd name="connsiteX99" fmla="*/ 142875 w 1689100"/>
              <a:gd name="connsiteY99" fmla="*/ 1193800 h 1803400"/>
              <a:gd name="connsiteX100" fmla="*/ 146050 w 1689100"/>
              <a:gd name="connsiteY100" fmla="*/ 1219200 h 1803400"/>
              <a:gd name="connsiteX101" fmla="*/ 149225 w 1689100"/>
              <a:gd name="connsiteY101" fmla="*/ 1238250 h 1803400"/>
              <a:gd name="connsiteX102" fmla="*/ 146050 w 1689100"/>
              <a:gd name="connsiteY102" fmla="*/ 1333500 h 1803400"/>
              <a:gd name="connsiteX103" fmla="*/ 136525 w 1689100"/>
              <a:gd name="connsiteY103" fmla="*/ 1377950 h 1803400"/>
              <a:gd name="connsiteX104" fmla="*/ 130175 w 1689100"/>
              <a:gd name="connsiteY104" fmla="*/ 1387475 h 1803400"/>
              <a:gd name="connsiteX105" fmla="*/ 127000 w 1689100"/>
              <a:gd name="connsiteY105" fmla="*/ 1400175 h 1803400"/>
              <a:gd name="connsiteX106" fmla="*/ 120650 w 1689100"/>
              <a:gd name="connsiteY106" fmla="*/ 1419225 h 1803400"/>
              <a:gd name="connsiteX107" fmla="*/ 117475 w 1689100"/>
              <a:gd name="connsiteY107" fmla="*/ 1435100 h 1803400"/>
              <a:gd name="connsiteX108" fmla="*/ 114300 w 1689100"/>
              <a:gd name="connsiteY108" fmla="*/ 1447800 h 1803400"/>
              <a:gd name="connsiteX109" fmla="*/ 107950 w 1689100"/>
              <a:gd name="connsiteY109" fmla="*/ 1479550 h 1803400"/>
              <a:gd name="connsiteX110" fmla="*/ 98425 w 1689100"/>
              <a:gd name="connsiteY110" fmla="*/ 1508125 h 1803400"/>
              <a:gd name="connsiteX111" fmla="*/ 95250 w 1689100"/>
              <a:gd name="connsiteY111" fmla="*/ 1517650 h 1803400"/>
              <a:gd name="connsiteX112" fmla="*/ 92075 w 1689100"/>
              <a:gd name="connsiteY112" fmla="*/ 1530350 h 1803400"/>
              <a:gd name="connsiteX113" fmla="*/ 85725 w 1689100"/>
              <a:gd name="connsiteY113" fmla="*/ 1539875 h 1803400"/>
              <a:gd name="connsiteX114" fmla="*/ 76200 w 1689100"/>
              <a:gd name="connsiteY114" fmla="*/ 1568450 h 1803400"/>
              <a:gd name="connsiteX115" fmla="*/ 73025 w 1689100"/>
              <a:gd name="connsiteY115" fmla="*/ 1577975 h 1803400"/>
              <a:gd name="connsiteX116" fmla="*/ 69850 w 1689100"/>
              <a:gd name="connsiteY116" fmla="*/ 1587500 h 1803400"/>
              <a:gd name="connsiteX117" fmla="*/ 63500 w 1689100"/>
              <a:gd name="connsiteY117" fmla="*/ 1597025 h 1803400"/>
              <a:gd name="connsiteX118" fmla="*/ 57150 w 1689100"/>
              <a:gd name="connsiteY118" fmla="*/ 1616075 h 1803400"/>
              <a:gd name="connsiteX119" fmla="*/ 50800 w 1689100"/>
              <a:gd name="connsiteY119" fmla="*/ 1625600 h 1803400"/>
              <a:gd name="connsiteX120" fmla="*/ 47625 w 1689100"/>
              <a:gd name="connsiteY120" fmla="*/ 1635125 h 1803400"/>
              <a:gd name="connsiteX121" fmla="*/ 34925 w 1689100"/>
              <a:gd name="connsiteY121" fmla="*/ 1654175 h 1803400"/>
              <a:gd name="connsiteX122" fmla="*/ 25400 w 1689100"/>
              <a:gd name="connsiteY122" fmla="*/ 1689100 h 1803400"/>
              <a:gd name="connsiteX123" fmla="*/ 22225 w 1689100"/>
              <a:gd name="connsiteY123" fmla="*/ 1698625 h 1803400"/>
              <a:gd name="connsiteX124" fmla="*/ 19050 w 1689100"/>
              <a:gd name="connsiteY124" fmla="*/ 1708150 h 1803400"/>
              <a:gd name="connsiteX125" fmla="*/ 15875 w 1689100"/>
              <a:gd name="connsiteY125" fmla="*/ 1730375 h 1803400"/>
              <a:gd name="connsiteX126" fmla="*/ 9525 w 1689100"/>
              <a:gd name="connsiteY126" fmla="*/ 1749425 h 1803400"/>
              <a:gd name="connsiteX127" fmla="*/ 6350 w 1689100"/>
              <a:gd name="connsiteY127" fmla="*/ 1781175 h 1803400"/>
              <a:gd name="connsiteX128" fmla="*/ 3175 w 1689100"/>
              <a:gd name="connsiteY128" fmla="*/ 1793875 h 1803400"/>
              <a:gd name="connsiteX129" fmla="*/ 0 w 1689100"/>
              <a:gd name="connsiteY129" fmla="*/ 1803400 h 180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689100" h="1803400">
                <a:moveTo>
                  <a:pt x="1689100" y="0"/>
                </a:moveTo>
                <a:cubicBezTo>
                  <a:pt x="1687892" y="6038"/>
                  <a:pt x="1686004" y="18891"/>
                  <a:pt x="1682750" y="25400"/>
                </a:cubicBezTo>
                <a:cubicBezTo>
                  <a:pt x="1681043" y="28813"/>
                  <a:pt x="1677950" y="31438"/>
                  <a:pt x="1676400" y="34925"/>
                </a:cubicBezTo>
                <a:cubicBezTo>
                  <a:pt x="1673682" y="41042"/>
                  <a:pt x="1672167" y="47625"/>
                  <a:pt x="1670050" y="53975"/>
                </a:cubicBezTo>
                <a:cubicBezTo>
                  <a:pt x="1668992" y="57150"/>
                  <a:pt x="1668731" y="60715"/>
                  <a:pt x="1666875" y="63500"/>
                </a:cubicBezTo>
                <a:lnTo>
                  <a:pt x="1654175" y="82550"/>
                </a:lnTo>
                <a:lnTo>
                  <a:pt x="1647825" y="92075"/>
                </a:lnTo>
                <a:cubicBezTo>
                  <a:pt x="1645708" y="95250"/>
                  <a:pt x="1644650" y="99483"/>
                  <a:pt x="1641475" y="101600"/>
                </a:cubicBezTo>
                <a:cubicBezTo>
                  <a:pt x="1632109" y="107844"/>
                  <a:pt x="1630065" y="108308"/>
                  <a:pt x="1622425" y="117475"/>
                </a:cubicBezTo>
                <a:cubicBezTo>
                  <a:pt x="1619982" y="120406"/>
                  <a:pt x="1618947" y="124487"/>
                  <a:pt x="1616075" y="127000"/>
                </a:cubicBezTo>
                <a:cubicBezTo>
                  <a:pt x="1610332" y="132026"/>
                  <a:pt x="1597025" y="139700"/>
                  <a:pt x="1597025" y="139700"/>
                </a:cubicBezTo>
                <a:cubicBezTo>
                  <a:pt x="1594908" y="142875"/>
                  <a:pt x="1594197" y="147757"/>
                  <a:pt x="1590675" y="149225"/>
                </a:cubicBezTo>
                <a:cubicBezTo>
                  <a:pt x="1580712" y="153376"/>
                  <a:pt x="1569164" y="152162"/>
                  <a:pt x="1558925" y="155575"/>
                </a:cubicBezTo>
                <a:cubicBezTo>
                  <a:pt x="1517256" y="169465"/>
                  <a:pt x="1552745" y="158645"/>
                  <a:pt x="1447800" y="161925"/>
                </a:cubicBezTo>
                <a:cubicBezTo>
                  <a:pt x="1440392" y="162983"/>
                  <a:pt x="1432913" y="163632"/>
                  <a:pt x="1425575" y="165100"/>
                </a:cubicBezTo>
                <a:cubicBezTo>
                  <a:pt x="1422293" y="165756"/>
                  <a:pt x="1419397" y="168275"/>
                  <a:pt x="1416050" y="168275"/>
                </a:cubicBezTo>
                <a:cubicBezTo>
                  <a:pt x="1391685" y="168275"/>
                  <a:pt x="1367367" y="166158"/>
                  <a:pt x="1343025" y="165100"/>
                </a:cubicBezTo>
                <a:cubicBezTo>
                  <a:pt x="1332442" y="164042"/>
                  <a:pt x="1321829" y="163244"/>
                  <a:pt x="1311275" y="161925"/>
                </a:cubicBezTo>
                <a:cubicBezTo>
                  <a:pt x="1304887" y="161127"/>
                  <a:pt x="1298559" y="159902"/>
                  <a:pt x="1292225" y="158750"/>
                </a:cubicBezTo>
                <a:cubicBezTo>
                  <a:pt x="1286916" y="157785"/>
                  <a:pt x="1281738" y="155883"/>
                  <a:pt x="1276350" y="155575"/>
                </a:cubicBezTo>
                <a:cubicBezTo>
                  <a:pt x="1244634" y="153763"/>
                  <a:pt x="1212850" y="153458"/>
                  <a:pt x="1181100" y="152400"/>
                </a:cubicBezTo>
                <a:cubicBezTo>
                  <a:pt x="1172013" y="147857"/>
                  <a:pt x="1168218" y="145211"/>
                  <a:pt x="1158875" y="142875"/>
                </a:cubicBezTo>
                <a:cubicBezTo>
                  <a:pt x="1153640" y="141566"/>
                  <a:pt x="1148235" y="141009"/>
                  <a:pt x="1143000" y="139700"/>
                </a:cubicBezTo>
                <a:cubicBezTo>
                  <a:pt x="1127039" y="135710"/>
                  <a:pt x="1139470" y="137935"/>
                  <a:pt x="1123950" y="130175"/>
                </a:cubicBezTo>
                <a:cubicBezTo>
                  <a:pt x="1115084" y="125742"/>
                  <a:pt x="1100390" y="124995"/>
                  <a:pt x="1092200" y="123825"/>
                </a:cubicBezTo>
                <a:cubicBezTo>
                  <a:pt x="1085850" y="121708"/>
                  <a:pt x="1079792" y="118305"/>
                  <a:pt x="1073150" y="117475"/>
                </a:cubicBezTo>
                <a:cubicBezTo>
                  <a:pt x="1055526" y="115272"/>
                  <a:pt x="1025155" y="111826"/>
                  <a:pt x="1009650" y="107950"/>
                </a:cubicBezTo>
                <a:lnTo>
                  <a:pt x="996950" y="104775"/>
                </a:lnTo>
                <a:cubicBezTo>
                  <a:pt x="969653" y="86577"/>
                  <a:pt x="1004190" y="108395"/>
                  <a:pt x="977900" y="95250"/>
                </a:cubicBezTo>
                <a:cubicBezTo>
                  <a:pt x="974487" y="93543"/>
                  <a:pt x="971882" y="90403"/>
                  <a:pt x="968375" y="88900"/>
                </a:cubicBezTo>
                <a:cubicBezTo>
                  <a:pt x="964364" y="87181"/>
                  <a:pt x="959815" y="87105"/>
                  <a:pt x="955675" y="85725"/>
                </a:cubicBezTo>
                <a:cubicBezTo>
                  <a:pt x="950268" y="83923"/>
                  <a:pt x="945156" y="81323"/>
                  <a:pt x="939800" y="79375"/>
                </a:cubicBezTo>
                <a:cubicBezTo>
                  <a:pt x="933510" y="77088"/>
                  <a:pt x="927100" y="75142"/>
                  <a:pt x="920750" y="73025"/>
                </a:cubicBezTo>
                <a:lnTo>
                  <a:pt x="911225" y="69850"/>
                </a:lnTo>
                <a:cubicBezTo>
                  <a:pt x="908050" y="68792"/>
                  <a:pt x="904947" y="67487"/>
                  <a:pt x="901700" y="66675"/>
                </a:cubicBezTo>
                <a:cubicBezTo>
                  <a:pt x="897467" y="65617"/>
                  <a:pt x="893196" y="64699"/>
                  <a:pt x="889000" y="63500"/>
                </a:cubicBezTo>
                <a:cubicBezTo>
                  <a:pt x="874878" y="59465"/>
                  <a:pt x="883318" y="60459"/>
                  <a:pt x="866775" y="57150"/>
                </a:cubicBezTo>
                <a:cubicBezTo>
                  <a:pt x="860462" y="55887"/>
                  <a:pt x="854059" y="55127"/>
                  <a:pt x="847725" y="53975"/>
                </a:cubicBezTo>
                <a:cubicBezTo>
                  <a:pt x="842416" y="53010"/>
                  <a:pt x="837213" y="51396"/>
                  <a:pt x="831850" y="50800"/>
                </a:cubicBezTo>
                <a:cubicBezTo>
                  <a:pt x="818135" y="49276"/>
                  <a:pt x="804333" y="48683"/>
                  <a:pt x="790575" y="47625"/>
                </a:cubicBezTo>
                <a:cubicBezTo>
                  <a:pt x="785283" y="46567"/>
                  <a:pt x="780034" y="45271"/>
                  <a:pt x="774700" y="44450"/>
                </a:cubicBezTo>
                <a:cubicBezTo>
                  <a:pt x="756733" y="41686"/>
                  <a:pt x="744715" y="41307"/>
                  <a:pt x="727075" y="38100"/>
                </a:cubicBezTo>
                <a:cubicBezTo>
                  <a:pt x="722782" y="37319"/>
                  <a:pt x="718571" y="36124"/>
                  <a:pt x="714375" y="34925"/>
                </a:cubicBezTo>
                <a:cubicBezTo>
                  <a:pt x="711157" y="34006"/>
                  <a:pt x="708189" y="31980"/>
                  <a:pt x="704850" y="31750"/>
                </a:cubicBezTo>
                <a:cubicBezTo>
                  <a:pt x="677378" y="29855"/>
                  <a:pt x="649817" y="29633"/>
                  <a:pt x="622300" y="28575"/>
                </a:cubicBezTo>
                <a:cubicBezTo>
                  <a:pt x="599861" y="24087"/>
                  <a:pt x="611545" y="27107"/>
                  <a:pt x="587375" y="19050"/>
                </a:cubicBezTo>
                <a:lnTo>
                  <a:pt x="577850" y="15875"/>
                </a:lnTo>
                <a:lnTo>
                  <a:pt x="568325" y="12700"/>
                </a:lnTo>
                <a:cubicBezTo>
                  <a:pt x="546100" y="13758"/>
                  <a:pt x="523823" y="14027"/>
                  <a:pt x="501650" y="15875"/>
                </a:cubicBezTo>
                <a:cubicBezTo>
                  <a:pt x="498315" y="16153"/>
                  <a:pt x="495343" y="18131"/>
                  <a:pt x="492125" y="19050"/>
                </a:cubicBezTo>
                <a:cubicBezTo>
                  <a:pt x="478574" y="22922"/>
                  <a:pt x="478281" y="22126"/>
                  <a:pt x="463550" y="25400"/>
                </a:cubicBezTo>
                <a:cubicBezTo>
                  <a:pt x="459290" y="26347"/>
                  <a:pt x="455129" y="27719"/>
                  <a:pt x="450850" y="28575"/>
                </a:cubicBezTo>
                <a:cubicBezTo>
                  <a:pt x="436696" y="31406"/>
                  <a:pt x="429546" y="31520"/>
                  <a:pt x="415925" y="34925"/>
                </a:cubicBezTo>
                <a:cubicBezTo>
                  <a:pt x="412678" y="35737"/>
                  <a:pt x="409393" y="36603"/>
                  <a:pt x="406400" y="38100"/>
                </a:cubicBezTo>
                <a:cubicBezTo>
                  <a:pt x="402987" y="39807"/>
                  <a:pt x="400362" y="42900"/>
                  <a:pt x="396875" y="44450"/>
                </a:cubicBezTo>
                <a:cubicBezTo>
                  <a:pt x="390758" y="47168"/>
                  <a:pt x="384175" y="48683"/>
                  <a:pt x="377825" y="50800"/>
                </a:cubicBezTo>
                <a:cubicBezTo>
                  <a:pt x="374650" y="51858"/>
                  <a:pt x="371085" y="52119"/>
                  <a:pt x="368300" y="53975"/>
                </a:cubicBezTo>
                <a:cubicBezTo>
                  <a:pt x="341003" y="72173"/>
                  <a:pt x="375540" y="50355"/>
                  <a:pt x="349250" y="63500"/>
                </a:cubicBezTo>
                <a:cubicBezTo>
                  <a:pt x="345837" y="65207"/>
                  <a:pt x="343138" y="68143"/>
                  <a:pt x="339725" y="69850"/>
                </a:cubicBezTo>
                <a:cubicBezTo>
                  <a:pt x="336732" y="71347"/>
                  <a:pt x="333193" y="71528"/>
                  <a:pt x="330200" y="73025"/>
                </a:cubicBezTo>
                <a:cubicBezTo>
                  <a:pt x="326787" y="74732"/>
                  <a:pt x="324088" y="77668"/>
                  <a:pt x="320675" y="79375"/>
                </a:cubicBezTo>
                <a:cubicBezTo>
                  <a:pt x="317682" y="80872"/>
                  <a:pt x="314143" y="81053"/>
                  <a:pt x="311150" y="82550"/>
                </a:cubicBezTo>
                <a:cubicBezTo>
                  <a:pt x="307737" y="84257"/>
                  <a:pt x="305112" y="87350"/>
                  <a:pt x="301625" y="88900"/>
                </a:cubicBezTo>
                <a:cubicBezTo>
                  <a:pt x="295508" y="91618"/>
                  <a:pt x="288144" y="91537"/>
                  <a:pt x="282575" y="95250"/>
                </a:cubicBezTo>
                <a:cubicBezTo>
                  <a:pt x="276225" y="99483"/>
                  <a:pt x="270765" y="105537"/>
                  <a:pt x="263525" y="107950"/>
                </a:cubicBezTo>
                <a:cubicBezTo>
                  <a:pt x="239584" y="115930"/>
                  <a:pt x="269094" y="105165"/>
                  <a:pt x="244475" y="117475"/>
                </a:cubicBezTo>
                <a:cubicBezTo>
                  <a:pt x="218185" y="130620"/>
                  <a:pt x="252722" y="108802"/>
                  <a:pt x="225425" y="127000"/>
                </a:cubicBezTo>
                <a:cubicBezTo>
                  <a:pt x="217445" y="150941"/>
                  <a:pt x="229138" y="122359"/>
                  <a:pt x="212725" y="142875"/>
                </a:cubicBezTo>
                <a:cubicBezTo>
                  <a:pt x="210634" y="145488"/>
                  <a:pt x="211047" y="149407"/>
                  <a:pt x="209550" y="152400"/>
                </a:cubicBezTo>
                <a:cubicBezTo>
                  <a:pt x="205130" y="161241"/>
                  <a:pt x="200697" y="164428"/>
                  <a:pt x="193675" y="171450"/>
                </a:cubicBezTo>
                <a:cubicBezTo>
                  <a:pt x="190366" y="181376"/>
                  <a:pt x="187158" y="193787"/>
                  <a:pt x="177800" y="200025"/>
                </a:cubicBezTo>
                <a:lnTo>
                  <a:pt x="168275" y="206375"/>
                </a:lnTo>
                <a:cubicBezTo>
                  <a:pt x="150077" y="233672"/>
                  <a:pt x="171895" y="199135"/>
                  <a:pt x="158750" y="225425"/>
                </a:cubicBezTo>
                <a:cubicBezTo>
                  <a:pt x="157043" y="228838"/>
                  <a:pt x="153950" y="231463"/>
                  <a:pt x="152400" y="234950"/>
                </a:cubicBezTo>
                <a:cubicBezTo>
                  <a:pt x="149682" y="241067"/>
                  <a:pt x="147673" y="247506"/>
                  <a:pt x="146050" y="254000"/>
                </a:cubicBezTo>
                <a:cubicBezTo>
                  <a:pt x="144992" y="258233"/>
                  <a:pt x="144594" y="262689"/>
                  <a:pt x="142875" y="266700"/>
                </a:cubicBezTo>
                <a:cubicBezTo>
                  <a:pt x="141372" y="270207"/>
                  <a:pt x="138075" y="272738"/>
                  <a:pt x="136525" y="276225"/>
                </a:cubicBezTo>
                <a:cubicBezTo>
                  <a:pt x="133807" y="282342"/>
                  <a:pt x="132292" y="288925"/>
                  <a:pt x="130175" y="295275"/>
                </a:cubicBezTo>
                <a:lnTo>
                  <a:pt x="127000" y="304800"/>
                </a:lnTo>
                <a:cubicBezTo>
                  <a:pt x="125942" y="314325"/>
                  <a:pt x="125180" y="323888"/>
                  <a:pt x="123825" y="333375"/>
                </a:cubicBezTo>
                <a:cubicBezTo>
                  <a:pt x="123062" y="338717"/>
                  <a:pt x="121615" y="343941"/>
                  <a:pt x="120650" y="349250"/>
                </a:cubicBezTo>
                <a:cubicBezTo>
                  <a:pt x="119498" y="355584"/>
                  <a:pt x="118454" y="361937"/>
                  <a:pt x="117475" y="368300"/>
                </a:cubicBezTo>
                <a:cubicBezTo>
                  <a:pt x="116337" y="375697"/>
                  <a:pt x="115983" y="383233"/>
                  <a:pt x="114300" y="390525"/>
                </a:cubicBezTo>
                <a:cubicBezTo>
                  <a:pt x="112795" y="397047"/>
                  <a:pt x="109050" y="402973"/>
                  <a:pt x="107950" y="409575"/>
                </a:cubicBezTo>
                <a:cubicBezTo>
                  <a:pt x="106892" y="415925"/>
                  <a:pt x="105927" y="422291"/>
                  <a:pt x="104775" y="428625"/>
                </a:cubicBezTo>
                <a:cubicBezTo>
                  <a:pt x="103810" y="433934"/>
                  <a:pt x="102442" y="439170"/>
                  <a:pt x="101600" y="444500"/>
                </a:cubicBezTo>
                <a:cubicBezTo>
                  <a:pt x="97066" y="473215"/>
                  <a:pt x="95383" y="487884"/>
                  <a:pt x="92075" y="514350"/>
                </a:cubicBezTo>
                <a:cubicBezTo>
                  <a:pt x="93133" y="589492"/>
                  <a:pt x="93247" y="664653"/>
                  <a:pt x="95250" y="739775"/>
                </a:cubicBezTo>
                <a:cubicBezTo>
                  <a:pt x="95366" y="744137"/>
                  <a:pt x="97915" y="748141"/>
                  <a:pt x="98425" y="752475"/>
                </a:cubicBezTo>
                <a:cubicBezTo>
                  <a:pt x="100037" y="766179"/>
                  <a:pt x="100351" y="780008"/>
                  <a:pt x="101600" y="793750"/>
                </a:cubicBezTo>
                <a:cubicBezTo>
                  <a:pt x="103601" y="815758"/>
                  <a:pt x="104982" y="823774"/>
                  <a:pt x="107950" y="844550"/>
                </a:cubicBezTo>
                <a:cubicBezTo>
                  <a:pt x="109008" y="874183"/>
                  <a:pt x="109012" y="903873"/>
                  <a:pt x="111125" y="933450"/>
                </a:cubicBezTo>
                <a:cubicBezTo>
                  <a:pt x="112191" y="948379"/>
                  <a:pt x="115014" y="963137"/>
                  <a:pt x="117475" y="977900"/>
                </a:cubicBezTo>
                <a:cubicBezTo>
                  <a:pt x="118533" y="984250"/>
                  <a:pt x="119253" y="990666"/>
                  <a:pt x="120650" y="996950"/>
                </a:cubicBezTo>
                <a:cubicBezTo>
                  <a:pt x="121376" y="1000217"/>
                  <a:pt x="123099" y="1003208"/>
                  <a:pt x="123825" y="1006475"/>
                </a:cubicBezTo>
                <a:cubicBezTo>
                  <a:pt x="125222" y="1012759"/>
                  <a:pt x="125942" y="1019175"/>
                  <a:pt x="127000" y="1025525"/>
                </a:cubicBezTo>
                <a:cubicBezTo>
                  <a:pt x="128421" y="1051096"/>
                  <a:pt x="129216" y="1084381"/>
                  <a:pt x="133350" y="1111250"/>
                </a:cubicBezTo>
                <a:cubicBezTo>
                  <a:pt x="134014" y="1115563"/>
                  <a:pt x="135467" y="1119717"/>
                  <a:pt x="136525" y="1123950"/>
                </a:cubicBezTo>
                <a:cubicBezTo>
                  <a:pt x="137583" y="1143000"/>
                  <a:pt x="137973" y="1162099"/>
                  <a:pt x="139700" y="1181100"/>
                </a:cubicBezTo>
                <a:cubicBezTo>
                  <a:pt x="140095" y="1185446"/>
                  <a:pt x="142158" y="1189496"/>
                  <a:pt x="142875" y="1193800"/>
                </a:cubicBezTo>
                <a:cubicBezTo>
                  <a:pt x="144278" y="1202216"/>
                  <a:pt x="144843" y="1210753"/>
                  <a:pt x="146050" y="1219200"/>
                </a:cubicBezTo>
                <a:cubicBezTo>
                  <a:pt x="146960" y="1225573"/>
                  <a:pt x="148167" y="1231900"/>
                  <a:pt x="149225" y="1238250"/>
                </a:cubicBezTo>
                <a:cubicBezTo>
                  <a:pt x="148167" y="1270000"/>
                  <a:pt x="147720" y="1301776"/>
                  <a:pt x="146050" y="1333500"/>
                </a:cubicBezTo>
                <a:cubicBezTo>
                  <a:pt x="145551" y="1342981"/>
                  <a:pt x="142823" y="1368503"/>
                  <a:pt x="136525" y="1377950"/>
                </a:cubicBezTo>
                <a:lnTo>
                  <a:pt x="130175" y="1387475"/>
                </a:lnTo>
                <a:cubicBezTo>
                  <a:pt x="129117" y="1391708"/>
                  <a:pt x="128254" y="1395995"/>
                  <a:pt x="127000" y="1400175"/>
                </a:cubicBezTo>
                <a:cubicBezTo>
                  <a:pt x="125077" y="1406586"/>
                  <a:pt x="121963" y="1412661"/>
                  <a:pt x="120650" y="1419225"/>
                </a:cubicBezTo>
                <a:cubicBezTo>
                  <a:pt x="119592" y="1424517"/>
                  <a:pt x="118646" y="1429832"/>
                  <a:pt x="117475" y="1435100"/>
                </a:cubicBezTo>
                <a:cubicBezTo>
                  <a:pt x="116528" y="1439360"/>
                  <a:pt x="115156" y="1443521"/>
                  <a:pt x="114300" y="1447800"/>
                </a:cubicBezTo>
                <a:cubicBezTo>
                  <a:pt x="110867" y="1464964"/>
                  <a:pt x="112375" y="1464801"/>
                  <a:pt x="107950" y="1479550"/>
                </a:cubicBezTo>
                <a:lnTo>
                  <a:pt x="98425" y="1508125"/>
                </a:lnTo>
                <a:cubicBezTo>
                  <a:pt x="97367" y="1511300"/>
                  <a:pt x="96062" y="1514403"/>
                  <a:pt x="95250" y="1517650"/>
                </a:cubicBezTo>
                <a:cubicBezTo>
                  <a:pt x="94192" y="1521883"/>
                  <a:pt x="93794" y="1526339"/>
                  <a:pt x="92075" y="1530350"/>
                </a:cubicBezTo>
                <a:cubicBezTo>
                  <a:pt x="90572" y="1533857"/>
                  <a:pt x="87275" y="1536388"/>
                  <a:pt x="85725" y="1539875"/>
                </a:cubicBezTo>
                <a:lnTo>
                  <a:pt x="76200" y="1568450"/>
                </a:lnTo>
                <a:lnTo>
                  <a:pt x="73025" y="1577975"/>
                </a:lnTo>
                <a:cubicBezTo>
                  <a:pt x="71967" y="1581150"/>
                  <a:pt x="71706" y="1584715"/>
                  <a:pt x="69850" y="1587500"/>
                </a:cubicBezTo>
                <a:cubicBezTo>
                  <a:pt x="67733" y="1590675"/>
                  <a:pt x="65050" y="1593538"/>
                  <a:pt x="63500" y="1597025"/>
                </a:cubicBezTo>
                <a:cubicBezTo>
                  <a:pt x="60782" y="1603142"/>
                  <a:pt x="60863" y="1610506"/>
                  <a:pt x="57150" y="1616075"/>
                </a:cubicBezTo>
                <a:cubicBezTo>
                  <a:pt x="55033" y="1619250"/>
                  <a:pt x="52507" y="1622187"/>
                  <a:pt x="50800" y="1625600"/>
                </a:cubicBezTo>
                <a:cubicBezTo>
                  <a:pt x="49303" y="1628593"/>
                  <a:pt x="49250" y="1632199"/>
                  <a:pt x="47625" y="1635125"/>
                </a:cubicBezTo>
                <a:cubicBezTo>
                  <a:pt x="43919" y="1641796"/>
                  <a:pt x="34925" y="1654175"/>
                  <a:pt x="34925" y="1654175"/>
                </a:cubicBezTo>
                <a:cubicBezTo>
                  <a:pt x="30437" y="1676614"/>
                  <a:pt x="33457" y="1664930"/>
                  <a:pt x="25400" y="1689100"/>
                </a:cubicBezTo>
                <a:lnTo>
                  <a:pt x="22225" y="1698625"/>
                </a:lnTo>
                <a:lnTo>
                  <a:pt x="19050" y="1708150"/>
                </a:lnTo>
                <a:cubicBezTo>
                  <a:pt x="17992" y="1715558"/>
                  <a:pt x="17558" y="1723083"/>
                  <a:pt x="15875" y="1730375"/>
                </a:cubicBezTo>
                <a:cubicBezTo>
                  <a:pt x="14370" y="1736897"/>
                  <a:pt x="9525" y="1749425"/>
                  <a:pt x="9525" y="1749425"/>
                </a:cubicBezTo>
                <a:cubicBezTo>
                  <a:pt x="8467" y="1760008"/>
                  <a:pt x="7854" y="1770646"/>
                  <a:pt x="6350" y="1781175"/>
                </a:cubicBezTo>
                <a:cubicBezTo>
                  <a:pt x="5733" y="1785495"/>
                  <a:pt x="4374" y="1789679"/>
                  <a:pt x="3175" y="1793875"/>
                </a:cubicBezTo>
                <a:cubicBezTo>
                  <a:pt x="2256" y="1797093"/>
                  <a:pt x="0" y="1803400"/>
                  <a:pt x="0" y="1803400"/>
                </a:cubicBez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a:off x="10476289" y="3326450"/>
            <a:ext cx="155837" cy="323748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2935051" y="347935"/>
            <a:ext cx="6371624" cy="1015663"/>
          </a:xfrm>
          <a:prstGeom prst="rect">
            <a:avLst/>
          </a:prstGeom>
        </p:spPr>
        <p:txBody>
          <a:bodyPr wrap="square">
            <a:spAutoFit/>
          </a:bodyPr>
          <a:lstStyle/>
          <a:p>
            <a:pPr>
              <a:lnSpc>
                <a:spcPct val="150000"/>
              </a:lnSpc>
            </a:pPr>
            <a:r>
              <a:rPr lang="zh-CN" altLang="en-US" sz="2000" dirty="0" smtClean="0">
                <a:latin typeface="微软雅黑" panose="020B0503020204020204" pitchFamily="34" charset="-122"/>
                <a:ea typeface="微软雅黑" panose="020B0503020204020204" pitchFamily="34" charset="-122"/>
              </a:rPr>
              <a:t>男性尿道与</a:t>
            </a:r>
            <a:r>
              <a:rPr lang="zh-CN" altLang="en-US" sz="2000" dirty="0">
                <a:latin typeface="微软雅黑" panose="020B0503020204020204" pitchFamily="34" charset="-122"/>
                <a:ea typeface="微软雅黑" panose="020B0503020204020204" pitchFamily="34" charset="-122"/>
              </a:rPr>
              <a:t>前列腺相接触</a:t>
            </a:r>
            <a:r>
              <a:rPr lang="zh-CN" altLang="en-US" sz="2000" dirty="0" smtClean="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膀胱的最下方是</a:t>
            </a:r>
            <a:r>
              <a:rPr lang="zh-CN" altLang="en-US" sz="2000" dirty="0" smtClean="0">
                <a:latin typeface="微软雅黑" panose="020B0503020204020204" pitchFamily="34" charset="-122"/>
                <a:ea typeface="微软雅黑" panose="020B0503020204020204" pitchFamily="34" charset="-122"/>
              </a:rPr>
              <a:t>膀胱颈，</a:t>
            </a:r>
            <a:endParaRPr lang="en-US" altLang="zh-CN" sz="2000" dirty="0" smtClean="0">
              <a:latin typeface="微软雅黑" panose="020B0503020204020204" pitchFamily="34" charset="-122"/>
              <a:ea typeface="微软雅黑" panose="020B0503020204020204" pitchFamily="34" charset="-122"/>
            </a:endParaRPr>
          </a:p>
          <a:p>
            <a:pPr>
              <a:lnSpc>
                <a:spcPct val="150000"/>
              </a:lnSpc>
            </a:pPr>
            <a:r>
              <a:rPr lang="zh-CN" altLang="en-US" sz="2000" dirty="0" smtClean="0">
                <a:latin typeface="微软雅黑" panose="020B0503020204020204" pitchFamily="34" charset="-122"/>
                <a:ea typeface="微软雅黑" panose="020B0503020204020204" pitchFamily="34" charset="-122"/>
              </a:rPr>
              <a:t>以</a:t>
            </a:r>
            <a:r>
              <a:rPr lang="zh-CN" altLang="en-US" sz="2000" dirty="0">
                <a:latin typeface="微软雅黑" panose="020B0503020204020204" pitchFamily="34" charset="-122"/>
                <a:ea typeface="微软雅黑" panose="020B0503020204020204" pitchFamily="34" charset="-122"/>
              </a:rPr>
              <a:t>尿道内口通尿道，因此尿道内口是尿道的起始处</a:t>
            </a:r>
          </a:p>
        </p:txBody>
      </p:sp>
      <p:sp>
        <p:nvSpPr>
          <p:cNvPr id="51" name="Text Box 26"/>
          <p:cNvSpPr txBox="1">
            <a:spLocks noChangeArrowheads="1"/>
          </p:cNvSpPr>
          <p:nvPr/>
        </p:nvSpPr>
        <p:spPr bwMode="auto">
          <a:xfrm>
            <a:off x="6070808" y="3240582"/>
            <a:ext cx="1661276" cy="707886"/>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dirty="0" smtClean="0"/>
              <a:t>尿道</a:t>
            </a:r>
            <a:endParaRPr lang="en-US" altLang="zh-CN" dirty="0" smtClean="0"/>
          </a:p>
          <a:p>
            <a:pPr>
              <a:lnSpc>
                <a:spcPct val="100000"/>
              </a:lnSpc>
            </a:pPr>
            <a:r>
              <a:rPr lang="zh-CN" altLang="en-US" dirty="0" smtClean="0"/>
              <a:t>内口</a:t>
            </a:r>
            <a:endParaRPr lang="zh-CN" altLang="en-US" dirty="0"/>
          </a:p>
        </p:txBody>
      </p:sp>
      <p:sp>
        <p:nvSpPr>
          <p:cNvPr id="52" name="Line 27"/>
          <p:cNvSpPr>
            <a:spLocks noChangeShapeType="1"/>
          </p:cNvSpPr>
          <p:nvPr/>
        </p:nvSpPr>
        <p:spPr bwMode="auto">
          <a:xfrm flipH="1">
            <a:off x="4017524" y="3650713"/>
            <a:ext cx="2492677" cy="29112"/>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53" name="Text Box 26"/>
          <p:cNvSpPr txBox="1">
            <a:spLocks noChangeArrowheads="1"/>
          </p:cNvSpPr>
          <p:nvPr/>
        </p:nvSpPr>
        <p:spPr bwMode="auto">
          <a:xfrm>
            <a:off x="6184947" y="2414270"/>
            <a:ext cx="1661276" cy="400110"/>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dirty="0" smtClean="0"/>
              <a:t>膀胱颈</a:t>
            </a:r>
            <a:endParaRPr lang="zh-CN" altLang="en-US" dirty="0"/>
          </a:p>
        </p:txBody>
      </p:sp>
      <p:sp>
        <p:nvSpPr>
          <p:cNvPr id="54" name="Line 27"/>
          <p:cNvSpPr>
            <a:spLocks noChangeShapeType="1"/>
          </p:cNvSpPr>
          <p:nvPr/>
        </p:nvSpPr>
        <p:spPr bwMode="auto">
          <a:xfrm flipH="1">
            <a:off x="4042289" y="2635250"/>
            <a:ext cx="2467911" cy="922339"/>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55" name="Text Box 26"/>
          <p:cNvSpPr txBox="1">
            <a:spLocks noChangeArrowheads="1"/>
          </p:cNvSpPr>
          <p:nvPr/>
        </p:nvSpPr>
        <p:spPr bwMode="auto">
          <a:xfrm>
            <a:off x="3091218" y="2820983"/>
            <a:ext cx="1661276" cy="400110"/>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dirty="0" smtClean="0"/>
              <a:t>膀胱</a:t>
            </a:r>
            <a:endParaRPr lang="zh-CN" altLang="en-US" dirty="0"/>
          </a:p>
        </p:txBody>
      </p:sp>
      <p:sp>
        <p:nvSpPr>
          <p:cNvPr id="57" name="Line 27"/>
          <p:cNvSpPr>
            <a:spLocks noChangeShapeType="1"/>
          </p:cNvSpPr>
          <p:nvPr/>
        </p:nvSpPr>
        <p:spPr bwMode="auto">
          <a:xfrm flipV="1">
            <a:off x="7322821" y="2539107"/>
            <a:ext cx="3206992" cy="1111605"/>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58" name="Text Box 26"/>
          <p:cNvSpPr txBox="1">
            <a:spLocks noChangeArrowheads="1"/>
          </p:cNvSpPr>
          <p:nvPr/>
        </p:nvSpPr>
        <p:spPr bwMode="auto">
          <a:xfrm>
            <a:off x="9801488" y="1962266"/>
            <a:ext cx="1661276" cy="400110"/>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dirty="0" smtClean="0"/>
              <a:t>膀胱</a:t>
            </a:r>
            <a:endParaRPr lang="zh-CN" altLang="en-US" dirty="0"/>
          </a:p>
        </p:txBody>
      </p:sp>
      <p:sp>
        <p:nvSpPr>
          <p:cNvPr id="59" name="Line 27"/>
          <p:cNvSpPr>
            <a:spLocks noChangeShapeType="1"/>
          </p:cNvSpPr>
          <p:nvPr/>
        </p:nvSpPr>
        <p:spPr bwMode="auto">
          <a:xfrm flipV="1">
            <a:off x="7510073" y="2447925"/>
            <a:ext cx="2868664" cy="187325"/>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60" name="矩形 59"/>
          <p:cNvSpPr/>
          <p:nvPr/>
        </p:nvSpPr>
        <p:spPr>
          <a:xfrm>
            <a:off x="4145438" y="5653706"/>
            <a:ext cx="2749471" cy="400110"/>
          </a:xfrm>
          <a:prstGeom prst="rect">
            <a:avLst/>
          </a:prstGeom>
        </p:spPr>
        <p:txBody>
          <a:bodyPr wrap="none">
            <a:spAutoFit/>
          </a:bodyPr>
          <a:lstStyle/>
          <a:p>
            <a:r>
              <a:rPr kumimoji="1" lang="zh-CN" altLang="en-CA" sz="2000" b="1" dirty="0">
                <a:solidFill>
                  <a:srgbClr val="000000"/>
                </a:solidFill>
                <a:latin typeface="微软雅黑" panose="020B0503020204020204" pitchFamily="34" charset="-122"/>
                <a:ea typeface="微软雅黑" panose="020B0503020204020204" pitchFamily="34" charset="-122"/>
              </a:rPr>
              <a:t>男性盆部正中矢状</a:t>
            </a:r>
            <a:r>
              <a:rPr kumimoji="1" lang="zh-CN" altLang="en-CA" sz="2000" b="1" dirty="0" smtClean="0">
                <a:solidFill>
                  <a:srgbClr val="000000"/>
                </a:solidFill>
                <a:latin typeface="微软雅黑" panose="020B0503020204020204" pitchFamily="34" charset="-122"/>
                <a:ea typeface="微软雅黑" panose="020B0503020204020204" pitchFamily="34" charset="-122"/>
              </a:rPr>
              <a:t>断</a:t>
            </a:r>
            <a:r>
              <a:rPr kumimoji="1" lang="zh-CN" altLang="en-US" sz="2000" b="1" dirty="0" smtClean="0">
                <a:solidFill>
                  <a:srgbClr val="000000"/>
                </a:solidFill>
                <a:latin typeface="微软雅黑" panose="020B0503020204020204" pitchFamily="34" charset="-122"/>
                <a:ea typeface="微软雅黑" panose="020B0503020204020204" pitchFamily="34" charset="-122"/>
              </a:rPr>
              <a:t>面</a:t>
            </a:r>
            <a:endParaRPr kumimoji="1" lang="zh-CN" altLang="en-CA" sz="2000" b="1" dirty="0">
              <a:solidFill>
                <a:srgbClr val="000000"/>
              </a:solidFill>
              <a:latin typeface="微软雅黑" panose="020B0503020204020204" pitchFamily="34" charset="-122"/>
              <a:ea typeface="微软雅黑" panose="020B0503020204020204" pitchFamily="34" charset="-122"/>
            </a:endParaRPr>
          </a:p>
        </p:txBody>
      </p:sp>
      <p:sp>
        <p:nvSpPr>
          <p:cNvPr id="61" name="矩形 60"/>
          <p:cNvSpPr/>
          <p:nvPr/>
        </p:nvSpPr>
        <p:spPr>
          <a:xfrm>
            <a:off x="8082055" y="5665150"/>
            <a:ext cx="1980029" cy="400110"/>
          </a:xfrm>
          <a:prstGeom prst="rect">
            <a:avLst/>
          </a:prstGeom>
        </p:spPr>
        <p:txBody>
          <a:bodyPr wrap="none">
            <a:spAutoFit/>
          </a:bodyPr>
          <a:lstStyle/>
          <a:p>
            <a:r>
              <a:rPr kumimoji="1" lang="zh-CN" altLang="en-CA" sz="2000" b="1" dirty="0">
                <a:solidFill>
                  <a:srgbClr val="000000"/>
                </a:solidFill>
                <a:latin typeface="微软雅黑" panose="020B0503020204020204" pitchFamily="34" charset="-122"/>
                <a:ea typeface="微软雅黑" panose="020B0503020204020204" pitchFamily="34" charset="-122"/>
              </a:rPr>
              <a:t>男性尿道前面观</a:t>
            </a:r>
          </a:p>
        </p:txBody>
      </p:sp>
    </p:spTree>
    <p:extLst>
      <p:ext uri="{BB962C8B-B14F-4D97-AF65-F5344CB8AC3E}">
        <p14:creationId xmlns:p14="http://schemas.microsoft.com/office/powerpoint/2010/main" val="268868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right)">
                                      <p:cBhvr>
                                        <p:cTn id="7" dur="500"/>
                                        <p:tgtEl>
                                          <p:spTgt spid="5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right)">
                                      <p:cBhvr>
                                        <p:cTn id="11" dur="500"/>
                                        <p:tgtEl>
                                          <p:spTgt spid="5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right)">
                                      <p:cBhvr>
                                        <p:cTn id="15" dur="500"/>
                                        <p:tgtEl>
                                          <p:spTgt spid="51"/>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right)">
                                      <p:cBhvr>
                                        <p:cTn id="19" dur="500"/>
                                        <p:tgtEl>
                                          <p:spTgt spid="54"/>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right)">
                                      <p:cBhvr>
                                        <p:cTn id="23" dur="500"/>
                                        <p:tgtEl>
                                          <p:spTgt spid="59"/>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right)">
                                      <p:cBhvr>
                                        <p:cTn id="27" dur="500"/>
                                        <p:tgtEl>
                                          <p:spTgt spid="53"/>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right)">
                                      <p:cBhvr>
                                        <p:cTn id="31" dur="500"/>
                                        <p:tgtEl>
                                          <p:spTgt spid="55"/>
                                        </p:tgtEl>
                                      </p:cBhvr>
                                    </p:animEffect>
                                  </p:childTnLst>
                                </p:cTn>
                              </p:par>
                              <p:par>
                                <p:cTn id="32" presetID="22" presetClass="entr" presetSubtype="2"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right)">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52"/>
                                        </p:tgtEl>
                                      </p:cBhvr>
                                    </p:animEffect>
                                    <p:set>
                                      <p:cBhvr>
                                        <p:cTn id="39" dur="1" fill="hold">
                                          <p:stCondLst>
                                            <p:cond delay="499"/>
                                          </p:stCondLst>
                                        </p:cTn>
                                        <p:tgtEl>
                                          <p:spTgt spid="52"/>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54"/>
                                        </p:tgtEl>
                                      </p:cBhvr>
                                    </p:animEffect>
                                    <p:set>
                                      <p:cBhvr>
                                        <p:cTn id="45" dur="1" fill="hold">
                                          <p:stCondLst>
                                            <p:cond delay="499"/>
                                          </p:stCondLst>
                                        </p:cTn>
                                        <p:tgtEl>
                                          <p:spTgt spid="5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59"/>
                                        </p:tgtEl>
                                      </p:cBhvr>
                                    </p:animEffect>
                                    <p:set>
                                      <p:cBhvr>
                                        <p:cTn id="48" dur="1" fill="hold">
                                          <p:stCondLst>
                                            <p:cond delay="499"/>
                                          </p:stCondLst>
                                        </p:cTn>
                                        <p:tgtEl>
                                          <p:spTgt spid="59"/>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53"/>
                                        </p:tgtEl>
                                      </p:cBhvr>
                                    </p:animEffect>
                                    <p:set>
                                      <p:cBhvr>
                                        <p:cTn id="51" dur="1" fill="hold">
                                          <p:stCondLst>
                                            <p:cond delay="499"/>
                                          </p:stCondLst>
                                        </p:cTn>
                                        <p:tgtEl>
                                          <p:spTgt spid="53"/>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500"/>
                            </p:stCondLst>
                            <p:childTnLst>
                              <p:par>
                                <p:cTn id="56" presetID="1" presetClass="exit" presetSubtype="0" fill="hold" grpId="0" nodeType="afterEffect">
                                  <p:stCondLst>
                                    <p:cond delay="0"/>
                                  </p:stCondLst>
                                  <p:childTnLst>
                                    <p:set>
                                      <p:cBhvr>
                                        <p:cTn id="57" dur="1" fill="hold">
                                          <p:stCondLst>
                                            <p:cond delay="0"/>
                                          </p:stCondLst>
                                        </p:cTn>
                                        <p:tgtEl>
                                          <p:spTgt spid="57"/>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5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par>
                                <p:cTn id="65" presetID="10" presetClass="entr" presetSubtype="0" fill="hold" grpId="1"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childTnLst>
                          </p:cTn>
                        </p:par>
                        <p:par>
                          <p:cTn id="68" fill="hold">
                            <p:stCondLst>
                              <p:cond delay="500"/>
                            </p:stCondLst>
                            <p:childTnLst>
                              <p:par>
                                <p:cTn id="69" presetID="26" presetClass="emph" presetSubtype="0" repeatCount="3000" fill="hold" grpId="1" nodeType="afterEffect">
                                  <p:stCondLst>
                                    <p:cond delay="0"/>
                                  </p:stCondLst>
                                  <p:childTnLst>
                                    <p:animEffect transition="out" filter="fade">
                                      <p:cBhvr>
                                        <p:cTn id="70" dur="1000" tmFilter="0, 0; .2, .5; .8, .5; 1, 0"/>
                                        <p:tgtEl>
                                          <p:spTgt spid="42"/>
                                        </p:tgtEl>
                                      </p:cBhvr>
                                    </p:animEffect>
                                    <p:animScale>
                                      <p:cBhvr>
                                        <p:cTn id="71" dur="500" autoRev="1" fill="hold"/>
                                        <p:tgtEl>
                                          <p:spTgt spid="42"/>
                                        </p:tgtEl>
                                      </p:cBhvr>
                                      <p:by x="105000" y="105000"/>
                                    </p:animScale>
                                  </p:childTnLst>
                                </p:cTn>
                              </p:par>
                              <p:par>
                                <p:cTn id="72" presetID="27" presetClass="emph" presetSubtype="0" repeatCount="3000" fill="remove" grpId="0" nodeType="withEffect">
                                  <p:stCondLst>
                                    <p:cond delay="0"/>
                                  </p:stCondLst>
                                  <p:childTnLst>
                                    <p:animClr clrSpc="rgb" dir="cw">
                                      <p:cBhvr override="childStyle">
                                        <p:cTn id="73" dur="500" autoRev="1" fill="remove"/>
                                        <p:tgtEl>
                                          <p:spTgt spid="44"/>
                                        </p:tgtEl>
                                        <p:attrNameLst>
                                          <p:attrName>style.color</p:attrName>
                                        </p:attrNameLst>
                                      </p:cBhvr>
                                      <p:to>
                                        <a:schemeClr val="bg1"/>
                                      </p:to>
                                    </p:animClr>
                                    <p:animClr clrSpc="rgb" dir="cw">
                                      <p:cBhvr>
                                        <p:cTn id="74" dur="500" autoRev="1" fill="remove"/>
                                        <p:tgtEl>
                                          <p:spTgt spid="44"/>
                                        </p:tgtEl>
                                        <p:attrNameLst>
                                          <p:attrName>fillcolor</p:attrName>
                                        </p:attrNameLst>
                                      </p:cBhvr>
                                      <p:to>
                                        <a:schemeClr val="bg1"/>
                                      </p:to>
                                    </p:animClr>
                                    <p:set>
                                      <p:cBhvr>
                                        <p:cTn id="75" dur="500" autoRev="1" fill="remove"/>
                                        <p:tgtEl>
                                          <p:spTgt spid="44"/>
                                        </p:tgtEl>
                                        <p:attrNameLst>
                                          <p:attrName>fill.type</p:attrName>
                                        </p:attrNameLst>
                                      </p:cBhvr>
                                      <p:to>
                                        <p:strVal val="solid"/>
                                      </p:to>
                                    </p:set>
                                    <p:set>
                                      <p:cBhvr>
                                        <p:cTn id="76" dur="500" autoRev="1" fill="remove"/>
                                        <p:tgtEl>
                                          <p:spTgt spid="44"/>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500"/>
                                        <p:tgtEl>
                                          <p:spTgt spid="4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500"/>
                                        <p:tgtEl>
                                          <p:spTgt spid="47"/>
                                        </p:tgtEl>
                                      </p:cBhvr>
                                    </p:animEffect>
                                  </p:childTnLst>
                                </p:cTn>
                              </p:par>
                            </p:childTnLst>
                          </p:cTn>
                        </p:par>
                        <p:par>
                          <p:cTn id="85" fill="hold">
                            <p:stCondLst>
                              <p:cond delay="500"/>
                            </p:stCondLst>
                            <p:childTnLst>
                              <p:par>
                                <p:cTn id="86" presetID="26" presetClass="emph" presetSubtype="0" repeatCount="3000" fill="hold" grpId="1" nodeType="afterEffect">
                                  <p:stCondLst>
                                    <p:cond delay="0"/>
                                  </p:stCondLst>
                                  <p:childTnLst>
                                    <p:animEffect transition="out" filter="fade">
                                      <p:cBhvr>
                                        <p:cTn id="87" dur="1000" tmFilter="0, 0; .2, .5; .8, .5; 1, 0"/>
                                        <p:tgtEl>
                                          <p:spTgt spid="45"/>
                                        </p:tgtEl>
                                      </p:cBhvr>
                                    </p:animEffect>
                                    <p:animScale>
                                      <p:cBhvr>
                                        <p:cTn id="88" dur="500" autoRev="1" fill="hold"/>
                                        <p:tgtEl>
                                          <p:spTgt spid="45"/>
                                        </p:tgtEl>
                                      </p:cBhvr>
                                      <p:by x="105000" y="105000"/>
                                    </p:animScale>
                                  </p:childTnLst>
                                </p:cTn>
                              </p:par>
                              <p:par>
                                <p:cTn id="89" presetID="26" presetClass="emph" presetSubtype="0" repeatCount="3000" fill="hold" grpId="1" nodeType="withEffect">
                                  <p:stCondLst>
                                    <p:cond delay="0"/>
                                  </p:stCondLst>
                                  <p:childTnLst>
                                    <p:animEffect transition="out" filter="fade">
                                      <p:cBhvr>
                                        <p:cTn id="90" dur="1000" tmFilter="0, 0; .2, .5; .8, .5; 1, 0"/>
                                        <p:tgtEl>
                                          <p:spTgt spid="47"/>
                                        </p:tgtEl>
                                      </p:cBhvr>
                                    </p:animEffect>
                                    <p:animScale>
                                      <p:cBhvr>
                                        <p:cTn id="91" dur="500" autoRev="1" fill="hold"/>
                                        <p:tgtEl>
                                          <p:spTgt spid="47"/>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fade">
                                      <p:cBhvr>
                                        <p:cTn id="96" dur="500"/>
                                        <p:tgtEl>
                                          <p:spTgt spid="4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Effect transition="in" filter="fade">
                                      <p:cBhvr>
                                        <p:cTn id="99" dur="500"/>
                                        <p:tgtEl>
                                          <p:spTgt spid="49"/>
                                        </p:tgtEl>
                                      </p:cBhvr>
                                    </p:animEffect>
                                  </p:childTnLst>
                                </p:cTn>
                              </p:par>
                            </p:childTnLst>
                          </p:cTn>
                        </p:par>
                        <p:par>
                          <p:cTn id="100" fill="hold">
                            <p:stCondLst>
                              <p:cond delay="500"/>
                            </p:stCondLst>
                            <p:childTnLst>
                              <p:par>
                                <p:cTn id="101" presetID="26" presetClass="emph" presetSubtype="0" repeatCount="3000" fill="hold" grpId="1" nodeType="afterEffect">
                                  <p:stCondLst>
                                    <p:cond delay="0"/>
                                  </p:stCondLst>
                                  <p:childTnLst>
                                    <p:animEffect transition="out" filter="fade">
                                      <p:cBhvr>
                                        <p:cTn id="102" dur="1000" tmFilter="0, 0; .2, .5; .8, .5; 1, 0"/>
                                        <p:tgtEl>
                                          <p:spTgt spid="48"/>
                                        </p:tgtEl>
                                      </p:cBhvr>
                                    </p:animEffect>
                                    <p:animScale>
                                      <p:cBhvr>
                                        <p:cTn id="103" dur="500" autoRev="1" fill="hold"/>
                                        <p:tgtEl>
                                          <p:spTgt spid="48"/>
                                        </p:tgtEl>
                                      </p:cBhvr>
                                      <p:by x="105000" y="105000"/>
                                    </p:animScale>
                                  </p:childTnLst>
                                </p:cTn>
                              </p:par>
                              <p:par>
                                <p:cTn id="104" presetID="26" presetClass="emph" presetSubtype="0" repeatCount="3000" fill="hold" grpId="1" nodeType="withEffect">
                                  <p:stCondLst>
                                    <p:cond delay="0"/>
                                  </p:stCondLst>
                                  <p:childTnLst>
                                    <p:animEffect transition="out" filter="fade">
                                      <p:cBhvr>
                                        <p:cTn id="105" dur="1000" tmFilter="0, 0; .2, .5; .8, .5; 1, 0"/>
                                        <p:tgtEl>
                                          <p:spTgt spid="49"/>
                                        </p:tgtEl>
                                      </p:cBhvr>
                                    </p:animEffect>
                                    <p:animScale>
                                      <p:cBhvr>
                                        <p:cTn id="106" dur="50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4" grpId="0" animBg="1"/>
      <p:bldP spid="44" grpId="1" animBg="1"/>
      <p:bldP spid="45" grpId="0" animBg="1"/>
      <p:bldP spid="45" grpId="1" animBg="1"/>
      <p:bldP spid="47" grpId="0" animBg="1"/>
      <p:bldP spid="47" grpId="1" animBg="1"/>
      <p:bldP spid="48" grpId="0" animBg="1"/>
      <p:bldP spid="48" grpId="1" animBg="1"/>
      <p:bldP spid="49" grpId="0" animBg="1"/>
      <p:bldP spid="49" grpId="1" animBg="1"/>
      <p:bldP spid="51" grpId="0"/>
      <p:bldP spid="52" grpId="0" animBg="1"/>
      <p:bldP spid="53" grpId="0"/>
      <p:bldP spid="54" grpId="0" animBg="1"/>
      <p:bldP spid="55" grpId="0"/>
      <p:bldP spid="57" grpId="0" animBg="1"/>
      <p:bldP spid="58" grpId="0"/>
      <p:bldP spid="5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48</a:t>
            </a:fld>
            <a:endParaRPr lang="zh-CN" altLang="en-US"/>
          </a:p>
        </p:txBody>
      </p:sp>
      <p:sp>
        <p:nvSpPr>
          <p:cNvPr id="2" name="矩形 1"/>
          <p:cNvSpPr/>
          <p:nvPr/>
        </p:nvSpPr>
        <p:spPr>
          <a:xfrm>
            <a:off x="686131" y="1961242"/>
            <a:ext cx="4453491" cy="2862322"/>
          </a:xfrm>
          <a:prstGeom prst="rect">
            <a:avLst/>
          </a:prstGeom>
        </p:spPr>
        <p:txBody>
          <a:bodyPr wrap="square">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尿道穿过前列腺的</a:t>
            </a:r>
            <a:r>
              <a:rPr lang="zh-CN" altLang="en-US" sz="2400" dirty="0" smtClean="0">
                <a:latin typeface="微软雅黑" panose="020B0503020204020204" pitchFamily="34" charset="-122"/>
                <a:ea typeface="微软雅黑" panose="020B0503020204020204" pitchFamily="34" charset="-122"/>
              </a:rPr>
              <a:t>部分</a:t>
            </a:r>
            <a:endParaRPr lang="en-US" altLang="zh-CN" sz="2400" dirty="0" smtClean="0">
              <a:latin typeface="微软雅黑" panose="020B0503020204020204" pitchFamily="34" charset="-122"/>
              <a:ea typeface="微软雅黑" panose="020B0503020204020204" pitchFamily="34" charset="-122"/>
            </a:endParaRPr>
          </a:p>
          <a:p>
            <a:pPr>
              <a:lnSpc>
                <a:spcPct val="150000"/>
              </a:lnSpc>
            </a:pPr>
            <a:r>
              <a:rPr lang="zh-CN" altLang="en-US" sz="2400" b="1" dirty="0" smtClean="0">
                <a:latin typeface="微软雅黑" panose="020B0503020204020204" pitchFamily="34" charset="-122"/>
                <a:ea typeface="微软雅黑" panose="020B0503020204020204" pitchFamily="34" charset="-122"/>
              </a:rPr>
              <a:t>管</a:t>
            </a:r>
            <a:r>
              <a:rPr lang="zh-CN" altLang="en-US" sz="2400" b="1" dirty="0">
                <a:latin typeface="微软雅黑" panose="020B0503020204020204" pitchFamily="34" charset="-122"/>
                <a:ea typeface="微软雅黑" panose="020B0503020204020204" pitchFamily="34" charset="-122"/>
              </a:rPr>
              <a:t>腔最宽</a:t>
            </a:r>
            <a:r>
              <a:rPr lang="zh-CN" altLang="en-US" sz="2400" dirty="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后壁因前列腺中叶挤压，有</a:t>
            </a:r>
            <a:r>
              <a:rPr lang="zh-CN" altLang="en-US" sz="2400" dirty="0">
                <a:latin typeface="微软雅黑" panose="020B0503020204020204" pitchFamily="34" charset="-122"/>
                <a:ea typeface="微软雅黑" panose="020B0503020204020204" pitchFamily="34" charset="-122"/>
              </a:rPr>
              <a:t>一个</a:t>
            </a:r>
            <a:r>
              <a:rPr lang="zh-CN" altLang="en-US" sz="2400" dirty="0" smtClean="0">
                <a:latin typeface="微软雅黑" panose="020B0503020204020204" pitchFamily="34" charset="-122"/>
                <a:ea typeface="微软雅黑" panose="020B0503020204020204" pitchFamily="34" charset="-122"/>
              </a:rPr>
              <a:t>隆起称</a:t>
            </a:r>
            <a:r>
              <a:rPr lang="zh-CN" altLang="en-US" sz="2400" dirty="0" smtClean="0">
                <a:solidFill>
                  <a:srgbClr val="0000CC"/>
                </a:solidFill>
                <a:latin typeface="微软雅黑" panose="020B0503020204020204" pitchFamily="34" charset="-122"/>
                <a:ea typeface="微软雅黑" panose="020B0503020204020204" pitchFamily="34" charset="-122"/>
              </a:rPr>
              <a:t>尿道嵴</a:t>
            </a:r>
            <a:r>
              <a:rPr lang="zh-CN" altLang="en-US" sz="2400" dirty="0">
                <a:latin typeface="微软雅黑" panose="020B0503020204020204" pitchFamily="34" charset="-122"/>
                <a:ea typeface="微软雅黑" panose="020B0503020204020204" pitchFamily="34" charset="-122"/>
              </a:rPr>
              <a:t>，嵴中部的</a:t>
            </a:r>
            <a:r>
              <a:rPr lang="zh-CN" altLang="en-US" sz="2400" dirty="0" smtClean="0">
                <a:latin typeface="微软雅黑" panose="020B0503020204020204" pitchFamily="34" charset="-122"/>
                <a:ea typeface="微软雅黑" panose="020B0503020204020204" pitchFamily="34" charset="-122"/>
              </a:rPr>
              <a:t>隆起为</a:t>
            </a:r>
            <a:r>
              <a:rPr lang="zh-CN" altLang="en-US" sz="2400" dirty="0" smtClean="0">
                <a:solidFill>
                  <a:srgbClr val="0000CC"/>
                </a:solidFill>
                <a:latin typeface="微软雅黑" panose="020B0503020204020204" pitchFamily="34" charset="-122"/>
                <a:ea typeface="微软雅黑" panose="020B0503020204020204" pitchFamily="34" charset="-122"/>
              </a:rPr>
              <a:t>精阜</a:t>
            </a:r>
            <a:r>
              <a:rPr lang="zh-CN" altLang="en-US" sz="2400" dirty="0">
                <a:latin typeface="微软雅黑" panose="020B0503020204020204" pitchFamily="34" charset="-122"/>
                <a:ea typeface="微软雅黑" panose="020B0503020204020204" pitchFamily="34" charset="-122"/>
              </a:rPr>
              <a:t>，上有前列腺小囊，两侧有</a:t>
            </a:r>
            <a:r>
              <a:rPr lang="zh-CN" altLang="en-US" sz="2400" dirty="0">
                <a:solidFill>
                  <a:srgbClr val="0000CC"/>
                </a:solidFill>
                <a:latin typeface="微软雅黑" panose="020B0503020204020204" pitchFamily="34" charset="-122"/>
                <a:ea typeface="微软雅黑" panose="020B0503020204020204" pitchFamily="34" charset="-122"/>
              </a:rPr>
              <a:t>射精管</a:t>
            </a:r>
            <a:r>
              <a:rPr lang="zh-CN" altLang="en-US" sz="2400" dirty="0" smtClean="0">
                <a:solidFill>
                  <a:srgbClr val="0000CC"/>
                </a:solidFill>
                <a:latin typeface="微软雅黑" panose="020B0503020204020204" pitchFamily="34" charset="-122"/>
                <a:ea typeface="微软雅黑" panose="020B0503020204020204" pitchFamily="34" charset="-122"/>
              </a:rPr>
              <a:t>开口</a:t>
            </a:r>
            <a:endParaRPr lang="en-CA" altLang="zh-CN" sz="2400" dirty="0">
              <a:solidFill>
                <a:srgbClr val="0000CC"/>
              </a:solidFill>
              <a:latin typeface="微软雅黑" panose="020B0503020204020204" pitchFamily="34" charset="-122"/>
              <a:ea typeface="微软雅黑" panose="020B0503020204020204" pitchFamily="34" charset="-122"/>
            </a:endParaRPr>
          </a:p>
        </p:txBody>
      </p:sp>
      <p:sp>
        <p:nvSpPr>
          <p:cNvPr id="5" name="矩形 4"/>
          <p:cNvSpPr/>
          <p:nvPr/>
        </p:nvSpPr>
        <p:spPr>
          <a:xfrm>
            <a:off x="1061864" y="337104"/>
            <a:ext cx="2339102" cy="523220"/>
          </a:xfrm>
          <a:prstGeom prst="rect">
            <a:avLst/>
          </a:prstGeom>
        </p:spPr>
        <p:txBody>
          <a:bodyPr wrap="none">
            <a:spAutoFit/>
          </a:bodyPr>
          <a:lstStyle/>
          <a:p>
            <a:pPr lvl="0"/>
            <a:r>
              <a:rPr lang="zh-CN" altLang="en-US" sz="2800" b="1" dirty="0" smtClean="0">
                <a:latin typeface="微软雅黑" panose="020B0503020204020204" pitchFamily="34" charset="-122"/>
                <a:ea typeface="微软雅黑" panose="020B0503020204020204" pitchFamily="34" charset="-122"/>
              </a:rPr>
              <a:t>尿道</a:t>
            </a:r>
            <a:r>
              <a:rPr lang="zh-CN" altLang="en-US" sz="2800" b="1" dirty="0" smtClean="0">
                <a:solidFill>
                  <a:srgbClr val="0000CC"/>
                </a:solidFill>
                <a:latin typeface="微软雅黑" panose="020B0503020204020204" pitchFamily="34" charset="-122"/>
                <a:ea typeface="微软雅黑" panose="020B0503020204020204" pitchFamily="34" charset="-122"/>
              </a:rPr>
              <a:t>前列腺部</a:t>
            </a:r>
            <a:endParaRPr lang="zh-CN" altLang="en-US" sz="2800" b="1" dirty="0">
              <a:solidFill>
                <a:srgbClr val="0000CC"/>
              </a:solidFill>
              <a:latin typeface="微软雅黑" panose="020B0503020204020204" pitchFamily="34" charset="-122"/>
              <a:ea typeface="微软雅黑" panose="020B0503020204020204" pitchFamily="34" charset="-122"/>
            </a:endParaRPr>
          </a:p>
        </p:txBody>
      </p:sp>
      <p:pic>
        <p:nvPicPr>
          <p:cNvPr id="30" name="Picture 40" descr="seminal protrusion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0260" y="1525610"/>
            <a:ext cx="5280679" cy="464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26"/>
          <p:cNvSpPr txBox="1">
            <a:spLocks noChangeArrowheads="1"/>
          </p:cNvSpPr>
          <p:nvPr/>
        </p:nvSpPr>
        <p:spPr bwMode="auto">
          <a:xfrm>
            <a:off x="7779961" y="1942556"/>
            <a:ext cx="1661276" cy="461665"/>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sz="2400" dirty="0" smtClean="0"/>
              <a:t>膀  胱</a:t>
            </a:r>
            <a:endParaRPr lang="zh-CN" altLang="en-US" sz="2400" dirty="0"/>
          </a:p>
        </p:txBody>
      </p:sp>
      <p:sp>
        <p:nvSpPr>
          <p:cNvPr id="32" name="Line 27"/>
          <p:cNvSpPr>
            <a:spLocks noChangeShapeType="1"/>
          </p:cNvSpPr>
          <p:nvPr/>
        </p:nvSpPr>
        <p:spPr bwMode="auto">
          <a:xfrm>
            <a:off x="8610600" y="4290585"/>
            <a:ext cx="2001511" cy="1092447"/>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3" name="Line 27"/>
          <p:cNvSpPr>
            <a:spLocks noChangeShapeType="1"/>
          </p:cNvSpPr>
          <p:nvPr/>
        </p:nvSpPr>
        <p:spPr bwMode="auto">
          <a:xfrm>
            <a:off x="8442325" y="4328686"/>
            <a:ext cx="769611" cy="276294"/>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4" name="Text Box 26"/>
          <p:cNvSpPr txBox="1">
            <a:spLocks noChangeArrowheads="1"/>
          </p:cNvSpPr>
          <p:nvPr/>
        </p:nvSpPr>
        <p:spPr bwMode="auto">
          <a:xfrm>
            <a:off x="9914823" y="5422899"/>
            <a:ext cx="1661276" cy="707886"/>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dirty="0" smtClean="0"/>
              <a:t>射精管</a:t>
            </a:r>
            <a:endParaRPr lang="en-US" altLang="zh-CN" dirty="0" smtClean="0"/>
          </a:p>
          <a:p>
            <a:pPr>
              <a:lnSpc>
                <a:spcPct val="100000"/>
              </a:lnSpc>
            </a:pPr>
            <a:r>
              <a:rPr lang="zh-CN" altLang="en-US" dirty="0" smtClean="0"/>
              <a:t>开口</a:t>
            </a:r>
            <a:endParaRPr lang="zh-CN" altLang="en-US" dirty="0"/>
          </a:p>
        </p:txBody>
      </p:sp>
      <p:sp>
        <p:nvSpPr>
          <p:cNvPr id="35" name="Line 27"/>
          <p:cNvSpPr>
            <a:spLocks noChangeShapeType="1"/>
          </p:cNvSpPr>
          <p:nvPr/>
        </p:nvSpPr>
        <p:spPr bwMode="auto">
          <a:xfrm>
            <a:off x="8610599" y="4042003"/>
            <a:ext cx="2182488" cy="396487"/>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6" name="Text Box 26"/>
          <p:cNvSpPr txBox="1">
            <a:spLocks noChangeArrowheads="1"/>
          </p:cNvSpPr>
          <p:nvPr/>
        </p:nvSpPr>
        <p:spPr bwMode="auto">
          <a:xfrm>
            <a:off x="10420301" y="4042003"/>
            <a:ext cx="1661276" cy="707886"/>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dirty="0" smtClean="0"/>
              <a:t>前列腺</a:t>
            </a:r>
            <a:endParaRPr lang="en-US" altLang="zh-CN" dirty="0" smtClean="0"/>
          </a:p>
          <a:p>
            <a:pPr>
              <a:lnSpc>
                <a:spcPct val="100000"/>
              </a:lnSpc>
            </a:pPr>
            <a:r>
              <a:rPr lang="zh-CN" altLang="en-US" dirty="0" smtClean="0"/>
              <a:t>小囊</a:t>
            </a:r>
            <a:endParaRPr lang="zh-CN" altLang="en-US" dirty="0"/>
          </a:p>
        </p:txBody>
      </p:sp>
      <p:sp>
        <p:nvSpPr>
          <p:cNvPr id="37" name="Line 27"/>
          <p:cNvSpPr>
            <a:spLocks noChangeShapeType="1"/>
          </p:cNvSpPr>
          <p:nvPr/>
        </p:nvSpPr>
        <p:spPr bwMode="auto">
          <a:xfrm flipV="1">
            <a:off x="8562973" y="3077232"/>
            <a:ext cx="2230114" cy="603128"/>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8" name="Text Box 26"/>
          <p:cNvSpPr txBox="1">
            <a:spLocks noChangeArrowheads="1"/>
          </p:cNvSpPr>
          <p:nvPr/>
        </p:nvSpPr>
        <p:spPr bwMode="auto">
          <a:xfrm>
            <a:off x="10420301" y="2928119"/>
            <a:ext cx="1661276" cy="400110"/>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dirty="0"/>
              <a:t>尿道嵴</a:t>
            </a:r>
          </a:p>
        </p:txBody>
      </p:sp>
    </p:spTree>
    <p:extLst>
      <p:ext uri="{BB962C8B-B14F-4D97-AF65-F5344CB8AC3E}">
        <p14:creationId xmlns:p14="http://schemas.microsoft.com/office/powerpoint/2010/main" val="296405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right)">
                                      <p:cBhvr>
                                        <p:cTn id="11" dur="500"/>
                                        <p:tgtEl>
                                          <p:spTgt spid="31"/>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right)">
                                      <p:cBhvr>
                                        <p:cTn id="15" dur="500"/>
                                        <p:tgtEl>
                                          <p:spTgt spid="3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right)">
                                      <p:cBhvr>
                                        <p:cTn id="19" dur="500"/>
                                        <p:tgtEl>
                                          <p:spTgt spid="34"/>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right)">
                                      <p:cBhvr>
                                        <p:cTn id="23" dur="500"/>
                                        <p:tgtEl>
                                          <p:spTgt spid="35"/>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right)">
                                      <p:cBhvr>
                                        <p:cTn id="27" dur="500"/>
                                        <p:tgtEl>
                                          <p:spTgt spid="36"/>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right)">
                                      <p:cBhvr>
                                        <p:cTn id="31" dur="500"/>
                                        <p:tgtEl>
                                          <p:spTgt spid="37"/>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right)">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49</a:t>
            </a:fld>
            <a:endParaRPr lang="zh-CN" altLang="en-US"/>
          </a:p>
        </p:txBody>
      </p:sp>
      <p:sp>
        <p:nvSpPr>
          <p:cNvPr id="3" name="矩形 2"/>
          <p:cNvSpPr/>
          <p:nvPr/>
        </p:nvSpPr>
        <p:spPr>
          <a:xfrm>
            <a:off x="1061864" y="337104"/>
            <a:ext cx="1620957" cy="523220"/>
          </a:xfrm>
          <a:prstGeom prst="rect">
            <a:avLst/>
          </a:prstGeom>
        </p:spPr>
        <p:txBody>
          <a:bodyPr wrap="none">
            <a:spAutoFit/>
          </a:bodyPr>
          <a:lstStyle/>
          <a:p>
            <a:pPr lvl="0"/>
            <a:r>
              <a:rPr lang="zh-CN" altLang="en-US" sz="2800" b="1" dirty="0">
                <a:latin typeface="微软雅黑" panose="020B0503020204020204" pitchFamily="34" charset="-122"/>
                <a:ea typeface="微软雅黑" panose="020B0503020204020204" pitchFamily="34" charset="-122"/>
              </a:rPr>
              <a:t>尿道</a:t>
            </a:r>
            <a:r>
              <a:rPr lang="zh-CN" altLang="en-US" sz="2800" b="1" dirty="0">
                <a:solidFill>
                  <a:srgbClr val="0000CC"/>
                </a:solidFill>
                <a:latin typeface="微软雅黑" panose="020B0503020204020204" pitchFamily="34" charset="-122"/>
                <a:ea typeface="微软雅黑" panose="020B0503020204020204" pitchFamily="34" charset="-122"/>
              </a:rPr>
              <a:t>膜部</a:t>
            </a:r>
          </a:p>
        </p:txBody>
      </p:sp>
      <p:pic>
        <p:nvPicPr>
          <p:cNvPr id="11" name="图片 10"/>
          <p:cNvPicPr>
            <a:picLocks noChangeAspect="1"/>
          </p:cNvPicPr>
          <p:nvPr/>
        </p:nvPicPr>
        <p:blipFill rotWithShape="1">
          <a:blip r:embed="rId3">
            <a:clrChange>
              <a:clrFrom>
                <a:srgbClr val="FFFFFF"/>
              </a:clrFrom>
              <a:clrTo>
                <a:srgbClr val="FFFFFF">
                  <a:alpha val="0"/>
                </a:srgbClr>
              </a:clrTo>
            </a:clrChange>
          </a:blip>
          <a:srcRect l="42746" t="-204" r="259" b="204"/>
          <a:stretch/>
        </p:blipFill>
        <p:spPr>
          <a:xfrm>
            <a:off x="9306675" y="1799006"/>
            <a:ext cx="2676303" cy="4922469"/>
          </a:xfrm>
          <a:prstGeom prst="rect">
            <a:avLst/>
          </a:prstGeom>
        </p:spPr>
      </p:pic>
      <p:sp>
        <p:nvSpPr>
          <p:cNvPr id="13" name="圆角矩形 12"/>
          <p:cNvSpPr/>
          <p:nvPr/>
        </p:nvSpPr>
        <p:spPr>
          <a:xfrm>
            <a:off x="10478138" y="3094701"/>
            <a:ext cx="155837" cy="23688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Group 35"/>
          <p:cNvGrpSpPr>
            <a:grpSpLocks/>
          </p:cNvGrpSpPr>
          <p:nvPr/>
        </p:nvGrpSpPr>
        <p:grpSpPr bwMode="auto">
          <a:xfrm>
            <a:off x="74442" y="2341563"/>
            <a:ext cx="6043612" cy="3360737"/>
            <a:chOff x="-1323" y="3261"/>
            <a:chExt cx="3807" cy="2117"/>
          </a:xfrm>
        </p:grpSpPr>
        <p:pic>
          <p:nvPicPr>
            <p:cNvPr id="29" name="Picture 14" descr="Use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5" y="3261"/>
              <a:ext cx="2359" cy="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User.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 y="3261"/>
              <a:ext cx="2359" cy="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19"/>
            <p:cNvGrpSpPr>
              <a:grpSpLocks/>
            </p:cNvGrpSpPr>
            <p:nvPr/>
          </p:nvGrpSpPr>
          <p:grpSpPr bwMode="auto">
            <a:xfrm>
              <a:off x="999" y="4201"/>
              <a:ext cx="1485" cy="237"/>
              <a:chOff x="1548" y="3992"/>
              <a:chExt cx="1428" cy="227"/>
            </a:xfrm>
          </p:grpSpPr>
          <p:sp>
            <p:nvSpPr>
              <p:cNvPr id="37" name="Line 20"/>
              <p:cNvSpPr>
                <a:spLocks noChangeShapeType="1"/>
              </p:cNvSpPr>
              <p:nvPr/>
            </p:nvSpPr>
            <p:spPr bwMode="auto">
              <a:xfrm rot="10800000" flipH="1">
                <a:off x="1554" y="4100"/>
                <a:ext cx="598" cy="8"/>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Tahoma" panose="020B0604030504040204" pitchFamily="34" charset="0"/>
                </a:endParaRPr>
              </a:p>
            </p:txBody>
          </p:sp>
          <p:sp>
            <p:nvSpPr>
              <p:cNvPr id="38" name="Oval 21"/>
              <p:cNvSpPr>
                <a:spLocks noChangeArrowheads="1"/>
              </p:cNvSpPr>
              <p:nvPr/>
            </p:nvSpPr>
            <p:spPr bwMode="auto">
              <a:xfrm rot="10800000">
                <a:off x="1548" y="4096"/>
                <a:ext cx="23" cy="23"/>
              </a:xfrm>
              <a:prstGeom prst="ellipse">
                <a:avLst/>
              </a:prstGeom>
              <a:solidFill>
                <a:srgbClr val="00FF00"/>
              </a:solidFill>
              <a:ln w="3175">
                <a:solidFill>
                  <a:sysClr val="windowText" lastClr="000000"/>
                </a:solidFill>
                <a:round/>
                <a:headEnd/>
                <a:tailEnd/>
              </a:ln>
            </p:spPr>
            <p:txBody>
              <a:bodyPr rot="10800000" wrap="none" anchor="ct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CA" altLang="zh-CN" sz="2400" b="1" i="0" u="none" strike="noStrike" kern="0" cap="none" spc="0" normalizeH="0" baseline="0" noProof="0" smtClean="0">
                  <a:ln>
                    <a:noFill/>
                  </a:ln>
                  <a:solidFill>
                    <a:srgbClr val="FFFFFF"/>
                  </a:solidFill>
                  <a:effectLst/>
                  <a:uLnTx/>
                  <a:uFillTx/>
                  <a:latin typeface="Times New Roman" panose="02020603050405020304" pitchFamily="18" charset="0"/>
                  <a:ea typeface="宋体" panose="02010600030101010101" pitchFamily="2" charset="-122"/>
                </a:endParaRPr>
              </a:p>
            </p:txBody>
          </p:sp>
          <p:sp>
            <p:nvSpPr>
              <p:cNvPr id="39" name="Text Box 22"/>
              <p:cNvSpPr txBox="1">
                <a:spLocks noChangeArrowheads="1"/>
              </p:cNvSpPr>
              <p:nvPr/>
            </p:nvSpPr>
            <p:spPr bwMode="auto">
              <a:xfrm>
                <a:off x="2184" y="3992"/>
                <a:ext cx="79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marL="0" marR="0" lvl="0" indent="0" defTabSz="914400" eaLnBrk="1" fontAlgn="base" latinLnBrk="0" hangingPunct="1">
                  <a:lnSpc>
                    <a:spcPct val="85000"/>
                  </a:lnSpc>
                  <a:spcBef>
                    <a:spcPct val="0"/>
                  </a:spcBef>
                  <a:spcAft>
                    <a:spcPct val="0"/>
                  </a:spcAft>
                  <a:buClrTx/>
                  <a:buSzTx/>
                  <a:buFontTx/>
                  <a:buNone/>
                  <a:tabLst/>
                  <a:defRPr/>
                </a:pPr>
                <a:r>
                  <a:rPr kumimoji="1" lang="zh-CN" altLang="en-US" sz="2200" b="1" i="0" u="none" strike="noStrike" kern="0" cap="none" spc="0" normalizeH="0" baseline="0" noProof="0" dirty="0" smtClean="0">
                    <a:ln>
                      <a:noFill/>
                    </a:ln>
                    <a:solidFill>
                      <a:srgbClr val="FF0000"/>
                    </a:solidFill>
                    <a:effectLst/>
                    <a:uLnTx/>
                    <a:uFillTx/>
                    <a:latin typeface="Times New Roman" panose="02020603050405020304" pitchFamily="18" charset="0"/>
                    <a:ea typeface="方正姚体" panose="02010601030101010101" pitchFamily="2" charset="-122"/>
                  </a:rPr>
                  <a:t>尿生殖膈</a:t>
                </a:r>
              </a:p>
            </p:txBody>
          </p:sp>
        </p:grpSp>
        <p:sp>
          <p:nvSpPr>
            <p:cNvPr id="32" name="Line 25"/>
            <p:cNvSpPr>
              <a:spLocks noChangeShapeType="1"/>
            </p:cNvSpPr>
            <p:nvPr/>
          </p:nvSpPr>
          <p:spPr bwMode="auto">
            <a:xfrm rot="10800000" flipH="1">
              <a:off x="193" y="4671"/>
              <a:ext cx="385" cy="369"/>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Tahoma" panose="020B0604030504040204" pitchFamily="34" charset="0"/>
              </a:endParaRPr>
            </a:p>
          </p:txBody>
        </p:sp>
        <p:sp>
          <p:nvSpPr>
            <p:cNvPr id="33" name="Text Box 26"/>
            <p:cNvSpPr txBox="1">
              <a:spLocks noChangeArrowheads="1"/>
            </p:cNvSpPr>
            <p:nvPr/>
          </p:nvSpPr>
          <p:spPr bwMode="auto">
            <a:xfrm>
              <a:off x="-265" y="5141"/>
              <a:ext cx="647"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marL="0" marR="0" lvl="0" indent="0" defTabSz="914400" eaLnBrk="1" fontAlgn="base" latinLnBrk="0" hangingPunct="1">
                <a:lnSpc>
                  <a:spcPct val="85000"/>
                </a:lnSpc>
                <a:spcBef>
                  <a:spcPct val="0"/>
                </a:spcBef>
                <a:spcAft>
                  <a:spcPct val="0"/>
                </a:spcAft>
                <a:buClrTx/>
                <a:buSzTx/>
                <a:buFontTx/>
                <a:buNone/>
                <a:tabLst/>
                <a:defRPr/>
              </a:pPr>
              <a:r>
                <a:rPr kumimoji="1" lang="zh-CN" altLang="en-US" sz="2200" b="1" i="0" u="none" strike="noStrike" kern="0" cap="none" spc="0" normalizeH="0" baseline="0" noProof="0" smtClean="0">
                  <a:ln>
                    <a:noFill/>
                  </a:ln>
                  <a:solidFill>
                    <a:srgbClr val="FF0000"/>
                  </a:solidFill>
                  <a:effectLst/>
                  <a:uLnTx/>
                  <a:uFillTx/>
                  <a:latin typeface="Times New Roman" panose="02020603050405020304" pitchFamily="18" charset="0"/>
                  <a:ea typeface="方正姚体" panose="02010601030101010101" pitchFamily="2" charset="-122"/>
                </a:rPr>
                <a:t>尿道球</a:t>
              </a:r>
            </a:p>
          </p:txBody>
        </p:sp>
        <p:sp>
          <p:nvSpPr>
            <p:cNvPr id="34" name="Text Box 23"/>
            <p:cNvSpPr txBox="1">
              <a:spLocks noChangeArrowheads="1"/>
            </p:cNvSpPr>
            <p:nvPr/>
          </p:nvSpPr>
          <p:spPr bwMode="auto">
            <a:xfrm>
              <a:off x="-1323" y="4425"/>
              <a:ext cx="647"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marL="0" marR="0" lvl="0" indent="0" defTabSz="914400" eaLnBrk="1" fontAlgn="base" latinLnBrk="0" hangingPunct="1">
                <a:lnSpc>
                  <a:spcPct val="85000"/>
                </a:lnSpc>
                <a:spcBef>
                  <a:spcPct val="0"/>
                </a:spcBef>
                <a:spcAft>
                  <a:spcPct val="0"/>
                </a:spcAft>
                <a:buClrTx/>
                <a:buSzTx/>
                <a:buFontTx/>
                <a:buNone/>
                <a:tabLst/>
                <a:defRPr/>
              </a:pPr>
              <a:r>
                <a:rPr kumimoji="1" lang="zh-CN" altLang="en-US" sz="2200" b="1" i="0" u="none" strike="noStrike" kern="0" cap="none" spc="0" normalizeH="0" baseline="0" noProof="0" smtClean="0">
                  <a:ln>
                    <a:noFill/>
                  </a:ln>
                  <a:solidFill>
                    <a:srgbClr val="FF0000"/>
                  </a:solidFill>
                  <a:effectLst/>
                  <a:uLnTx/>
                  <a:uFillTx/>
                  <a:latin typeface="Times New Roman" panose="02020603050405020304" pitchFamily="18" charset="0"/>
                  <a:ea typeface="方正姚体" panose="02010601030101010101" pitchFamily="2" charset="-122"/>
                </a:rPr>
                <a:t>阴茎脚</a:t>
              </a:r>
            </a:p>
          </p:txBody>
        </p:sp>
        <p:sp>
          <p:nvSpPr>
            <p:cNvPr id="35" name="Line 20"/>
            <p:cNvSpPr>
              <a:spLocks noChangeShapeType="1"/>
            </p:cNvSpPr>
            <p:nvPr/>
          </p:nvSpPr>
          <p:spPr bwMode="auto">
            <a:xfrm rot="10800000" flipH="1">
              <a:off x="-621" y="4519"/>
              <a:ext cx="622" cy="8"/>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Tahoma" panose="020B0604030504040204" pitchFamily="34" charset="0"/>
              </a:endParaRPr>
            </a:p>
          </p:txBody>
        </p:sp>
      </p:grpSp>
      <p:sp>
        <p:nvSpPr>
          <p:cNvPr id="2" name="矩形 1"/>
          <p:cNvSpPr/>
          <p:nvPr/>
        </p:nvSpPr>
        <p:spPr>
          <a:xfrm>
            <a:off x="1042243" y="921249"/>
            <a:ext cx="8844136" cy="461665"/>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贯穿尿生殖膈的部分，周围环绕尿道括约肌，管腔最窄，最短</a:t>
            </a:r>
          </a:p>
        </p:txBody>
      </p:sp>
      <p:grpSp>
        <p:nvGrpSpPr>
          <p:cNvPr id="40" name="Group 33"/>
          <p:cNvGrpSpPr>
            <a:grpSpLocks/>
          </p:cNvGrpSpPr>
          <p:nvPr/>
        </p:nvGrpSpPr>
        <p:grpSpPr bwMode="auto">
          <a:xfrm>
            <a:off x="5109534" y="2411596"/>
            <a:ext cx="4552475" cy="3429132"/>
            <a:chOff x="135" y="1890"/>
            <a:chExt cx="2786" cy="2110"/>
          </a:xfrm>
        </p:grpSpPr>
        <p:pic>
          <p:nvPicPr>
            <p:cNvPr id="41" name="Picture 29" descr="User.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 y="1890"/>
              <a:ext cx="1407" cy="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19"/>
            <p:cNvGrpSpPr>
              <a:grpSpLocks/>
            </p:cNvGrpSpPr>
            <p:nvPr/>
          </p:nvGrpSpPr>
          <p:grpSpPr bwMode="auto">
            <a:xfrm>
              <a:off x="1485" y="3496"/>
              <a:ext cx="1436" cy="231"/>
              <a:chOff x="1548" y="3992"/>
              <a:chExt cx="1436" cy="231"/>
            </a:xfrm>
          </p:grpSpPr>
          <p:sp>
            <p:nvSpPr>
              <p:cNvPr id="48" name="Line 20"/>
              <p:cNvSpPr>
                <a:spLocks noChangeShapeType="1"/>
              </p:cNvSpPr>
              <p:nvPr/>
            </p:nvSpPr>
            <p:spPr bwMode="auto">
              <a:xfrm rot="10800000" flipH="1">
                <a:off x="1554" y="4100"/>
                <a:ext cx="598" cy="8"/>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9" name="Oval 21"/>
              <p:cNvSpPr>
                <a:spLocks noChangeArrowheads="1"/>
              </p:cNvSpPr>
              <p:nvPr/>
            </p:nvSpPr>
            <p:spPr bwMode="auto">
              <a:xfrm rot="10800000">
                <a:off x="1548" y="4096"/>
                <a:ext cx="23" cy="23"/>
              </a:xfrm>
              <a:prstGeom prst="ellipse">
                <a:avLst/>
              </a:prstGeom>
              <a:solidFill>
                <a:srgbClr val="00FF00"/>
              </a:solidFill>
              <a:ln w="3175">
                <a:solidFill>
                  <a:schemeClr val="tx1"/>
                </a:solidFill>
                <a:round/>
                <a:headEnd/>
                <a:tailEnd/>
              </a:ln>
            </p:spPr>
            <p:txBody>
              <a:bodyPr rot="10800000" wrap="none" anchor="ct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hangingPunct="1"/>
                <a:endParaRPr lang="en-CA" altLang="zh-CN"/>
              </a:p>
            </p:txBody>
          </p:sp>
          <p:sp>
            <p:nvSpPr>
              <p:cNvPr id="50" name="Text Box 22"/>
              <p:cNvSpPr txBox="1">
                <a:spLocks noChangeArrowheads="1"/>
              </p:cNvSpPr>
              <p:nvPr/>
            </p:nvSpPr>
            <p:spPr bwMode="auto">
              <a:xfrm>
                <a:off x="2184" y="3992"/>
                <a:ext cx="8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hangingPunct="1">
                  <a:lnSpc>
                    <a:spcPct val="85000"/>
                  </a:lnSpc>
                </a:pPr>
                <a:r>
                  <a:rPr lang="zh-CN" altLang="en-US" sz="2200" b="1">
                    <a:solidFill>
                      <a:srgbClr val="FF0000"/>
                    </a:solidFill>
                    <a:ea typeface="方正姚体" panose="02010601030101010101" pitchFamily="2" charset="-122"/>
                  </a:rPr>
                  <a:t>尿生殖膈</a:t>
                </a:r>
              </a:p>
            </p:txBody>
          </p:sp>
        </p:grpSp>
        <p:grpSp>
          <p:nvGrpSpPr>
            <p:cNvPr id="43" name="Group 23"/>
            <p:cNvGrpSpPr>
              <a:grpSpLocks/>
            </p:cNvGrpSpPr>
            <p:nvPr/>
          </p:nvGrpSpPr>
          <p:grpSpPr bwMode="auto">
            <a:xfrm>
              <a:off x="135" y="3083"/>
              <a:ext cx="838" cy="231"/>
              <a:chOff x="196" y="3952"/>
              <a:chExt cx="838" cy="231"/>
            </a:xfrm>
          </p:grpSpPr>
          <p:sp>
            <p:nvSpPr>
              <p:cNvPr id="45" name="Oval 24"/>
              <p:cNvSpPr>
                <a:spLocks noChangeArrowheads="1"/>
              </p:cNvSpPr>
              <p:nvPr/>
            </p:nvSpPr>
            <p:spPr bwMode="auto">
              <a:xfrm rot="10800000">
                <a:off x="1011" y="4071"/>
                <a:ext cx="23" cy="23"/>
              </a:xfrm>
              <a:prstGeom prst="ellipse">
                <a:avLst/>
              </a:prstGeom>
              <a:solidFill>
                <a:srgbClr val="00FF00"/>
              </a:solidFill>
              <a:ln w="3175">
                <a:solidFill>
                  <a:schemeClr val="tx1"/>
                </a:solidFill>
                <a:round/>
                <a:headEnd/>
                <a:tailEnd/>
              </a:ln>
            </p:spPr>
            <p:txBody>
              <a:bodyPr rot="10800000" wrap="none" anchor="ct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hangingPunct="1"/>
                <a:endParaRPr lang="en-CA" altLang="zh-CN"/>
              </a:p>
            </p:txBody>
          </p:sp>
          <p:sp>
            <p:nvSpPr>
              <p:cNvPr id="46" name="Line 25"/>
              <p:cNvSpPr>
                <a:spLocks noChangeShapeType="1"/>
              </p:cNvSpPr>
              <p:nvPr/>
            </p:nvSpPr>
            <p:spPr bwMode="auto">
              <a:xfrm rot="10800000" flipH="1" flipV="1">
                <a:off x="816" y="4080"/>
                <a:ext cx="190"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7" name="Text Box 26"/>
              <p:cNvSpPr txBox="1">
                <a:spLocks noChangeArrowheads="1"/>
              </p:cNvSpPr>
              <p:nvPr/>
            </p:nvSpPr>
            <p:spPr bwMode="auto">
              <a:xfrm>
                <a:off x="196" y="3952"/>
                <a:ext cx="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hangingPunct="1">
                  <a:lnSpc>
                    <a:spcPct val="85000"/>
                  </a:lnSpc>
                </a:pPr>
                <a:r>
                  <a:rPr lang="zh-CN" altLang="en-US" sz="2200" b="1">
                    <a:solidFill>
                      <a:srgbClr val="FF0000"/>
                    </a:solidFill>
                    <a:ea typeface="方正姚体" panose="02010601030101010101" pitchFamily="2" charset="-122"/>
                  </a:rPr>
                  <a:t>尿道球</a:t>
                </a:r>
              </a:p>
            </p:txBody>
          </p:sp>
        </p:grpSp>
      </p:grpSp>
      <p:sp>
        <p:nvSpPr>
          <p:cNvPr id="51" name="矩形 50"/>
          <p:cNvSpPr/>
          <p:nvPr/>
        </p:nvSpPr>
        <p:spPr>
          <a:xfrm>
            <a:off x="1578250" y="5987018"/>
            <a:ext cx="2044149" cy="369332"/>
          </a:xfrm>
          <a:prstGeom prst="rect">
            <a:avLst/>
          </a:prstGeom>
        </p:spPr>
        <p:txBody>
          <a:bodyPr wrap="none">
            <a:spAutoFit/>
          </a:bodyPr>
          <a:lstStyle/>
          <a:p>
            <a:pPr lvl="0" fontAlgn="base">
              <a:spcBef>
                <a:spcPct val="0"/>
              </a:spcBef>
              <a:spcAft>
                <a:spcPct val="0"/>
              </a:spcAft>
              <a:defRPr/>
            </a:pPr>
            <a:r>
              <a:rPr kumimoji="1" lang="zh-CN" altLang="en-US" b="1" kern="0" dirty="0">
                <a:solidFill>
                  <a:srgbClr val="000000"/>
                </a:solidFill>
                <a:latin typeface="Times New Roman" panose="02020603050405020304" pitchFamily="18" charset="0"/>
              </a:rPr>
              <a:t>男性盆部冠状切面</a:t>
            </a:r>
            <a:endParaRPr kumimoji="1" lang="en-CA" altLang="zh-CN" b="1" kern="0" dirty="0">
              <a:solidFill>
                <a:srgbClr val="000000"/>
              </a:solidFill>
              <a:latin typeface="Times New Roman" panose="02020603050405020304" pitchFamily="18" charset="0"/>
            </a:endParaRPr>
          </a:p>
        </p:txBody>
      </p:sp>
      <p:sp>
        <p:nvSpPr>
          <p:cNvPr id="52" name="矩形 51"/>
          <p:cNvSpPr/>
          <p:nvPr/>
        </p:nvSpPr>
        <p:spPr>
          <a:xfrm>
            <a:off x="6451535" y="5987018"/>
            <a:ext cx="1346844" cy="369332"/>
          </a:xfrm>
          <a:prstGeom prst="rect">
            <a:avLst/>
          </a:prstGeom>
        </p:spPr>
        <p:txBody>
          <a:bodyPr wrap="none">
            <a:spAutoFit/>
          </a:bodyPr>
          <a:lstStyle/>
          <a:p>
            <a:pPr>
              <a:defRPr/>
            </a:pPr>
            <a:r>
              <a:rPr lang="zh-CN" altLang="en-CA" b="1" dirty="0">
                <a:solidFill>
                  <a:srgbClr val="000000"/>
                </a:solidFill>
                <a:latin typeface="Constantia" pitchFamily="18" charset="0"/>
              </a:rPr>
              <a:t>阴茎下面观</a:t>
            </a:r>
          </a:p>
        </p:txBody>
      </p:sp>
      <p:sp>
        <p:nvSpPr>
          <p:cNvPr id="53" name="矩形 52"/>
          <p:cNvSpPr/>
          <p:nvPr/>
        </p:nvSpPr>
        <p:spPr>
          <a:xfrm>
            <a:off x="1042243" y="1410514"/>
            <a:ext cx="8454182" cy="830997"/>
          </a:xfrm>
          <a:prstGeom prst="rect">
            <a:avLst/>
          </a:prstGeom>
        </p:spPr>
        <p:txBody>
          <a:bodyPr wrap="square">
            <a:spAutoFit/>
          </a:bodyPr>
          <a:lstStyle/>
          <a:p>
            <a:r>
              <a:rPr lang="zh-CN" altLang="en-US" sz="2400" dirty="0" smtClean="0">
                <a:solidFill>
                  <a:srgbClr val="0000CC"/>
                </a:solidFill>
                <a:latin typeface="微软雅黑" panose="020B0503020204020204" pitchFamily="34" charset="-122"/>
                <a:ea typeface="微软雅黑" panose="020B0503020204020204" pitchFamily="34" charset="-122"/>
              </a:rPr>
              <a:t>尿生殖膈</a:t>
            </a:r>
            <a:r>
              <a:rPr lang="zh-CN" altLang="en-US" sz="2400" dirty="0" smtClean="0">
                <a:latin typeface="微软雅黑" panose="020B0503020204020204" pitchFamily="34" charset="-122"/>
                <a:ea typeface="微软雅黑" panose="020B0503020204020204" pitchFamily="34" charset="-122"/>
              </a:rPr>
              <a:t>是</a:t>
            </a:r>
            <a:r>
              <a:rPr lang="zh-CN" altLang="en-US" sz="2400" dirty="0">
                <a:latin typeface="微软雅黑" panose="020B0503020204020204" pitchFamily="34" charset="-122"/>
                <a:ea typeface="微软雅黑" panose="020B0503020204020204" pitchFamily="34" charset="-122"/>
              </a:rPr>
              <a:t>指由尿生殖膈上、下筋膜及其间的会阴深横肌、尿道括约肌组成的</a:t>
            </a:r>
            <a:r>
              <a:rPr lang="zh-CN" altLang="en-US" sz="2400" dirty="0" smtClean="0">
                <a:latin typeface="微软雅黑" panose="020B0503020204020204" pitchFamily="34" charset="-122"/>
                <a:ea typeface="微软雅黑" panose="020B0503020204020204" pitchFamily="34" charset="-122"/>
              </a:rPr>
              <a:t>结构</a:t>
            </a:r>
            <a:endParaRPr lang="zh-CN" altLang="en-US" sz="2400" dirty="0">
              <a:latin typeface="微软雅黑" panose="020B0503020204020204" pitchFamily="34" charset="-122"/>
              <a:ea typeface="微软雅黑" panose="020B0503020204020204" pitchFamily="34" charset="-122"/>
            </a:endParaRPr>
          </a:p>
        </p:txBody>
      </p:sp>
      <p:pic>
        <p:nvPicPr>
          <p:cNvPr id="56" name="图片 55"/>
          <p:cNvPicPr>
            <a:picLocks noChangeAspect="1"/>
          </p:cNvPicPr>
          <p:nvPr/>
        </p:nvPicPr>
        <p:blipFill>
          <a:blip r:embed="rId7"/>
          <a:stretch>
            <a:fillRect/>
          </a:stretch>
        </p:blipFill>
        <p:spPr>
          <a:xfrm>
            <a:off x="6064724" y="2411596"/>
            <a:ext cx="2298391" cy="3426249"/>
          </a:xfrm>
          <a:prstGeom prst="rect">
            <a:avLst/>
          </a:prstGeom>
        </p:spPr>
      </p:pic>
      <p:pic>
        <p:nvPicPr>
          <p:cNvPr id="58" name="图片 57"/>
          <p:cNvPicPr>
            <a:picLocks noChangeAspect="1"/>
          </p:cNvPicPr>
          <p:nvPr/>
        </p:nvPicPr>
        <p:blipFill>
          <a:blip r:embed="rId8">
            <a:clrChange>
              <a:clrFrom>
                <a:srgbClr val="FFFFFF"/>
              </a:clrFrom>
              <a:clrTo>
                <a:srgbClr val="FFFFFF">
                  <a:alpha val="0"/>
                </a:srgbClr>
              </a:clrTo>
            </a:clrChange>
          </a:blip>
          <a:stretch>
            <a:fillRect/>
          </a:stretch>
        </p:blipFill>
        <p:spPr>
          <a:xfrm>
            <a:off x="1311935" y="2347649"/>
            <a:ext cx="3743268" cy="3048264"/>
          </a:xfrm>
          <a:prstGeom prst="rect">
            <a:avLst/>
          </a:prstGeom>
        </p:spPr>
      </p:pic>
    </p:spTree>
    <p:extLst>
      <p:ext uri="{BB962C8B-B14F-4D97-AF65-F5344CB8AC3E}">
        <p14:creationId xmlns:p14="http://schemas.microsoft.com/office/powerpoint/2010/main" val="6778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6" presetClass="emph" presetSubtype="0" repeatCount="3000" fill="hold" grpId="1" nodeType="withEffect">
                                  <p:stCondLst>
                                    <p:cond delay="0"/>
                                  </p:stCondLst>
                                  <p:childTnLst>
                                    <p:animEffect transition="out" filter="fade">
                                      <p:cBhvr>
                                        <p:cTn id="9" dur="1000" tmFilter="0, 0; .2, .5; .8, .5; 1, 0"/>
                                        <p:tgtEl>
                                          <p:spTgt spid="13"/>
                                        </p:tgtEl>
                                      </p:cBhvr>
                                    </p:animEffect>
                                    <p:animScale>
                                      <p:cBhvr>
                                        <p:cTn id="10" dur="500" autoRev="1" fill="hold"/>
                                        <p:tgtEl>
                                          <p:spTgt spid="13"/>
                                        </p:tgtEl>
                                      </p:cBhvr>
                                      <p:by x="105000" y="105000"/>
                                    </p:animScale>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a:t>
            </a:fld>
            <a:endParaRPr lang="zh-CN" altLang="en-US"/>
          </a:p>
        </p:txBody>
      </p:sp>
      <p:sp>
        <p:nvSpPr>
          <p:cNvPr id="12" name="矩形 11"/>
          <p:cNvSpPr/>
          <p:nvPr/>
        </p:nvSpPr>
        <p:spPr>
          <a:xfrm>
            <a:off x="848028" y="286706"/>
            <a:ext cx="2013693" cy="646331"/>
          </a:xfrm>
          <a:prstGeom prst="rect">
            <a:avLst/>
          </a:prstGeom>
        </p:spPr>
        <p:txBody>
          <a:bodyPr wrap="none">
            <a:spAutoFit/>
          </a:bodyPr>
          <a:lstStyle/>
          <a:p>
            <a:r>
              <a:rPr lang="zh-CN" altLang="en-US" sz="3600" b="1" dirty="0" smtClean="0">
                <a:solidFill>
                  <a:srgbClr val="C00000"/>
                </a:solidFill>
                <a:latin typeface="微软雅黑" panose="020B0503020204020204" pitchFamily="34" charset="-122"/>
                <a:ea typeface="微软雅黑" panose="020B0503020204020204" pitchFamily="34" charset="-122"/>
              </a:rPr>
              <a:t>肾 </a:t>
            </a:r>
            <a:r>
              <a:rPr kumimoji="1" lang="en-US" altLang="zh-CN" sz="3200" dirty="0">
                <a:latin typeface="Comic Sans MS" pitchFamily="66" charset="0"/>
                <a:ea typeface="宋体" pitchFamily="2" charset="-122"/>
                <a:cs typeface="Times New Roman" pitchFamily="18" charset="0"/>
              </a:rPr>
              <a:t>kidney</a:t>
            </a:r>
          </a:p>
        </p:txBody>
      </p:sp>
      <p:pic>
        <p:nvPicPr>
          <p:cNvPr id="22" name="Picture 16" descr="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786" y="1699077"/>
            <a:ext cx="2662237"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Line 30"/>
          <p:cNvSpPr>
            <a:spLocks noChangeShapeType="1"/>
          </p:cNvSpPr>
          <p:nvPr/>
        </p:nvSpPr>
        <p:spPr bwMode="auto">
          <a:xfrm flipH="1">
            <a:off x="9391608" y="2932620"/>
            <a:ext cx="634878" cy="300293"/>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2" name="Line 30"/>
          <p:cNvSpPr>
            <a:spLocks noChangeShapeType="1"/>
          </p:cNvSpPr>
          <p:nvPr/>
        </p:nvSpPr>
        <p:spPr bwMode="auto">
          <a:xfrm flipH="1" flipV="1">
            <a:off x="9287074" y="3550084"/>
            <a:ext cx="739411" cy="77995"/>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3" name="Rectangle 29"/>
          <p:cNvSpPr>
            <a:spLocks noChangeArrowheads="1"/>
          </p:cNvSpPr>
          <p:nvPr/>
        </p:nvSpPr>
        <p:spPr bwMode="auto">
          <a:xfrm>
            <a:off x="9755023" y="2508698"/>
            <a:ext cx="1512168" cy="60529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2400" kern="0" spc="50" dirty="0" smtClean="0">
                <a:ln w="11430"/>
                <a:solidFill>
                  <a:srgbClr val="0000FF"/>
                </a:solidFill>
                <a:latin typeface="微软雅黑" pitchFamily="34" charset="-122"/>
                <a:ea typeface="微软雅黑" pitchFamily="34" charset="-122"/>
              </a:rPr>
              <a:t>肾</a:t>
            </a:r>
            <a:r>
              <a:rPr lang="en-US" altLang="zh-CN" sz="2400" kern="0" spc="50" dirty="0" smtClean="0">
                <a:ln w="11430"/>
                <a:solidFill>
                  <a:srgbClr val="0000FF"/>
                </a:solidFill>
                <a:latin typeface="微软雅黑" pitchFamily="34" charset="-122"/>
                <a:ea typeface="微软雅黑" pitchFamily="34" charset="-122"/>
              </a:rPr>
              <a:t>A</a:t>
            </a:r>
            <a:endParaRPr lang="zh-CN" altLang="en-US" sz="2400" kern="0" spc="50" dirty="0">
              <a:ln w="11430"/>
              <a:solidFill>
                <a:srgbClr val="0000FF"/>
              </a:solidFill>
              <a:latin typeface="微软雅黑" pitchFamily="34" charset="-122"/>
              <a:ea typeface="微软雅黑" pitchFamily="34" charset="-122"/>
            </a:endParaRPr>
          </a:p>
        </p:txBody>
      </p:sp>
      <p:sp>
        <p:nvSpPr>
          <p:cNvPr id="34" name="Rectangle 29"/>
          <p:cNvSpPr>
            <a:spLocks noChangeArrowheads="1"/>
          </p:cNvSpPr>
          <p:nvPr/>
        </p:nvSpPr>
        <p:spPr bwMode="auto">
          <a:xfrm>
            <a:off x="9783608" y="4667701"/>
            <a:ext cx="1512168" cy="55027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2400" kern="0" spc="50" dirty="0">
                <a:ln w="11430"/>
                <a:solidFill>
                  <a:srgbClr val="0000FF"/>
                </a:solidFill>
                <a:latin typeface="微软雅黑" pitchFamily="34" charset="-122"/>
                <a:ea typeface="微软雅黑" pitchFamily="34" charset="-122"/>
              </a:rPr>
              <a:t>输尿管</a:t>
            </a:r>
          </a:p>
        </p:txBody>
      </p:sp>
      <p:sp>
        <p:nvSpPr>
          <p:cNvPr id="35" name="Rectangle 29"/>
          <p:cNvSpPr>
            <a:spLocks noChangeArrowheads="1"/>
          </p:cNvSpPr>
          <p:nvPr/>
        </p:nvSpPr>
        <p:spPr bwMode="auto">
          <a:xfrm>
            <a:off x="9783608" y="3323353"/>
            <a:ext cx="1512168" cy="55027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2400" kern="0" spc="50" dirty="0" smtClean="0">
                <a:ln w="11430"/>
                <a:solidFill>
                  <a:srgbClr val="0000FF"/>
                </a:solidFill>
                <a:latin typeface="微软雅黑" pitchFamily="34" charset="-122"/>
                <a:ea typeface="微软雅黑" pitchFamily="34" charset="-122"/>
              </a:rPr>
              <a:t>肾</a:t>
            </a:r>
            <a:r>
              <a:rPr lang="en-US" altLang="zh-CN" sz="2400" kern="0" spc="50" dirty="0">
                <a:ln w="11430"/>
                <a:solidFill>
                  <a:srgbClr val="0000FF"/>
                </a:solidFill>
                <a:latin typeface="微软雅黑" pitchFamily="34" charset="-122"/>
                <a:ea typeface="微软雅黑" pitchFamily="34" charset="-122"/>
              </a:rPr>
              <a:t>V</a:t>
            </a:r>
            <a:endParaRPr lang="zh-CN" altLang="en-US" sz="2400" kern="0" spc="50" dirty="0">
              <a:ln w="11430"/>
              <a:solidFill>
                <a:srgbClr val="0000FF"/>
              </a:solidFill>
              <a:latin typeface="微软雅黑" pitchFamily="34" charset="-122"/>
              <a:ea typeface="微软雅黑" pitchFamily="34" charset="-122"/>
            </a:endParaRPr>
          </a:p>
        </p:txBody>
      </p:sp>
      <p:sp>
        <p:nvSpPr>
          <p:cNvPr id="36" name="Line 30"/>
          <p:cNvSpPr>
            <a:spLocks noChangeShapeType="1"/>
          </p:cNvSpPr>
          <p:nvPr/>
        </p:nvSpPr>
        <p:spPr bwMode="auto">
          <a:xfrm flipH="1" flipV="1">
            <a:off x="9045709" y="3936675"/>
            <a:ext cx="980775" cy="146317"/>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7" name="Line 30"/>
          <p:cNvSpPr>
            <a:spLocks noChangeShapeType="1"/>
          </p:cNvSpPr>
          <p:nvPr/>
        </p:nvSpPr>
        <p:spPr bwMode="auto">
          <a:xfrm flipH="1">
            <a:off x="8925028" y="4964999"/>
            <a:ext cx="977564" cy="9810"/>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8" name="Rectangle 29"/>
          <p:cNvSpPr>
            <a:spLocks noChangeArrowheads="1"/>
          </p:cNvSpPr>
          <p:nvPr/>
        </p:nvSpPr>
        <p:spPr bwMode="auto">
          <a:xfrm>
            <a:off x="9841632" y="3766404"/>
            <a:ext cx="1512168" cy="55027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2400" kern="0" spc="50" dirty="0" smtClean="0">
                <a:ln w="11430"/>
                <a:solidFill>
                  <a:srgbClr val="0000FF"/>
                </a:solidFill>
                <a:latin typeface="微软雅黑" pitchFamily="34" charset="-122"/>
                <a:ea typeface="微软雅黑" pitchFamily="34" charset="-122"/>
              </a:rPr>
              <a:t>肾盂</a:t>
            </a:r>
            <a:endParaRPr lang="zh-CN" altLang="en-US" sz="2400" kern="0" spc="50" dirty="0">
              <a:ln w="11430"/>
              <a:solidFill>
                <a:srgbClr val="0000FF"/>
              </a:solidFill>
              <a:latin typeface="微软雅黑" pitchFamily="34" charset="-122"/>
              <a:ea typeface="微软雅黑" pitchFamily="34" charset="-122"/>
            </a:endParaRPr>
          </a:p>
        </p:txBody>
      </p:sp>
      <p:sp>
        <p:nvSpPr>
          <p:cNvPr id="39" name="矩形 38"/>
          <p:cNvSpPr/>
          <p:nvPr/>
        </p:nvSpPr>
        <p:spPr>
          <a:xfrm>
            <a:off x="841178" y="1651148"/>
            <a:ext cx="9608969" cy="830997"/>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实质性器官，左右各一，位于腹后壁脊柱</a:t>
            </a:r>
            <a:r>
              <a:rPr lang="zh-CN" altLang="en-US" sz="2400" dirty="0" smtClean="0">
                <a:latin typeface="微软雅黑" panose="020B0503020204020204" pitchFamily="34" charset="-122"/>
                <a:ea typeface="微软雅黑" panose="020B0503020204020204" pitchFamily="34" charset="-122"/>
              </a:rPr>
              <a:t>两侧</a:t>
            </a:r>
            <a:endParaRPr lang="en-US" altLang="zh-CN" sz="2400" dirty="0" smtClean="0">
              <a:latin typeface="微软雅黑" panose="020B0503020204020204" pitchFamily="34" charset="-122"/>
              <a:ea typeface="微软雅黑" panose="020B0503020204020204" pitchFamily="34" charset="-122"/>
            </a:endParaRPr>
          </a:p>
          <a:p>
            <a:r>
              <a:rPr lang="zh-CN" altLang="en-US" sz="2400" dirty="0" smtClean="0">
                <a:latin typeface="微软雅黑" panose="020B0503020204020204" pitchFamily="34" charset="-122"/>
                <a:ea typeface="微软雅黑" panose="020B0503020204020204" pitchFamily="34" charset="-122"/>
              </a:rPr>
              <a:t>形似</a:t>
            </a:r>
            <a:r>
              <a:rPr lang="zh-CN" altLang="en-US" sz="2400" dirty="0">
                <a:latin typeface="微软雅黑" panose="020B0503020204020204" pitchFamily="34" charset="-122"/>
                <a:ea typeface="微软雅黑" panose="020B0503020204020204" pitchFamily="34" charset="-122"/>
              </a:rPr>
              <a:t>蚕豆。新鲜肾呈红褐色</a:t>
            </a:r>
          </a:p>
        </p:txBody>
      </p:sp>
      <p:sp>
        <p:nvSpPr>
          <p:cNvPr id="40" name="Rectangle 2"/>
          <p:cNvSpPr txBox="1">
            <a:spLocks noChangeArrowheads="1"/>
          </p:cNvSpPr>
          <p:nvPr/>
        </p:nvSpPr>
        <p:spPr>
          <a:xfrm>
            <a:off x="1059478" y="2816732"/>
            <a:ext cx="5304813" cy="275425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6325" indent="-1076325">
              <a:buFont typeface="Wingdings" panose="05000000000000000000" pitchFamily="2" charset="2"/>
              <a:buNone/>
            </a:pPr>
            <a:r>
              <a:rPr lang="zh-CN" altLang="en-US" sz="2400" dirty="0" smtClean="0">
                <a:latin typeface="微软雅黑" panose="020B0503020204020204" pitchFamily="34" charset="-122"/>
                <a:ea typeface="微软雅黑" panose="020B0503020204020204" pitchFamily="34" charset="-122"/>
              </a:rPr>
              <a:t>上端：宽而薄</a:t>
            </a:r>
          </a:p>
          <a:p>
            <a:pPr marL="1076325" indent="-1076325">
              <a:buFont typeface="Wingdings" panose="05000000000000000000" pitchFamily="2" charset="2"/>
              <a:buNone/>
            </a:pPr>
            <a:r>
              <a:rPr lang="zh-CN" altLang="en-US" sz="2400" dirty="0" smtClean="0">
                <a:latin typeface="微软雅黑" panose="020B0503020204020204" pitchFamily="34" charset="-122"/>
                <a:ea typeface="微软雅黑" panose="020B0503020204020204" pitchFamily="34" charset="-122"/>
              </a:rPr>
              <a:t>下端：窄而厚</a:t>
            </a:r>
          </a:p>
          <a:p>
            <a:pPr marL="1076325" indent="-1076325">
              <a:buFont typeface="Wingdings" panose="05000000000000000000" pitchFamily="2" charset="2"/>
              <a:buNone/>
            </a:pPr>
            <a:r>
              <a:rPr lang="zh-CN" altLang="en-US" sz="2400" dirty="0" smtClean="0">
                <a:latin typeface="微软雅黑" panose="020B0503020204020204" pitchFamily="34" charset="-122"/>
                <a:ea typeface="微软雅黑" panose="020B0503020204020204" pitchFamily="34" charset="-122"/>
              </a:rPr>
              <a:t>前面：凸向前外</a:t>
            </a:r>
          </a:p>
          <a:p>
            <a:pPr marL="1076325" indent="-1076325">
              <a:buFont typeface="Wingdings" panose="05000000000000000000" pitchFamily="2" charset="2"/>
              <a:buNone/>
            </a:pPr>
            <a:r>
              <a:rPr lang="zh-CN" altLang="en-US" sz="2400" dirty="0" smtClean="0">
                <a:latin typeface="微软雅黑" panose="020B0503020204020204" pitchFamily="34" charset="-122"/>
                <a:ea typeface="微软雅黑" panose="020B0503020204020204" pitchFamily="34" charset="-122"/>
              </a:rPr>
              <a:t>后面：平坦，紧贴腹后壁</a:t>
            </a:r>
          </a:p>
          <a:p>
            <a:pPr marL="1076325" indent="-1076325">
              <a:buFont typeface="Wingdings" panose="05000000000000000000" pitchFamily="2" charset="2"/>
              <a:buNone/>
            </a:pPr>
            <a:r>
              <a:rPr lang="zh-CN" altLang="en-US" sz="2400" dirty="0" smtClean="0">
                <a:latin typeface="微软雅黑" panose="020B0503020204020204" pitchFamily="34" charset="-122"/>
                <a:ea typeface="微软雅黑" panose="020B0503020204020204" pitchFamily="34" charset="-122"/>
              </a:rPr>
              <a:t>外缘：突向外</a:t>
            </a:r>
          </a:p>
          <a:p>
            <a:pPr marL="1076325" indent="-1076325">
              <a:buFont typeface="Wingdings" panose="05000000000000000000" pitchFamily="2" charset="2"/>
              <a:buNone/>
            </a:pPr>
            <a:r>
              <a:rPr lang="zh-CN" altLang="en-US" sz="2400" dirty="0" smtClean="0">
                <a:latin typeface="微软雅黑" panose="020B0503020204020204" pitchFamily="34" charset="-122"/>
                <a:ea typeface="微软雅黑" panose="020B0503020204020204" pitchFamily="34" charset="-122"/>
              </a:rPr>
              <a:t>内缘：中凹，有</a:t>
            </a:r>
            <a:r>
              <a:rPr lang="zh-CN" altLang="en-US" sz="2400" dirty="0" smtClean="0">
                <a:solidFill>
                  <a:srgbClr val="0000CC"/>
                </a:solidFill>
                <a:latin typeface="微软雅黑" panose="020B0503020204020204" pitchFamily="34" charset="-122"/>
                <a:ea typeface="微软雅黑" panose="020B0503020204020204" pitchFamily="34" charset="-122"/>
              </a:rPr>
              <a:t>肾门</a:t>
            </a:r>
            <a:r>
              <a:rPr lang="zh-CN" altLang="en-US" sz="2400" dirty="0" smtClean="0">
                <a:latin typeface="微软雅黑" panose="020B0503020204020204" pitchFamily="34" charset="-122"/>
                <a:ea typeface="微软雅黑" panose="020B0503020204020204" pitchFamily="34" charset="-122"/>
              </a:rPr>
              <a:t>、</a:t>
            </a:r>
            <a:r>
              <a:rPr lang="zh-CN" altLang="en-US" sz="2400" dirty="0">
                <a:solidFill>
                  <a:srgbClr val="0000CC"/>
                </a:solidFill>
                <a:latin typeface="微软雅黑" panose="020B0503020204020204" pitchFamily="34" charset="-122"/>
                <a:ea typeface="微软雅黑" panose="020B0503020204020204" pitchFamily="34" charset="-122"/>
              </a:rPr>
              <a:t>肾窦</a:t>
            </a:r>
            <a:r>
              <a:rPr lang="zh-CN" altLang="en-US" sz="2400" dirty="0" smtClean="0">
                <a:latin typeface="微软雅黑" panose="020B0503020204020204" pitchFamily="34" charset="-122"/>
                <a:ea typeface="微软雅黑" panose="020B0503020204020204" pitchFamily="34" charset="-122"/>
              </a:rPr>
              <a:t>、</a:t>
            </a:r>
            <a:r>
              <a:rPr lang="zh-CN" altLang="en-US" sz="2400" dirty="0">
                <a:solidFill>
                  <a:srgbClr val="0000CC"/>
                </a:solidFill>
                <a:latin typeface="微软雅黑" panose="020B0503020204020204" pitchFamily="34" charset="-122"/>
                <a:ea typeface="微软雅黑" panose="020B0503020204020204" pitchFamily="34" charset="-122"/>
              </a:rPr>
              <a:t>肾蒂</a:t>
            </a:r>
            <a:endParaRPr lang="en-US" altLang="zh-CN" sz="2400" dirty="0">
              <a:solidFill>
                <a:srgbClr val="0000CC"/>
              </a:solidFill>
              <a:latin typeface="微软雅黑" panose="020B0503020204020204" pitchFamily="34" charset="-122"/>
              <a:ea typeface="微软雅黑" panose="020B0503020204020204" pitchFamily="34" charset="-122"/>
            </a:endParaRPr>
          </a:p>
        </p:txBody>
      </p:sp>
      <p:sp>
        <p:nvSpPr>
          <p:cNvPr id="42" name="矩形 41"/>
          <p:cNvSpPr/>
          <p:nvPr/>
        </p:nvSpPr>
        <p:spPr>
          <a:xfrm>
            <a:off x="841178" y="1166827"/>
            <a:ext cx="1620957" cy="523220"/>
          </a:xfrm>
          <a:prstGeom prst="rect">
            <a:avLst/>
          </a:prstGeom>
        </p:spPr>
        <p:txBody>
          <a:bodyPr wrap="none">
            <a:spAutoFit/>
          </a:bodyPr>
          <a:lstStyle/>
          <a:p>
            <a:r>
              <a:rPr lang="zh-CN" altLang="en-US" sz="2800" dirty="0">
                <a:solidFill>
                  <a:srgbClr val="0000CC"/>
                </a:solidFill>
                <a:latin typeface="微软雅黑" panose="020B0503020204020204" pitchFamily="34" charset="-122"/>
                <a:ea typeface="微软雅黑" panose="020B0503020204020204" pitchFamily="34" charset="-122"/>
              </a:rPr>
              <a:t>肾的形态</a:t>
            </a:r>
          </a:p>
        </p:txBody>
      </p:sp>
    </p:spTree>
    <p:extLst>
      <p:ext uri="{BB962C8B-B14F-4D97-AF65-F5344CB8AC3E}">
        <p14:creationId xmlns:p14="http://schemas.microsoft.com/office/powerpoint/2010/main" val="214468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par>
                                <p:cTn id="8" presetID="22" presetClass="entr" presetSubtype="2"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right)">
                                      <p:cBhvr>
                                        <p:cTn id="10" dur="500"/>
                                        <p:tgtEl>
                                          <p:spTgt spid="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22" presetClass="entr" presetSubtype="2"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right)">
                                      <p:cBhvr>
                                        <p:cTn id="25" dur="500"/>
                                        <p:tgtEl>
                                          <p:spTgt spid="36"/>
                                        </p:tgtEl>
                                      </p:cBhvr>
                                    </p:animEffect>
                                  </p:childTnLst>
                                </p:cTn>
                              </p:par>
                              <p:par>
                                <p:cTn id="26" presetID="22" presetClass="entr" presetSubtype="2"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right)">
                                      <p:cBhvr>
                                        <p:cTn id="28" dur="500"/>
                                        <p:tgtEl>
                                          <p:spTgt spid="3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50</a:t>
            </a:fld>
            <a:endParaRPr lang="zh-CN" altLang="en-US"/>
          </a:p>
        </p:txBody>
      </p:sp>
      <p:sp>
        <p:nvSpPr>
          <p:cNvPr id="3" name="矩形 2"/>
          <p:cNvSpPr/>
          <p:nvPr/>
        </p:nvSpPr>
        <p:spPr>
          <a:xfrm>
            <a:off x="1061864" y="337104"/>
            <a:ext cx="2339102" cy="523220"/>
          </a:xfrm>
          <a:prstGeom prst="rect">
            <a:avLst/>
          </a:prstGeom>
        </p:spPr>
        <p:txBody>
          <a:bodyPr wrap="none">
            <a:spAutoFit/>
          </a:bodyPr>
          <a:lstStyle/>
          <a:p>
            <a:pPr lvl="0"/>
            <a:r>
              <a:rPr lang="zh-CN" altLang="en-US" sz="2800" b="1" dirty="0" smtClean="0">
                <a:latin typeface="微软雅黑" panose="020B0503020204020204" pitchFamily="34" charset="-122"/>
                <a:ea typeface="微软雅黑" panose="020B0503020204020204" pitchFamily="34" charset="-122"/>
              </a:rPr>
              <a:t>尿道</a:t>
            </a:r>
            <a:r>
              <a:rPr lang="zh-CN" altLang="en-US" sz="2800" b="1" dirty="0" smtClean="0">
                <a:solidFill>
                  <a:srgbClr val="0000CC"/>
                </a:solidFill>
                <a:latin typeface="微软雅黑" panose="020B0503020204020204" pitchFamily="34" charset="-122"/>
                <a:ea typeface="微软雅黑" panose="020B0503020204020204" pitchFamily="34" charset="-122"/>
              </a:rPr>
              <a:t>海绵体部</a:t>
            </a:r>
            <a:endParaRPr lang="zh-CN" altLang="en-US" sz="2800" b="1" dirty="0">
              <a:solidFill>
                <a:srgbClr val="0000CC"/>
              </a:solidFill>
              <a:latin typeface="微软雅黑" panose="020B0503020204020204" pitchFamily="34" charset="-122"/>
              <a:ea typeface="微软雅黑" panose="020B0503020204020204" pitchFamily="34" charset="-122"/>
            </a:endParaRPr>
          </a:p>
        </p:txBody>
      </p:sp>
      <p:sp>
        <p:nvSpPr>
          <p:cNvPr id="5" name="矩形 4"/>
          <p:cNvSpPr/>
          <p:nvPr/>
        </p:nvSpPr>
        <p:spPr>
          <a:xfrm>
            <a:off x="1061863" y="1005185"/>
            <a:ext cx="9072737" cy="961289"/>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为尿道穿过尿道海绵体的部分，这部分最长，临床上也称为前尿道</a:t>
            </a:r>
            <a:r>
              <a:rPr lang="zh-CN" altLang="en-US" sz="2000" dirty="0" smtClean="0">
                <a:latin typeface="微软雅黑" panose="020B0503020204020204" pitchFamily="34" charset="-122"/>
                <a:ea typeface="微软雅黑" panose="020B0503020204020204" pitchFamily="34" charset="-122"/>
              </a:rPr>
              <a:t>。起始</a:t>
            </a:r>
            <a:r>
              <a:rPr lang="zh-CN" altLang="en-US" sz="2000" dirty="0">
                <a:latin typeface="微软雅黑" panose="020B0503020204020204" pitchFamily="34" charset="-122"/>
                <a:ea typeface="微软雅黑" panose="020B0503020204020204" pitchFamily="34" charset="-122"/>
              </a:rPr>
              <a:t>端称为尿道球，尿道球内的尿道很宽，称为尿道球部</a:t>
            </a:r>
          </a:p>
        </p:txBody>
      </p:sp>
      <p:pic>
        <p:nvPicPr>
          <p:cNvPr id="6" name="图片 5"/>
          <p:cNvPicPr>
            <a:picLocks noChangeAspect="1"/>
          </p:cNvPicPr>
          <p:nvPr/>
        </p:nvPicPr>
        <p:blipFill rotWithShape="1">
          <a:blip r:embed="rId2">
            <a:clrChange>
              <a:clrFrom>
                <a:srgbClr val="FFFFFF"/>
              </a:clrFrom>
              <a:clrTo>
                <a:srgbClr val="FFFFFF">
                  <a:alpha val="0"/>
                </a:srgbClr>
              </a:clrTo>
            </a:clrChange>
          </a:blip>
          <a:srcRect l="42746" t="-204" r="259" b="204"/>
          <a:stretch/>
        </p:blipFill>
        <p:spPr>
          <a:xfrm>
            <a:off x="9344775" y="1433881"/>
            <a:ext cx="2676303" cy="4922469"/>
          </a:xfrm>
          <a:prstGeom prst="rect">
            <a:avLst/>
          </a:prstGeom>
        </p:spPr>
      </p:pic>
      <p:sp>
        <p:nvSpPr>
          <p:cNvPr id="7" name="圆角矩形 6"/>
          <p:cNvSpPr/>
          <p:nvPr/>
        </p:nvSpPr>
        <p:spPr>
          <a:xfrm>
            <a:off x="10514389" y="2961325"/>
            <a:ext cx="155837" cy="323748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61863" y="1981043"/>
            <a:ext cx="6096000" cy="1200329"/>
          </a:xfrm>
          <a:prstGeom prst="rect">
            <a:avLst/>
          </a:prstGeom>
        </p:spPr>
        <p:txBody>
          <a:bodyPr>
            <a:spAutoFit/>
          </a:bodyPr>
          <a:lstStyle/>
          <a:p>
            <a:pPr>
              <a:lnSpc>
                <a:spcPct val="150000"/>
              </a:lnSpc>
            </a:pPr>
            <a:r>
              <a:rPr lang="zh-CN" altLang="en-US" sz="2400" dirty="0">
                <a:solidFill>
                  <a:srgbClr val="0000CC"/>
                </a:solidFill>
                <a:latin typeface="微软雅黑" panose="020B0503020204020204" pitchFamily="34" charset="-122"/>
                <a:ea typeface="微软雅黑" panose="020B0503020204020204" pitchFamily="34" charset="-122"/>
              </a:rPr>
              <a:t>尿道球部</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尿道球内略扩大</a:t>
            </a:r>
          </a:p>
          <a:p>
            <a:pPr>
              <a:lnSpc>
                <a:spcPct val="150000"/>
              </a:lnSpc>
            </a:pPr>
            <a:r>
              <a:rPr lang="zh-CN" altLang="en-US" sz="2400" dirty="0">
                <a:solidFill>
                  <a:srgbClr val="0000CC"/>
                </a:solidFill>
                <a:latin typeface="微软雅黑" panose="020B0503020204020204" pitchFamily="34" charset="-122"/>
                <a:ea typeface="微软雅黑" panose="020B0503020204020204" pitchFamily="34" charset="-122"/>
              </a:rPr>
              <a:t>尿道舟状窝</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阴茎头处尿道扩大</a:t>
            </a:r>
          </a:p>
        </p:txBody>
      </p:sp>
      <p:grpSp>
        <p:nvGrpSpPr>
          <p:cNvPr id="10" name="Group 24"/>
          <p:cNvGrpSpPr>
            <a:grpSpLocks/>
          </p:cNvGrpSpPr>
          <p:nvPr/>
        </p:nvGrpSpPr>
        <p:grpSpPr bwMode="auto">
          <a:xfrm>
            <a:off x="6110623" y="2209449"/>
            <a:ext cx="2948402" cy="4522828"/>
            <a:chOff x="1837" y="391"/>
            <a:chExt cx="2268" cy="3605"/>
          </a:xfrm>
        </p:grpSpPr>
        <p:pic>
          <p:nvPicPr>
            <p:cNvPr id="11" name="Picture 37" descr="Us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7" y="2160"/>
              <a:ext cx="2268" cy="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6" descr="Use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7" y="391"/>
              <a:ext cx="2268" cy="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34" descr="spong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614" y="3228809"/>
            <a:ext cx="232092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2" descr="sponge-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57027" y="3228809"/>
            <a:ext cx="23241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9"/>
          <p:cNvGrpSpPr>
            <a:grpSpLocks/>
          </p:cNvGrpSpPr>
          <p:nvPr/>
        </p:nvGrpSpPr>
        <p:grpSpPr bwMode="auto">
          <a:xfrm>
            <a:off x="3188939" y="5879934"/>
            <a:ext cx="2378075" cy="376238"/>
            <a:chOff x="1548" y="3992"/>
            <a:chExt cx="1460" cy="235"/>
          </a:xfrm>
        </p:grpSpPr>
        <p:sp>
          <p:nvSpPr>
            <p:cNvPr id="16" name="Line 20"/>
            <p:cNvSpPr>
              <a:spLocks noChangeShapeType="1"/>
            </p:cNvSpPr>
            <p:nvPr/>
          </p:nvSpPr>
          <p:spPr bwMode="auto">
            <a:xfrm rot="10800000" flipH="1">
              <a:off x="1554" y="4100"/>
              <a:ext cx="598" cy="8"/>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 name="Oval 21"/>
            <p:cNvSpPr>
              <a:spLocks noChangeArrowheads="1"/>
            </p:cNvSpPr>
            <p:nvPr/>
          </p:nvSpPr>
          <p:spPr bwMode="auto">
            <a:xfrm rot="10800000">
              <a:off x="1548" y="4096"/>
              <a:ext cx="23" cy="23"/>
            </a:xfrm>
            <a:prstGeom prst="ellipse">
              <a:avLst/>
            </a:prstGeom>
            <a:solidFill>
              <a:srgbClr val="00FF00"/>
            </a:solidFill>
            <a:ln w="3175">
              <a:solidFill>
                <a:schemeClr val="tx1"/>
              </a:solidFill>
              <a:round/>
              <a:headEnd/>
              <a:tailEnd/>
            </a:ln>
          </p:spPr>
          <p:txBody>
            <a:bodyPr rot="10800000"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kumimoji="1" lang="en-CA" altLang="zh-CN" sz="2400">
                <a:solidFill>
                  <a:srgbClr val="000000"/>
                </a:solidFill>
                <a:latin typeface="Times New Roman" panose="02020603050405020304" pitchFamily="18" charset="0"/>
              </a:endParaRPr>
            </a:p>
          </p:txBody>
        </p:sp>
        <p:sp>
          <p:nvSpPr>
            <p:cNvPr id="18" name="Text Box 22"/>
            <p:cNvSpPr txBox="1">
              <a:spLocks noChangeArrowheads="1"/>
            </p:cNvSpPr>
            <p:nvPr/>
          </p:nvSpPr>
          <p:spPr bwMode="auto">
            <a:xfrm>
              <a:off x="2184" y="3992"/>
              <a:ext cx="82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85000"/>
                </a:lnSpc>
              </a:pPr>
              <a:r>
                <a:rPr kumimoji="1" lang="zh-CN" altLang="en-US" sz="2200" b="1">
                  <a:solidFill>
                    <a:srgbClr val="FF0000"/>
                  </a:solidFill>
                  <a:latin typeface="Times New Roman" panose="02020603050405020304" pitchFamily="18" charset="0"/>
                  <a:ea typeface="方正姚体" panose="02010601030101010101" pitchFamily="2" charset="-122"/>
                </a:rPr>
                <a:t>尿生殖膈</a:t>
              </a:r>
            </a:p>
          </p:txBody>
        </p:sp>
      </p:grpSp>
      <p:grpSp>
        <p:nvGrpSpPr>
          <p:cNvPr id="19" name="Group 23"/>
          <p:cNvGrpSpPr>
            <a:grpSpLocks/>
          </p:cNvGrpSpPr>
          <p:nvPr/>
        </p:nvGrpSpPr>
        <p:grpSpPr bwMode="auto">
          <a:xfrm>
            <a:off x="907702" y="5173497"/>
            <a:ext cx="1365250" cy="376237"/>
            <a:chOff x="196" y="3952"/>
            <a:chExt cx="838" cy="235"/>
          </a:xfrm>
        </p:grpSpPr>
        <p:sp>
          <p:nvSpPr>
            <p:cNvPr id="20" name="Oval 24"/>
            <p:cNvSpPr>
              <a:spLocks noChangeArrowheads="1"/>
            </p:cNvSpPr>
            <p:nvPr/>
          </p:nvSpPr>
          <p:spPr bwMode="auto">
            <a:xfrm rot="10800000">
              <a:off x="1011" y="4071"/>
              <a:ext cx="23" cy="23"/>
            </a:xfrm>
            <a:prstGeom prst="ellipse">
              <a:avLst/>
            </a:prstGeom>
            <a:solidFill>
              <a:srgbClr val="00FF00"/>
            </a:solidFill>
            <a:ln w="3175">
              <a:solidFill>
                <a:schemeClr val="tx1"/>
              </a:solidFill>
              <a:round/>
              <a:headEnd/>
              <a:tailEnd/>
            </a:ln>
          </p:spPr>
          <p:txBody>
            <a:bodyPr rot="10800000"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kumimoji="1" lang="en-CA" altLang="zh-CN" sz="2400">
                <a:solidFill>
                  <a:srgbClr val="000000"/>
                </a:solidFill>
                <a:latin typeface="Times New Roman" panose="02020603050405020304" pitchFamily="18" charset="0"/>
              </a:endParaRPr>
            </a:p>
          </p:txBody>
        </p:sp>
        <p:sp>
          <p:nvSpPr>
            <p:cNvPr id="21" name="Line 25"/>
            <p:cNvSpPr>
              <a:spLocks noChangeShapeType="1"/>
            </p:cNvSpPr>
            <p:nvPr/>
          </p:nvSpPr>
          <p:spPr bwMode="auto">
            <a:xfrm rot="10800000" flipH="1" flipV="1">
              <a:off x="816" y="4080"/>
              <a:ext cx="190"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 name="Text Box 26"/>
            <p:cNvSpPr txBox="1">
              <a:spLocks noChangeArrowheads="1"/>
            </p:cNvSpPr>
            <p:nvPr/>
          </p:nvSpPr>
          <p:spPr bwMode="auto">
            <a:xfrm>
              <a:off x="196" y="3952"/>
              <a:ext cx="63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85000"/>
                </a:lnSpc>
              </a:pPr>
              <a:r>
                <a:rPr kumimoji="1" lang="zh-CN" altLang="en-US" sz="2200" b="1">
                  <a:solidFill>
                    <a:srgbClr val="FF0000"/>
                  </a:solidFill>
                  <a:latin typeface="Times New Roman" panose="02020603050405020304" pitchFamily="18" charset="0"/>
                  <a:ea typeface="方正姚体" panose="02010601030101010101" pitchFamily="2" charset="-122"/>
                </a:rPr>
                <a:t>尿道球</a:t>
              </a:r>
            </a:p>
          </p:txBody>
        </p:sp>
      </p:grpSp>
      <p:grpSp>
        <p:nvGrpSpPr>
          <p:cNvPr id="23" name="Group 42"/>
          <p:cNvGrpSpPr>
            <a:grpSpLocks/>
          </p:cNvGrpSpPr>
          <p:nvPr/>
        </p:nvGrpSpPr>
        <p:grpSpPr bwMode="auto">
          <a:xfrm>
            <a:off x="2933352" y="3300247"/>
            <a:ext cx="2347912" cy="376237"/>
            <a:chOff x="1456" y="2160"/>
            <a:chExt cx="1442" cy="235"/>
          </a:xfrm>
        </p:grpSpPr>
        <p:sp>
          <p:nvSpPr>
            <p:cNvPr id="24" name="Oval 43"/>
            <p:cNvSpPr>
              <a:spLocks noChangeArrowheads="1"/>
            </p:cNvSpPr>
            <p:nvPr/>
          </p:nvSpPr>
          <p:spPr bwMode="auto">
            <a:xfrm rot="10800000">
              <a:off x="1456" y="2256"/>
              <a:ext cx="23" cy="23"/>
            </a:xfrm>
            <a:prstGeom prst="ellipse">
              <a:avLst/>
            </a:prstGeom>
            <a:solidFill>
              <a:srgbClr val="00FF00"/>
            </a:solidFill>
            <a:ln w="3175">
              <a:solidFill>
                <a:schemeClr val="tx1"/>
              </a:solidFill>
              <a:round/>
              <a:headEnd/>
              <a:tailEnd/>
            </a:ln>
          </p:spPr>
          <p:txBody>
            <a:bodyPr rot="10800000"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kumimoji="1" lang="en-CA" altLang="zh-CN" sz="2400">
                <a:solidFill>
                  <a:srgbClr val="000000"/>
                </a:solidFill>
                <a:latin typeface="Times New Roman" panose="02020603050405020304" pitchFamily="18" charset="0"/>
              </a:endParaRPr>
            </a:p>
          </p:txBody>
        </p:sp>
        <p:sp>
          <p:nvSpPr>
            <p:cNvPr id="25" name="Line 44"/>
            <p:cNvSpPr>
              <a:spLocks noChangeShapeType="1"/>
            </p:cNvSpPr>
            <p:nvPr/>
          </p:nvSpPr>
          <p:spPr bwMode="auto">
            <a:xfrm rot="10800000" flipH="1" flipV="1">
              <a:off x="1488" y="2272"/>
              <a:ext cx="768"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6" name="Text Box 45"/>
            <p:cNvSpPr txBox="1">
              <a:spLocks noChangeArrowheads="1"/>
            </p:cNvSpPr>
            <p:nvPr/>
          </p:nvSpPr>
          <p:spPr bwMode="auto">
            <a:xfrm>
              <a:off x="2268" y="2160"/>
              <a:ext cx="63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85000"/>
                </a:lnSpc>
              </a:pPr>
              <a:r>
                <a:rPr kumimoji="1" lang="zh-CN" altLang="en-US" sz="2200" b="1">
                  <a:solidFill>
                    <a:srgbClr val="FF0000"/>
                  </a:solidFill>
                  <a:latin typeface="Times New Roman" panose="02020603050405020304" pitchFamily="18" charset="0"/>
                  <a:ea typeface="方正姚体" panose="02010601030101010101" pitchFamily="2" charset="-122"/>
                </a:rPr>
                <a:t>阴茎头</a:t>
              </a:r>
            </a:p>
          </p:txBody>
        </p:sp>
      </p:grpSp>
      <p:pic>
        <p:nvPicPr>
          <p:cNvPr id="33" name="图片 32"/>
          <p:cNvPicPr>
            <a:picLocks noChangeAspect="1"/>
          </p:cNvPicPr>
          <p:nvPr/>
        </p:nvPicPr>
        <p:blipFill>
          <a:blip r:embed="rId7"/>
          <a:stretch>
            <a:fillRect/>
          </a:stretch>
        </p:blipFill>
        <p:spPr>
          <a:xfrm>
            <a:off x="6106159" y="2196335"/>
            <a:ext cx="2950720" cy="4523624"/>
          </a:xfrm>
          <a:prstGeom prst="rect">
            <a:avLst/>
          </a:prstGeom>
        </p:spPr>
      </p:pic>
      <p:sp>
        <p:nvSpPr>
          <p:cNvPr id="34" name="Line 27"/>
          <p:cNvSpPr>
            <a:spLocks noChangeShapeType="1"/>
          </p:cNvSpPr>
          <p:nvPr/>
        </p:nvSpPr>
        <p:spPr bwMode="auto">
          <a:xfrm>
            <a:off x="9721849" y="5255745"/>
            <a:ext cx="792539" cy="735479"/>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5" name="Text Box 26"/>
          <p:cNvSpPr txBox="1">
            <a:spLocks noChangeArrowheads="1"/>
          </p:cNvSpPr>
          <p:nvPr/>
        </p:nvSpPr>
        <p:spPr bwMode="auto">
          <a:xfrm>
            <a:off x="10772816" y="5569694"/>
            <a:ext cx="1661276" cy="707886"/>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dirty="0" smtClean="0"/>
              <a:t>尿道</a:t>
            </a:r>
            <a:endParaRPr lang="en-US" altLang="zh-CN" dirty="0" smtClean="0"/>
          </a:p>
          <a:p>
            <a:pPr>
              <a:lnSpc>
                <a:spcPct val="100000"/>
              </a:lnSpc>
            </a:pPr>
            <a:r>
              <a:rPr lang="zh-CN" altLang="en-US" dirty="0" smtClean="0"/>
              <a:t>外口</a:t>
            </a:r>
            <a:endParaRPr lang="zh-CN" altLang="en-US" dirty="0"/>
          </a:p>
        </p:txBody>
      </p:sp>
      <p:sp>
        <p:nvSpPr>
          <p:cNvPr id="36" name="Line 27"/>
          <p:cNvSpPr>
            <a:spLocks noChangeShapeType="1"/>
          </p:cNvSpPr>
          <p:nvPr/>
        </p:nvSpPr>
        <p:spPr bwMode="auto">
          <a:xfrm flipH="1">
            <a:off x="10608476" y="5991224"/>
            <a:ext cx="586574" cy="240792"/>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7" name="Text Box 26"/>
          <p:cNvSpPr txBox="1">
            <a:spLocks noChangeArrowheads="1"/>
          </p:cNvSpPr>
          <p:nvPr/>
        </p:nvSpPr>
        <p:spPr bwMode="auto">
          <a:xfrm>
            <a:off x="8806069" y="4468524"/>
            <a:ext cx="1661276" cy="707886"/>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dirty="0" smtClean="0"/>
              <a:t>尿道</a:t>
            </a:r>
            <a:endParaRPr lang="en-US" altLang="zh-CN" dirty="0" smtClean="0"/>
          </a:p>
          <a:p>
            <a:pPr>
              <a:lnSpc>
                <a:spcPct val="100000"/>
              </a:lnSpc>
            </a:pPr>
            <a:r>
              <a:rPr lang="zh-CN" altLang="en-US" dirty="0" smtClean="0"/>
              <a:t>舟状窝</a:t>
            </a:r>
            <a:endParaRPr lang="zh-CN" altLang="en-US" dirty="0"/>
          </a:p>
        </p:txBody>
      </p:sp>
      <p:sp>
        <p:nvSpPr>
          <p:cNvPr id="38" name="Line 27"/>
          <p:cNvSpPr>
            <a:spLocks noChangeShapeType="1"/>
          </p:cNvSpPr>
          <p:nvPr/>
        </p:nvSpPr>
        <p:spPr bwMode="auto">
          <a:xfrm flipH="1" flipV="1">
            <a:off x="10580200" y="3342177"/>
            <a:ext cx="694071" cy="29672"/>
          </a:xfrm>
          <a:prstGeom prst="line">
            <a:avLst/>
          </a:prstGeom>
          <a:noFill/>
          <a:ln w="28575" cap="flat" cmpd="sng" algn="ctr">
            <a:solidFill>
              <a:sysClr val="windowText" lastClr="000000"/>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9" name="Text Box 26"/>
          <p:cNvSpPr txBox="1">
            <a:spLocks noChangeArrowheads="1"/>
          </p:cNvSpPr>
          <p:nvPr/>
        </p:nvSpPr>
        <p:spPr bwMode="auto">
          <a:xfrm>
            <a:off x="10857574" y="3017906"/>
            <a:ext cx="1661276" cy="707886"/>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dirty="0" smtClean="0"/>
              <a:t>尿道</a:t>
            </a:r>
            <a:endParaRPr lang="en-US" altLang="zh-CN" dirty="0" smtClean="0"/>
          </a:p>
          <a:p>
            <a:pPr>
              <a:lnSpc>
                <a:spcPct val="100000"/>
              </a:lnSpc>
            </a:pPr>
            <a:r>
              <a:rPr lang="zh-CN" altLang="en-US" dirty="0" smtClean="0"/>
              <a:t>球部</a:t>
            </a:r>
            <a:endParaRPr lang="zh-CN" altLang="en-US" dirty="0"/>
          </a:p>
        </p:txBody>
      </p:sp>
    </p:spTree>
    <p:extLst>
      <p:ext uri="{BB962C8B-B14F-4D97-AF65-F5344CB8AC3E}">
        <p14:creationId xmlns:p14="http://schemas.microsoft.com/office/powerpoint/2010/main" val="327013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6" presetClass="emph" presetSubtype="0" repeatCount="3000" fill="hold" grpId="1" nodeType="withEffect">
                                  <p:stCondLst>
                                    <p:cond delay="0"/>
                                  </p:stCondLst>
                                  <p:childTnLst>
                                    <p:animEffect transition="out" filter="fade">
                                      <p:cBhvr>
                                        <p:cTn id="9" dur="1000" tmFilter="0, 0; .2, .5; .8, .5; 1, 0"/>
                                        <p:tgtEl>
                                          <p:spTgt spid="7"/>
                                        </p:tgtEl>
                                      </p:cBhvr>
                                    </p:animEffect>
                                    <p:animScale>
                                      <p:cBhvr>
                                        <p:cTn id="10" dur="500" autoRev="1" fill="hold"/>
                                        <p:tgtEl>
                                          <p:spTgt spid="7"/>
                                        </p:tgtEl>
                                      </p:cBhvr>
                                      <p:by x="105000" y="105000"/>
                                    </p:animScale>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par>
                          <p:cTn id="19" fill="hold">
                            <p:stCondLst>
                              <p:cond delay="0"/>
                            </p:stCondLst>
                            <p:childTnLst>
                              <p:par>
                                <p:cTn id="20" presetID="1" presetClass="exit" presetSubtype="0" fill="hold" grpId="2" nodeType="after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par>
                          <p:cTn id="22" fill="hold">
                            <p:stCondLst>
                              <p:cond delay="0"/>
                            </p:stCondLst>
                            <p:childTnLst>
                              <p:par>
                                <p:cTn id="23" presetID="22" presetClass="entr" presetSubtype="2"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right)">
                                      <p:cBhvr>
                                        <p:cTn id="25" dur="500"/>
                                        <p:tgtEl>
                                          <p:spTgt spid="34"/>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right)">
                                      <p:cBhvr>
                                        <p:cTn id="29" dur="500"/>
                                        <p:tgtEl>
                                          <p:spTgt spid="35"/>
                                        </p:tgtEl>
                                      </p:cBhvr>
                                    </p:animEffect>
                                  </p:childTnLst>
                                </p:cTn>
                              </p:par>
                            </p:childTnLst>
                          </p:cTn>
                        </p:par>
                        <p:par>
                          <p:cTn id="30" fill="hold">
                            <p:stCondLst>
                              <p:cond delay="1000"/>
                            </p:stCondLst>
                            <p:childTnLst>
                              <p:par>
                                <p:cTn id="31" presetID="22" presetClass="entr" presetSubtype="2"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right)">
                                      <p:cBhvr>
                                        <p:cTn id="33" dur="500"/>
                                        <p:tgtEl>
                                          <p:spTgt spid="36"/>
                                        </p:tgtEl>
                                      </p:cBhvr>
                                    </p:animEffect>
                                  </p:childTnLst>
                                </p:cTn>
                              </p:par>
                            </p:childTnLst>
                          </p:cTn>
                        </p:par>
                        <p:par>
                          <p:cTn id="34" fill="hold">
                            <p:stCondLst>
                              <p:cond delay="1500"/>
                            </p:stCondLst>
                            <p:childTnLst>
                              <p:par>
                                <p:cTn id="35" presetID="22" presetClass="entr" presetSubtype="2"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right)">
                                      <p:cBhvr>
                                        <p:cTn id="37" dur="500"/>
                                        <p:tgtEl>
                                          <p:spTgt spid="37"/>
                                        </p:tgtEl>
                                      </p:cBhvr>
                                    </p:animEffect>
                                  </p:childTnLst>
                                </p:cTn>
                              </p:par>
                            </p:childTnLst>
                          </p:cTn>
                        </p:par>
                        <p:par>
                          <p:cTn id="38" fill="hold">
                            <p:stCondLst>
                              <p:cond delay="2000"/>
                            </p:stCondLst>
                            <p:childTnLst>
                              <p:par>
                                <p:cTn id="39" presetID="22" presetClass="entr" presetSubtype="2"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right)">
                                      <p:cBhvr>
                                        <p:cTn id="41" dur="500"/>
                                        <p:tgtEl>
                                          <p:spTgt spid="38"/>
                                        </p:tgtEl>
                                      </p:cBhvr>
                                    </p:animEffect>
                                  </p:childTnLst>
                                </p:cTn>
                              </p:par>
                            </p:childTnLst>
                          </p:cTn>
                        </p:par>
                        <p:par>
                          <p:cTn id="42" fill="hold">
                            <p:stCondLst>
                              <p:cond delay="2500"/>
                            </p:stCondLst>
                            <p:childTnLst>
                              <p:par>
                                <p:cTn id="43" presetID="22" presetClass="entr" presetSubtype="2"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righ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51</a:t>
            </a:fld>
            <a:endParaRPr lang="zh-CN" altLang="en-US"/>
          </a:p>
        </p:txBody>
      </p:sp>
      <p:sp>
        <p:nvSpPr>
          <p:cNvPr id="3" name="矩形 2"/>
          <p:cNvSpPr/>
          <p:nvPr/>
        </p:nvSpPr>
        <p:spPr>
          <a:xfrm>
            <a:off x="910207" y="1817429"/>
            <a:ext cx="7876551" cy="3323987"/>
          </a:xfrm>
          <a:prstGeom prst="rect">
            <a:avLst/>
          </a:prstGeom>
        </p:spPr>
        <p:txBody>
          <a:bodyPr wrap="square">
            <a:spAutoFit/>
          </a:bodyPr>
          <a:lstStyle/>
          <a:p>
            <a:pPr lvl="0" fontAlgn="base">
              <a:lnSpc>
                <a:spcPct val="150000"/>
              </a:lnSpc>
              <a:spcBef>
                <a:spcPct val="0"/>
              </a:spcBef>
              <a:spcAft>
                <a:spcPct val="0"/>
              </a:spcAft>
              <a:buFont typeface="Wingdings" panose="05000000000000000000" pitchFamily="2" charset="2"/>
              <a:buChar char="v"/>
            </a:pPr>
            <a:r>
              <a:rPr lang="zh-CN" altLang="en-US" sz="2800" b="1" dirty="0" smtClean="0">
                <a:solidFill>
                  <a:srgbClr val="0000FF"/>
                </a:solidFill>
                <a:latin typeface="KaiTi" panose="02010609060101010101" pitchFamily="49" charset="-122"/>
                <a:ea typeface="KaiTi" panose="02010609060101010101" pitchFamily="49" charset="-122"/>
              </a:rPr>
              <a:t> </a:t>
            </a:r>
            <a:r>
              <a:rPr lang="zh-CN" altLang="en-US" sz="2800" b="1" dirty="0" smtClean="0">
                <a:solidFill>
                  <a:srgbClr val="0000CC"/>
                </a:solidFill>
                <a:latin typeface="微软雅黑" panose="020B0503020204020204" pitchFamily="34" charset="-122"/>
                <a:ea typeface="微软雅黑" panose="020B0503020204020204" pitchFamily="34" charset="-122"/>
              </a:rPr>
              <a:t>前列腺部</a:t>
            </a:r>
            <a:r>
              <a:rPr lang="zh-CN" altLang="en-US" sz="2800" b="1" dirty="0">
                <a:solidFill>
                  <a:srgbClr val="0000CC"/>
                </a:solidFill>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管腔最宽</a:t>
            </a:r>
            <a:endParaRPr lang="en-US" altLang="zh-CN" sz="2800" b="1" dirty="0">
              <a:latin typeface="微软雅黑" panose="020B0503020204020204" pitchFamily="34" charset="-122"/>
              <a:ea typeface="微软雅黑" panose="020B0503020204020204" pitchFamily="34" charset="-122"/>
            </a:endParaRPr>
          </a:p>
          <a:p>
            <a:pPr lvl="0" fontAlgn="base">
              <a:lnSpc>
                <a:spcPct val="150000"/>
              </a:lnSpc>
              <a:spcBef>
                <a:spcPct val="0"/>
              </a:spcBef>
              <a:spcAft>
                <a:spcPct val="0"/>
              </a:spcAft>
              <a:buFont typeface="Wingdings" panose="05000000000000000000" pitchFamily="2" charset="2"/>
              <a:buChar char="v"/>
            </a:pPr>
            <a:r>
              <a:rPr lang="zh-CN" altLang="en-US" sz="2800" b="1" dirty="0">
                <a:latin typeface="微软雅黑" panose="020B0503020204020204" pitchFamily="34" charset="-122"/>
                <a:ea typeface="微软雅黑" panose="020B0503020204020204" pitchFamily="34" charset="-122"/>
              </a:rPr>
              <a:t> </a:t>
            </a:r>
            <a:r>
              <a:rPr lang="zh-CN" altLang="en-US" sz="2800" b="1" dirty="0" smtClean="0">
                <a:latin typeface="微软雅黑" panose="020B0503020204020204" pitchFamily="34" charset="-122"/>
                <a:ea typeface="微软雅黑" panose="020B0503020204020204" pitchFamily="34" charset="-122"/>
              </a:rPr>
              <a:t> 膜部</a:t>
            </a:r>
            <a:r>
              <a:rPr lang="zh-CN" altLang="en-US" sz="2800" b="1" dirty="0">
                <a:latin typeface="微软雅黑" panose="020B0503020204020204" pitchFamily="34" charset="-122"/>
                <a:ea typeface="微软雅黑" panose="020B0503020204020204" pitchFamily="34" charset="-122"/>
              </a:rPr>
              <a:t>：最短，管腔最窄</a:t>
            </a:r>
          </a:p>
          <a:p>
            <a:pPr lvl="0" fontAlgn="base">
              <a:lnSpc>
                <a:spcPct val="150000"/>
              </a:lnSpc>
              <a:spcBef>
                <a:spcPct val="0"/>
              </a:spcBef>
              <a:spcAft>
                <a:spcPct val="0"/>
              </a:spcAft>
            </a:pPr>
            <a:r>
              <a:rPr lang="zh-CN" altLang="en-US" sz="2800" b="1" dirty="0">
                <a:solidFill>
                  <a:srgbClr val="0000FF"/>
                </a:solidFill>
                <a:latin typeface="微软雅黑" panose="020B0503020204020204" pitchFamily="34" charset="-122"/>
                <a:ea typeface="微软雅黑" panose="020B0503020204020204" pitchFamily="34" charset="-122"/>
              </a:rPr>
              <a:t>      </a:t>
            </a:r>
            <a:r>
              <a:rPr lang="zh-CN" altLang="en-US" sz="2800" dirty="0">
                <a:solidFill>
                  <a:srgbClr val="000000"/>
                </a:solidFill>
                <a:latin typeface="微软雅黑" panose="020B0503020204020204" pitchFamily="34" charset="-122"/>
                <a:ea typeface="微软雅黑" panose="020B0503020204020204" pitchFamily="34" charset="-122"/>
              </a:rPr>
              <a:t>贯穿尿生殖膈</a:t>
            </a:r>
            <a:r>
              <a:rPr lang="zh-CN" altLang="en-US" sz="2800" dirty="0" smtClean="0">
                <a:solidFill>
                  <a:srgbClr val="000000"/>
                </a:solidFill>
                <a:latin typeface="微软雅黑" panose="020B0503020204020204" pitchFamily="34" charset="-122"/>
                <a:ea typeface="微软雅黑" panose="020B0503020204020204" pitchFamily="34" charset="-122"/>
              </a:rPr>
              <a:t>的部分</a:t>
            </a:r>
            <a:r>
              <a:rPr lang="zh-CN" altLang="en-US" sz="2800" dirty="0">
                <a:solidFill>
                  <a:srgbClr val="000000"/>
                </a:solidFill>
                <a:latin typeface="微软雅黑" panose="020B0503020204020204" pitchFamily="34" charset="-122"/>
                <a:ea typeface="微软雅黑" panose="020B0503020204020204" pitchFamily="34" charset="-122"/>
              </a:rPr>
              <a:t>，周围</a:t>
            </a:r>
            <a:r>
              <a:rPr lang="zh-CN" altLang="en-US" sz="2800" dirty="0" smtClean="0">
                <a:solidFill>
                  <a:srgbClr val="000000"/>
                </a:solidFill>
                <a:latin typeface="微软雅黑" panose="020B0503020204020204" pitchFamily="34" charset="-122"/>
                <a:ea typeface="微软雅黑" panose="020B0503020204020204" pitchFamily="34" charset="-122"/>
              </a:rPr>
              <a:t>环绕尿道括约肌</a:t>
            </a:r>
            <a:r>
              <a:rPr lang="zh-CN" altLang="en-US" sz="2800" dirty="0" smtClean="0">
                <a:solidFill>
                  <a:srgbClr val="0000FF"/>
                </a:solidFill>
                <a:latin typeface="微软雅黑" panose="020B0503020204020204" pitchFamily="34" charset="-122"/>
                <a:ea typeface="微软雅黑" panose="020B0503020204020204" pitchFamily="34" charset="-122"/>
              </a:rPr>
              <a:t> </a:t>
            </a:r>
            <a:endParaRPr lang="zh-CN" altLang="en-US" sz="2800" dirty="0">
              <a:solidFill>
                <a:srgbClr val="0000FF"/>
              </a:solidFill>
              <a:latin typeface="微软雅黑" panose="020B0503020204020204" pitchFamily="34" charset="-122"/>
              <a:ea typeface="微软雅黑" panose="020B0503020204020204" pitchFamily="34" charset="-122"/>
            </a:endParaRPr>
          </a:p>
          <a:p>
            <a:pPr lvl="0" fontAlgn="base">
              <a:lnSpc>
                <a:spcPct val="150000"/>
              </a:lnSpc>
              <a:spcBef>
                <a:spcPct val="0"/>
              </a:spcBef>
              <a:spcAft>
                <a:spcPct val="0"/>
              </a:spcAft>
            </a:pPr>
            <a:r>
              <a:rPr lang="zh-CN" altLang="en-US" sz="2800" b="1" dirty="0">
                <a:solidFill>
                  <a:srgbClr val="0000FF"/>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2800" b="1"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28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2800" b="1" dirty="0" smtClean="0">
                <a:solidFill>
                  <a:srgbClr val="006600"/>
                </a:solidFill>
                <a:latin typeface="微软雅黑" panose="020B0503020204020204" pitchFamily="34" charset="-122"/>
                <a:ea typeface="微软雅黑" panose="020B0503020204020204" pitchFamily="34" charset="-122"/>
              </a:rPr>
              <a:t>海绵体部</a:t>
            </a:r>
            <a:r>
              <a:rPr lang="zh-CN" altLang="en-US" sz="2800" b="1" dirty="0">
                <a:solidFill>
                  <a:srgbClr val="006600"/>
                </a:solidFill>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最长</a:t>
            </a:r>
          </a:p>
          <a:p>
            <a:pPr lvl="0" fontAlgn="base">
              <a:lnSpc>
                <a:spcPct val="150000"/>
              </a:lnSpc>
              <a:spcBef>
                <a:spcPct val="0"/>
              </a:spcBef>
              <a:spcAft>
                <a:spcPct val="0"/>
              </a:spcAft>
            </a:pPr>
            <a:r>
              <a:rPr lang="zh-CN" altLang="en-US" sz="2800" dirty="0">
                <a:solidFill>
                  <a:srgbClr val="0000FF"/>
                </a:solidFill>
                <a:latin typeface="微软雅黑" panose="020B0503020204020204" pitchFamily="34" charset="-122"/>
                <a:ea typeface="微软雅黑" panose="020B0503020204020204" pitchFamily="34" charset="-122"/>
              </a:rPr>
              <a:t>      </a:t>
            </a:r>
            <a:r>
              <a:rPr lang="zh-CN" altLang="en-US" sz="2800" dirty="0">
                <a:solidFill>
                  <a:srgbClr val="000000"/>
                </a:solidFill>
                <a:latin typeface="微软雅黑" panose="020B0503020204020204" pitchFamily="34" charset="-122"/>
                <a:ea typeface="微软雅黑" panose="020B0503020204020204" pitchFamily="34" charset="-122"/>
              </a:rPr>
              <a:t>贯穿尿道海绵体</a:t>
            </a:r>
            <a:r>
              <a:rPr lang="zh-CN" altLang="en-US" sz="2800" dirty="0" smtClean="0">
                <a:solidFill>
                  <a:srgbClr val="000000"/>
                </a:solidFill>
                <a:latin typeface="微软雅黑" panose="020B0503020204020204" pitchFamily="34" charset="-122"/>
                <a:ea typeface="微软雅黑" panose="020B0503020204020204" pitchFamily="34" charset="-122"/>
              </a:rPr>
              <a:t>的全长</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6" name="矩形 5"/>
          <p:cNvSpPr/>
          <p:nvPr/>
        </p:nvSpPr>
        <p:spPr>
          <a:xfrm>
            <a:off x="1791236" y="501651"/>
            <a:ext cx="3057247" cy="523220"/>
          </a:xfrm>
          <a:prstGeom prst="rect">
            <a:avLst/>
          </a:prstGeom>
        </p:spPr>
        <p:txBody>
          <a:bodyPr wrap="none">
            <a:spAutoFit/>
          </a:bodyPr>
          <a:lstStyle/>
          <a:p>
            <a:r>
              <a:rPr lang="zh-CN" altLang="en-US" sz="2800" b="1" dirty="0">
                <a:solidFill>
                  <a:srgbClr val="0000CC"/>
                </a:solidFill>
                <a:latin typeface="微软雅黑" panose="020B0503020204020204" pitchFamily="34" charset="-122"/>
                <a:ea typeface="微软雅黑" panose="020B0503020204020204" pitchFamily="34" charset="-122"/>
              </a:rPr>
              <a:t>尿道的三</a:t>
            </a:r>
            <a:r>
              <a:rPr lang="zh-CN" altLang="en-US" sz="2800" b="1" dirty="0" smtClean="0">
                <a:solidFill>
                  <a:srgbClr val="0000CC"/>
                </a:solidFill>
                <a:latin typeface="微软雅黑" panose="020B0503020204020204" pitchFamily="34" charset="-122"/>
                <a:ea typeface="微软雅黑" panose="020B0503020204020204" pitchFamily="34" charset="-122"/>
              </a:rPr>
              <a:t>部分特点</a:t>
            </a:r>
            <a:endParaRPr lang="zh-CN" altLang="en-US" sz="2800" b="1" dirty="0">
              <a:solidFill>
                <a:srgbClr val="0000CC"/>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rotWithShape="1">
          <a:blip r:embed="rId2">
            <a:clrChange>
              <a:clrFrom>
                <a:srgbClr val="FFFFFF"/>
              </a:clrFrom>
              <a:clrTo>
                <a:srgbClr val="FFFFFF">
                  <a:alpha val="0"/>
                </a:srgbClr>
              </a:clrTo>
            </a:clrChange>
          </a:blip>
          <a:srcRect l="42746" t="-204" r="259" b="204"/>
          <a:stretch/>
        </p:blipFill>
        <p:spPr>
          <a:xfrm>
            <a:off x="8382750" y="1265606"/>
            <a:ext cx="2676303" cy="4922469"/>
          </a:xfrm>
          <a:prstGeom prst="rect">
            <a:avLst/>
          </a:prstGeom>
        </p:spPr>
      </p:pic>
      <p:sp>
        <p:nvSpPr>
          <p:cNvPr id="8" name="圆角矩形 7"/>
          <p:cNvSpPr/>
          <p:nvPr/>
        </p:nvSpPr>
        <p:spPr>
          <a:xfrm>
            <a:off x="9558976" y="2005708"/>
            <a:ext cx="161925" cy="556260"/>
          </a:xfrm>
          <a:prstGeom prst="round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9554213" y="2561301"/>
            <a:ext cx="155837" cy="23688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9552364" y="2793050"/>
            <a:ext cx="155837" cy="323748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 Box 26"/>
          <p:cNvSpPr txBox="1">
            <a:spLocks noChangeArrowheads="1"/>
          </p:cNvSpPr>
          <p:nvPr/>
        </p:nvSpPr>
        <p:spPr bwMode="auto">
          <a:xfrm>
            <a:off x="8877563" y="1428866"/>
            <a:ext cx="1661276" cy="400110"/>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dirty="0" smtClean="0"/>
              <a:t>膀胱</a:t>
            </a:r>
            <a:endParaRPr lang="zh-CN" altLang="en-US" dirty="0"/>
          </a:p>
        </p:txBody>
      </p:sp>
    </p:spTree>
    <p:extLst>
      <p:ext uri="{BB962C8B-B14F-4D97-AF65-F5344CB8AC3E}">
        <p14:creationId xmlns:p14="http://schemas.microsoft.com/office/powerpoint/2010/main" val="280525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par>
                                <p:cTn id="10" presetID="10" presetClass="entr" presetSubtype="0" fill="hold" grpId="1"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27" presetClass="emph" presetSubtype="0" repeatCount="3000" fill="remove" grpId="0" nodeType="withEffect">
                                  <p:stCondLst>
                                    <p:cond delay="0"/>
                                  </p:stCondLst>
                                  <p:childTnLst>
                                    <p:animClr clrSpc="rgb" dir="cw">
                                      <p:cBhvr override="childStyle">
                                        <p:cTn id="14" dur="500" autoRev="1" fill="remove"/>
                                        <p:tgtEl>
                                          <p:spTgt spid="8"/>
                                        </p:tgtEl>
                                        <p:attrNameLst>
                                          <p:attrName>style.color</p:attrName>
                                        </p:attrNameLst>
                                      </p:cBhvr>
                                      <p:to>
                                        <a:schemeClr val="bg1"/>
                                      </p:to>
                                    </p:animClr>
                                    <p:animClr clrSpc="rgb" dir="cw">
                                      <p:cBhvr>
                                        <p:cTn id="15" dur="500" autoRev="1" fill="remove"/>
                                        <p:tgtEl>
                                          <p:spTgt spid="8"/>
                                        </p:tgtEl>
                                        <p:attrNameLst>
                                          <p:attrName>fillcolor</p:attrName>
                                        </p:attrNameLst>
                                      </p:cBhvr>
                                      <p:to>
                                        <a:schemeClr val="bg1"/>
                                      </p:to>
                                    </p:animClr>
                                    <p:set>
                                      <p:cBhvr>
                                        <p:cTn id="16" dur="500" autoRev="1" fill="remove"/>
                                        <p:tgtEl>
                                          <p:spTgt spid="8"/>
                                        </p:tgtEl>
                                        <p:attrNameLst>
                                          <p:attrName>fill.type</p:attrName>
                                        </p:attrNameLst>
                                      </p:cBhvr>
                                      <p:to>
                                        <p:strVal val="solid"/>
                                      </p:to>
                                    </p:set>
                                    <p:set>
                                      <p:cBhvr>
                                        <p:cTn id="17" dur="500" autoRev="1" fill="remove"/>
                                        <p:tgtEl>
                                          <p:spTgt spid="8"/>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26" presetClass="emph" presetSubtype="0" repeatCount="3000" fill="hold" grpId="1" nodeType="withEffect">
                                  <p:stCondLst>
                                    <p:cond delay="0"/>
                                  </p:stCondLst>
                                  <p:childTnLst>
                                    <p:animEffect transition="out" filter="fade">
                                      <p:cBhvr>
                                        <p:cTn id="22" dur="1000" tmFilter="0, 0; .2, .5; .8, .5; 1, 0"/>
                                        <p:tgtEl>
                                          <p:spTgt spid="9"/>
                                        </p:tgtEl>
                                      </p:cBhvr>
                                    </p:animEffect>
                                    <p:animScale>
                                      <p:cBhvr>
                                        <p:cTn id="23" dur="500" autoRev="1" fill="hold"/>
                                        <p:tgtEl>
                                          <p:spTgt spid="9"/>
                                        </p:tgtEl>
                                      </p:cBhvr>
                                      <p:by x="105000" y="105000"/>
                                    </p:animScale>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26" presetClass="emph" presetSubtype="0" repeatCount="3000" fill="hold" grpId="1" nodeType="withEffect">
                                  <p:stCondLst>
                                    <p:cond delay="0"/>
                                  </p:stCondLst>
                                  <p:childTnLst>
                                    <p:animEffect transition="out" filter="fade">
                                      <p:cBhvr>
                                        <p:cTn id="28" dur="1000" tmFilter="0, 0; .2, .5; .8, .5; 1, 0"/>
                                        <p:tgtEl>
                                          <p:spTgt spid="10"/>
                                        </p:tgtEl>
                                      </p:cBhvr>
                                    </p:animEffect>
                                    <p:animScale>
                                      <p:cBhvr>
                                        <p:cTn id="29"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52</a:t>
            </a:fld>
            <a:endParaRPr lang="zh-CN" altLang="en-US"/>
          </a:p>
        </p:txBody>
      </p:sp>
      <p:sp>
        <p:nvSpPr>
          <p:cNvPr id="6" name="Rectangle 11"/>
          <p:cNvSpPr>
            <a:spLocks noChangeArrowheads="1"/>
          </p:cNvSpPr>
          <p:nvPr/>
        </p:nvSpPr>
        <p:spPr bwMode="auto">
          <a:xfrm>
            <a:off x="233083" y="1262154"/>
            <a:ext cx="5996592" cy="3970318"/>
          </a:xfrm>
          <a:prstGeom prst="rect">
            <a:avLst/>
          </a:prstGeom>
          <a:noFill/>
          <a:ln w="9525">
            <a:noFill/>
            <a:miter lim="800000"/>
            <a:headEnd/>
            <a:tailEnd/>
          </a:ln>
        </p:spPr>
        <p:txBody>
          <a:bodyPr wrap="square">
            <a:spAutoFit/>
          </a:bodyPr>
          <a:lstStyle>
            <a:lvl1pPr marL="388938" indent="-388938"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Font typeface="Wingdings" panose="05000000000000000000" pitchFamily="2" charset="2"/>
              <a:buChar char="v"/>
            </a:pPr>
            <a:r>
              <a:rPr lang="zh-CN" altLang="en-US" sz="2800" dirty="0" smtClean="0">
                <a:solidFill>
                  <a:srgbClr val="0000CC"/>
                </a:solidFill>
                <a:latin typeface="微软雅黑" panose="020B0503020204020204" pitchFamily="34" charset="-122"/>
                <a:ea typeface="微软雅黑" panose="020B0503020204020204" pitchFamily="34" charset="-122"/>
              </a:rPr>
              <a:t>三</a:t>
            </a:r>
            <a:r>
              <a:rPr lang="zh-CN" altLang="en-US" sz="2800" dirty="0">
                <a:solidFill>
                  <a:srgbClr val="0000CC"/>
                </a:solidFill>
                <a:latin typeface="微软雅黑" panose="020B0503020204020204" pitchFamily="34" charset="-122"/>
                <a:ea typeface="微软雅黑" panose="020B0503020204020204" pitchFamily="34" charset="-122"/>
              </a:rPr>
              <a:t>个狭窄：</a:t>
            </a:r>
          </a:p>
          <a:p>
            <a:pPr eaLnBrk="1" hangingPunct="1">
              <a:lnSpc>
                <a:spcPct val="150000"/>
              </a:lnSpc>
            </a:pPr>
            <a:r>
              <a:rPr lang="zh-CN" altLang="en-US" sz="2800" dirty="0">
                <a:solidFill>
                  <a:srgbClr val="0000CC"/>
                </a:solidFill>
                <a:latin typeface="微软雅黑" panose="020B0503020204020204" pitchFamily="34" charset="-122"/>
                <a:ea typeface="微软雅黑" panose="020B0503020204020204" pitchFamily="34" charset="-122"/>
              </a:rPr>
              <a:t>   </a:t>
            </a:r>
            <a:r>
              <a:rPr lang="zh-CN" altLang="en-US" sz="2800" dirty="0" smtClean="0">
                <a:solidFill>
                  <a:srgbClr val="0000CC"/>
                </a:solidFill>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尿道内口</a:t>
            </a:r>
            <a:r>
              <a:rPr lang="zh-CN" altLang="en-US" sz="2800" dirty="0">
                <a:latin typeface="微软雅黑" panose="020B0503020204020204" pitchFamily="34" charset="-122"/>
                <a:ea typeface="微软雅黑" panose="020B0503020204020204" pitchFamily="34" charset="-122"/>
              </a:rPr>
              <a:t>、膜部、尿道外口</a:t>
            </a:r>
          </a:p>
          <a:p>
            <a:pPr eaLnBrk="1" hangingPunct="1">
              <a:lnSpc>
                <a:spcPct val="150000"/>
              </a:lnSpc>
              <a:buFont typeface="Wingdings" panose="05000000000000000000" pitchFamily="2" charset="2"/>
              <a:buChar char="v"/>
            </a:pPr>
            <a:r>
              <a:rPr lang="zh-CN" altLang="en-US" sz="2800" dirty="0">
                <a:solidFill>
                  <a:srgbClr val="0000CC"/>
                </a:solidFill>
                <a:latin typeface="微软雅黑" panose="020B0503020204020204" pitchFamily="34" charset="-122"/>
                <a:ea typeface="微软雅黑" panose="020B0503020204020204" pitchFamily="34" charset="-122"/>
              </a:rPr>
              <a:t>三个扩大：</a:t>
            </a:r>
          </a:p>
          <a:p>
            <a:pPr eaLnBrk="1" hangingPunct="1">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rPr>
              <a:t>   </a:t>
            </a:r>
            <a:r>
              <a:rPr lang="zh-CN" altLang="en-US" sz="2800" dirty="0" smtClean="0">
                <a:solidFill>
                  <a:srgbClr val="000000"/>
                </a:solidFill>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前列腺部</a:t>
            </a:r>
            <a:r>
              <a:rPr lang="zh-CN" altLang="en-US" sz="2800" dirty="0">
                <a:latin typeface="微软雅黑" panose="020B0503020204020204" pitchFamily="34" charset="-122"/>
                <a:ea typeface="微软雅黑" panose="020B0503020204020204" pitchFamily="34" charset="-122"/>
              </a:rPr>
              <a:t>、尿道球部、尿道舟状窝</a:t>
            </a:r>
          </a:p>
          <a:p>
            <a:pPr eaLnBrk="1" hangingPunct="1">
              <a:lnSpc>
                <a:spcPct val="150000"/>
              </a:lnSpc>
              <a:buFont typeface="Wingdings" panose="05000000000000000000" pitchFamily="2" charset="2"/>
              <a:buChar char="v"/>
            </a:pPr>
            <a:r>
              <a:rPr lang="zh-CN" altLang="en-US" sz="2800" dirty="0">
                <a:solidFill>
                  <a:srgbClr val="0000CC"/>
                </a:solidFill>
                <a:latin typeface="微软雅黑" panose="020B0503020204020204" pitchFamily="34" charset="-122"/>
                <a:ea typeface="微软雅黑" panose="020B0503020204020204" pitchFamily="34" charset="-122"/>
              </a:rPr>
              <a:t>二个弯曲：</a:t>
            </a:r>
            <a:endParaRPr lang="en-US" altLang="zh-CN" sz="2800" dirty="0">
              <a:solidFill>
                <a:srgbClr val="0000CC"/>
              </a:solidFill>
              <a:latin typeface="微软雅黑" panose="020B0503020204020204" pitchFamily="34" charset="-122"/>
              <a:ea typeface="微软雅黑" panose="020B0503020204020204" pitchFamily="34" charset="-122"/>
            </a:endParaRPr>
          </a:p>
          <a:p>
            <a:pPr eaLnBrk="1" hangingPunct="1">
              <a:lnSpc>
                <a:spcPct val="150000"/>
              </a:lnSpc>
            </a:pPr>
            <a:r>
              <a:rPr lang="zh-CN" altLang="en-US" sz="2800" dirty="0">
                <a:solidFill>
                  <a:srgbClr val="0000FF"/>
                </a:solidFill>
                <a:latin typeface="微软雅黑" panose="020B0503020204020204" pitchFamily="34" charset="-122"/>
                <a:ea typeface="微软雅黑" panose="020B0503020204020204" pitchFamily="34" charset="-122"/>
              </a:rPr>
              <a:t>  </a:t>
            </a:r>
            <a:r>
              <a:rPr lang="zh-CN" altLang="en-US" sz="2800" dirty="0" smtClean="0">
                <a:solidFill>
                  <a:srgbClr val="0000FF"/>
                </a:solidFill>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耻骨</a:t>
            </a:r>
            <a:r>
              <a:rPr lang="zh-CN" altLang="en-US" sz="2800" dirty="0">
                <a:latin typeface="微软雅黑" panose="020B0503020204020204" pitchFamily="34" charset="-122"/>
                <a:ea typeface="微软雅黑" panose="020B0503020204020204" pitchFamily="34" charset="-122"/>
              </a:rPr>
              <a:t>下弯、耻骨前</a:t>
            </a:r>
            <a:r>
              <a:rPr lang="zh-CN" altLang="en-US" sz="2800" dirty="0" smtClean="0">
                <a:latin typeface="微软雅黑" panose="020B0503020204020204" pitchFamily="34" charset="-122"/>
                <a:ea typeface="微软雅黑" panose="020B0503020204020204" pitchFamily="34" charset="-122"/>
              </a:rPr>
              <a:t>弯</a:t>
            </a:r>
            <a:r>
              <a:rPr lang="zh-CN" altLang="en-US" dirty="0" smtClean="0">
                <a:latin typeface="微软雅黑" panose="020B0503020204020204" pitchFamily="34" charset="-122"/>
                <a:ea typeface="微软雅黑" panose="020B0503020204020204" pitchFamily="34" charset="-122"/>
              </a:rPr>
              <a:t>（性兴奋时消失）</a:t>
            </a:r>
            <a:endParaRPr lang="zh-CN" altLang="en-US" sz="2800" dirty="0">
              <a:latin typeface="微软雅黑" panose="020B0503020204020204" pitchFamily="34" charset="-122"/>
              <a:ea typeface="微软雅黑" panose="020B0503020204020204" pitchFamily="34" charset="-122"/>
            </a:endParaRPr>
          </a:p>
        </p:txBody>
      </p:sp>
      <p:pic>
        <p:nvPicPr>
          <p:cNvPr id="7" name="Picture 27" descr="Untitled-1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1157" y="1402279"/>
            <a:ext cx="4497388"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右箭头 8"/>
          <p:cNvSpPr/>
          <p:nvPr/>
        </p:nvSpPr>
        <p:spPr>
          <a:xfrm rot="14073781">
            <a:off x="8768881" y="4027585"/>
            <a:ext cx="360363" cy="287337"/>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右箭头 9"/>
          <p:cNvSpPr/>
          <p:nvPr/>
        </p:nvSpPr>
        <p:spPr>
          <a:xfrm rot="2271304">
            <a:off x="6761386" y="3367312"/>
            <a:ext cx="358775" cy="288925"/>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p:cNvSpPr/>
          <p:nvPr/>
        </p:nvSpPr>
        <p:spPr>
          <a:xfrm>
            <a:off x="7454181" y="6134617"/>
            <a:ext cx="2954655"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男性盆部正中矢状断</a:t>
            </a:r>
          </a:p>
        </p:txBody>
      </p:sp>
      <p:grpSp>
        <p:nvGrpSpPr>
          <p:cNvPr id="18" name="Group 28"/>
          <p:cNvGrpSpPr>
            <a:grpSpLocks/>
          </p:cNvGrpSpPr>
          <p:nvPr/>
        </p:nvGrpSpPr>
        <p:grpSpPr bwMode="auto">
          <a:xfrm>
            <a:off x="8605837" y="2581663"/>
            <a:ext cx="349251" cy="487363"/>
            <a:chOff x="3337" y="1386"/>
            <a:chExt cx="220" cy="307"/>
          </a:xfrm>
        </p:grpSpPr>
        <p:sp>
          <p:nvSpPr>
            <p:cNvPr id="19" name="Line 29"/>
            <p:cNvSpPr>
              <a:spLocks noChangeShapeType="1"/>
            </p:cNvSpPr>
            <p:nvPr/>
          </p:nvSpPr>
          <p:spPr bwMode="auto">
            <a:xfrm>
              <a:off x="3418" y="1562"/>
              <a:ext cx="0" cy="131"/>
            </a:xfrm>
            <a:prstGeom prst="line">
              <a:avLst/>
            </a:prstGeom>
            <a:noFill/>
            <a:ln w="28575">
              <a:solidFill>
                <a:srgbClr val="B4DCFA"/>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Tahoma" panose="020B0604030504040204" pitchFamily="34" charset="0"/>
              </a:endParaRPr>
            </a:p>
          </p:txBody>
        </p:sp>
        <p:sp>
          <p:nvSpPr>
            <p:cNvPr id="20" name="Oval 30"/>
            <p:cNvSpPr>
              <a:spLocks noChangeArrowheads="1"/>
            </p:cNvSpPr>
            <p:nvPr/>
          </p:nvSpPr>
          <p:spPr bwMode="auto">
            <a:xfrm>
              <a:off x="3350" y="1440"/>
              <a:ext cx="137" cy="131"/>
            </a:xfrm>
            <a:prstGeom prst="ellipse">
              <a:avLst/>
            </a:prstGeom>
            <a:noFill/>
            <a:ln w="28575">
              <a:solidFill>
                <a:srgbClr val="B4DCFA"/>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CA" altLang="zh-CN" sz="2400" b="1" i="0" u="none" strike="noStrike" kern="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21" name="Text Box 31"/>
            <p:cNvSpPr txBox="1">
              <a:spLocks noChangeArrowheads="1"/>
            </p:cNvSpPr>
            <p:nvPr/>
          </p:nvSpPr>
          <p:spPr bwMode="auto">
            <a:xfrm>
              <a:off x="3337" y="1386"/>
              <a:ext cx="220" cy="2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zh-CN" sz="1600" b="1" i="0" u="none" strike="noStrike" kern="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rPr>
                <a:t>1</a:t>
              </a:r>
            </a:p>
          </p:txBody>
        </p:sp>
      </p:grpSp>
      <p:grpSp>
        <p:nvGrpSpPr>
          <p:cNvPr id="23" name="Group 28"/>
          <p:cNvGrpSpPr>
            <a:grpSpLocks/>
          </p:cNvGrpSpPr>
          <p:nvPr/>
        </p:nvGrpSpPr>
        <p:grpSpPr bwMode="auto">
          <a:xfrm>
            <a:off x="8338346" y="3571264"/>
            <a:ext cx="420689" cy="338138"/>
            <a:chOff x="3333" y="1403"/>
            <a:chExt cx="265" cy="213"/>
          </a:xfrm>
        </p:grpSpPr>
        <p:sp>
          <p:nvSpPr>
            <p:cNvPr id="24" name="Line 29"/>
            <p:cNvSpPr>
              <a:spLocks noChangeShapeType="1"/>
            </p:cNvSpPr>
            <p:nvPr/>
          </p:nvSpPr>
          <p:spPr bwMode="auto">
            <a:xfrm flipV="1">
              <a:off x="3488" y="1510"/>
              <a:ext cx="110" cy="4"/>
            </a:xfrm>
            <a:prstGeom prst="line">
              <a:avLst/>
            </a:prstGeom>
            <a:noFill/>
            <a:ln w="28575">
              <a:solidFill>
                <a:srgbClr val="B4DCFA"/>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Tahoma" panose="020B0604030504040204" pitchFamily="34" charset="0"/>
              </a:endParaRPr>
            </a:p>
          </p:txBody>
        </p:sp>
        <p:sp>
          <p:nvSpPr>
            <p:cNvPr id="25" name="Oval 30"/>
            <p:cNvSpPr>
              <a:spLocks noChangeArrowheads="1"/>
            </p:cNvSpPr>
            <p:nvPr/>
          </p:nvSpPr>
          <p:spPr bwMode="auto">
            <a:xfrm>
              <a:off x="3350" y="1440"/>
              <a:ext cx="137" cy="131"/>
            </a:xfrm>
            <a:prstGeom prst="ellipse">
              <a:avLst/>
            </a:prstGeom>
            <a:noFill/>
            <a:ln w="28575">
              <a:solidFill>
                <a:srgbClr val="B4DCFA"/>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CA" altLang="zh-CN" sz="2400" b="1" i="0" u="none" strike="noStrike" kern="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26" name="Text Box 31"/>
            <p:cNvSpPr txBox="1">
              <a:spLocks noChangeArrowheads="1"/>
            </p:cNvSpPr>
            <p:nvPr/>
          </p:nvSpPr>
          <p:spPr bwMode="auto">
            <a:xfrm>
              <a:off x="3333" y="1403"/>
              <a:ext cx="220" cy="2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zh-CN" sz="1600" b="1" i="0" u="none" strike="noStrike" kern="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rPr>
                <a:t>2</a:t>
              </a:r>
            </a:p>
          </p:txBody>
        </p:sp>
      </p:grpSp>
      <p:grpSp>
        <p:nvGrpSpPr>
          <p:cNvPr id="27" name="Group 28"/>
          <p:cNvGrpSpPr>
            <a:grpSpLocks/>
          </p:cNvGrpSpPr>
          <p:nvPr/>
        </p:nvGrpSpPr>
        <p:grpSpPr bwMode="auto">
          <a:xfrm>
            <a:off x="6940304" y="5615013"/>
            <a:ext cx="349251" cy="461963"/>
            <a:chOff x="3334" y="1316"/>
            <a:chExt cx="220" cy="291"/>
          </a:xfrm>
        </p:grpSpPr>
        <p:sp>
          <p:nvSpPr>
            <p:cNvPr id="28" name="Line 29"/>
            <p:cNvSpPr>
              <a:spLocks noChangeShapeType="1"/>
            </p:cNvSpPr>
            <p:nvPr/>
          </p:nvSpPr>
          <p:spPr bwMode="auto">
            <a:xfrm flipV="1">
              <a:off x="3415" y="1316"/>
              <a:ext cx="0" cy="124"/>
            </a:xfrm>
            <a:prstGeom prst="line">
              <a:avLst/>
            </a:prstGeom>
            <a:noFill/>
            <a:ln w="28575">
              <a:solidFill>
                <a:srgbClr val="B4DCFA"/>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Tahoma" panose="020B0604030504040204" pitchFamily="34" charset="0"/>
              </a:endParaRPr>
            </a:p>
          </p:txBody>
        </p:sp>
        <p:sp>
          <p:nvSpPr>
            <p:cNvPr id="29" name="Oval 30"/>
            <p:cNvSpPr>
              <a:spLocks noChangeArrowheads="1"/>
            </p:cNvSpPr>
            <p:nvPr/>
          </p:nvSpPr>
          <p:spPr bwMode="auto">
            <a:xfrm>
              <a:off x="3350" y="1440"/>
              <a:ext cx="137" cy="131"/>
            </a:xfrm>
            <a:prstGeom prst="ellipse">
              <a:avLst/>
            </a:prstGeom>
            <a:noFill/>
            <a:ln w="28575">
              <a:solidFill>
                <a:srgbClr val="B4DCFA"/>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CA" altLang="zh-CN" sz="2400" b="1" i="0" u="none" strike="noStrike" kern="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30" name="Text Box 31"/>
            <p:cNvSpPr txBox="1">
              <a:spLocks noChangeArrowheads="1"/>
            </p:cNvSpPr>
            <p:nvPr/>
          </p:nvSpPr>
          <p:spPr bwMode="auto">
            <a:xfrm>
              <a:off x="3334" y="1394"/>
              <a:ext cx="220" cy="2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zh-CN" sz="1600" b="1" i="0" u="none" strike="noStrike" kern="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rPr>
                <a:t>3</a:t>
              </a:r>
            </a:p>
          </p:txBody>
        </p:sp>
      </p:grpSp>
      <p:grpSp>
        <p:nvGrpSpPr>
          <p:cNvPr id="35" name="组合 34"/>
          <p:cNvGrpSpPr/>
          <p:nvPr/>
        </p:nvGrpSpPr>
        <p:grpSpPr>
          <a:xfrm>
            <a:off x="8826032" y="3287627"/>
            <a:ext cx="828992" cy="369332"/>
            <a:chOff x="8826032" y="3287627"/>
            <a:chExt cx="828992" cy="369332"/>
          </a:xfrm>
        </p:grpSpPr>
        <p:sp>
          <p:nvSpPr>
            <p:cNvPr id="31" name="Line 27"/>
            <p:cNvSpPr>
              <a:spLocks noChangeShapeType="1"/>
            </p:cNvSpPr>
            <p:nvPr/>
          </p:nvSpPr>
          <p:spPr bwMode="auto">
            <a:xfrm flipH="1">
              <a:off x="8826032" y="3498851"/>
              <a:ext cx="610068" cy="12924"/>
            </a:xfrm>
            <a:prstGeom prst="line">
              <a:avLst/>
            </a:prstGeom>
            <a:noFill/>
            <a:ln w="28575" cap="flat" cmpd="sng" algn="ctr">
              <a:solidFill>
                <a:schemeClr val="bg1"/>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4" name="文本框 33"/>
            <p:cNvSpPr txBox="1"/>
            <p:nvPr/>
          </p:nvSpPr>
          <p:spPr>
            <a:xfrm>
              <a:off x="9483574" y="3287627"/>
              <a:ext cx="171450" cy="369332"/>
            </a:xfrm>
            <a:prstGeom prst="rect">
              <a:avLst/>
            </a:prstGeom>
            <a:noFill/>
            <a:ln w="28575" cap="flat" cmpd="sng" algn="ctr">
              <a:no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defPPr>
                <a:defRPr lang="zh-CN"/>
              </a:defPPr>
              <a:lvl1pPr marR="0" lvl="0" indent="0" fontAlgn="base">
                <a:lnSpc>
                  <a:spcPct val="100000"/>
                </a:lnSpc>
                <a:spcBef>
                  <a:spcPct val="0"/>
                </a:spcBef>
                <a:spcAft>
                  <a:spcPct val="0"/>
                </a:spcAft>
                <a:buClrTx/>
                <a:buSzTx/>
                <a:buFontTx/>
                <a:buNone/>
                <a:tabLst/>
                <a:defRPr kumimoji="0" b="1" i="0" u="none" strike="noStrike" kern="0" cap="none" spc="0" normalizeH="0" baseline="0">
                  <a:ln>
                    <a:noFill/>
                  </a:ln>
                  <a:solidFill>
                    <a:prstClr val="black"/>
                  </a:solidFill>
                  <a:effectLst/>
                  <a:uLnTx/>
                  <a:uFillTx/>
                  <a:latin typeface="Franklin Gothic Book"/>
                  <a:ea typeface="黑体" panose="02010609060101010101" pitchFamily="49" charset="-122"/>
                </a:defRPr>
              </a:lvl1pPr>
            </a:lstStyle>
            <a:p>
              <a:r>
                <a:rPr lang="en-US" altLang="zh-CN" dirty="0">
                  <a:latin typeface="Times New Roman" panose="02020603050405020304" pitchFamily="18" charset="0"/>
                  <a:cs typeface="Times New Roman" panose="02020603050405020304" pitchFamily="18" charset="0"/>
                </a:rPr>
                <a:t>A</a:t>
              </a:r>
              <a:endParaRPr lang="zh-CN" altLang="en-US" dirty="0">
                <a:latin typeface="Times New Roman" panose="02020603050405020304" pitchFamily="18" charset="0"/>
                <a:cs typeface="Times New Roman" panose="02020603050405020304" pitchFamily="18" charset="0"/>
              </a:endParaRPr>
            </a:p>
          </p:txBody>
        </p:sp>
      </p:grpSp>
      <p:grpSp>
        <p:nvGrpSpPr>
          <p:cNvPr id="36" name="组合 35"/>
          <p:cNvGrpSpPr/>
          <p:nvPr/>
        </p:nvGrpSpPr>
        <p:grpSpPr>
          <a:xfrm>
            <a:off x="8626475" y="3744630"/>
            <a:ext cx="828992" cy="369332"/>
            <a:chOff x="8826032" y="3287627"/>
            <a:chExt cx="828992" cy="369332"/>
          </a:xfrm>
        </p:grpSpPr>
        <p:sp>
          <p:nvSpPr>
            <p:cNvPr id="37" name="Line 27"/>
            <p:cNvSpPr>
              <a:spLocks noChangeShapeType="1"/>
            </p:cNvSpPr>
            <p:nvPr/>
          </p:nvSpPr>
          <p:spPr bwMode="auto">
            <a:xfrm flipH="1">
              <a:off x="8826032" y="3498851"/>
              <a:ext cx="610068" cy="12924"/>
            </a:xfrm>
            <a:prstGeom prst="line">
              <a:avLst/>
            </a:prstGeom>
            <a:noFill/>
            <a:ln w="28575" cap="flat" cmpd="sng" algn="ctr">
              <a:solidFill>
                <a:schemeClr val="bg1"/>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8" name="文本框 37"/>
            <p:cNvSpPr txBox="1"/>
            <p:nvPr/>
          </p:nvSpPr>
          <p:spPr>
            <a:xfrm>
              <a:off x="9483574" y="3287627"/>
              <a:ext cx="171450" cy="369332"/>
            </a:xfrm>
            <a:prstGeom prst="rect">
              <a:avLst/>
            </a:prstGeom>
            <a:noFill/>
            <a:ln w="28575" cap="flat" cmpd="sng" algn="ctr">
              <a:no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defPPr>
                <a:defRPr lang="zh-CN"/>
              </a:defPPr>
              <a:lvl1pPr marR="0" lvl="0" indent="0" fontAlgn="base">
                <a:lnSpc>
                  <a:spcPct val="100000"/>
                </a:lnSpc>
                <a:spcBef>
                  <a:spcPct val="0"/>
                </a:spcBef>
                <a:spcAft>
                  <a:spcPct val="0"/>
                </a:spcAft>
                <a:buClrTx/>
                <a:buSzTx/>
                <a:buFontTx/>
                <a:buNone/>
                <a:tabLst/>
                <a:defRPr kumimoji="0" b="1" i="0" u="none" strike="noStrike" kern="0" cap="none" spc="0" normalizeH="0" baseline="0">
                  <a:ln>
                    <a:noFill/>
                  </a:ln>
                  <a:solidFill>
                    <a:prstClr val="black"/>
                  </a:solidFill>
                  <a:effectLst/>
                  <a:uLnTx/>
                  <a:uFillTx/>
                  <a:latin typeface="Franklin Gothic Book"/>
                  <a:ea typeface="黑体" panose="02010609060101010101" pitchFamily="49" charset="-122"/>
                </a:defRPr>
              </a:lvl1pPr>
            </a:lstStyle>
            <a:p>
              <a:r>
                <a:rPr lang="en-US" altLang="zh-CN" dirty="0" smtClean="0">
                  <a:latin typeface="Times New Roman" panose="02020603050405020304" pitchFamily="18" charset="0"/>
                  <a:cs typeface="Times New Roman" panose="02020603050405020304" pitchFamily="18" charset="0"/>
                </a:rPr>
                <a:t>B</a:t>
              </a:r>
              <a:endParaRPr lang="zh-CN" altLang="en-US" dirty="0">
                <a:latin typeface="Times New Roman" panose="02020603050405020304" pitchFamily="18" charset="0"/>
                <a:cs typeface="Times New Roman" panose="02020603050405020304" pitchFamily="18" charset="0"/>
              </a:endParaRPr>
            </a:p>
          </p:txBody>
        </p:sp>
      </p:grpSp>
      <p:grpSp>
        <p:nvGrpSpPr>
          <p:cNvPr id="39" name="组合 38"/>
          <p:cNvGrpSpPr/>
          <p:nvPr/>
        </p:nvGrpSpPr>
        <p:grpSpPr>
          <a:xfrm>
            <a:off x="7068892" y="5152017"/>
            <a:ext cx="828992" cy="369332"/>
            <a:chOff x="8826032" y="3287627"/>
            <a:chExt cx="828992" cy="369332"/>
          </a:xfrm>
        </p:grpSpPr>
        <p:sp>
          <p:nvSpPr>
            <p:cNvPr id="40" name="Line 27"/>
            <p:cNvSpPr>
              <a:spLocks noChangeShapeType="1"/>
            </p:cNvSpPr>
            <p:nvPr/>
          </p:nvSpPr>
          <p:spPr bwMode="auto">
            <a:xfrm flipH="1">
              <a:off x="8826032" y="3498851"/>
              <a:ext cx="610068" cy="12924"/>
            </a:xfrm>
            <a:prstGeom prst="line">
              <a:avLst/>
            </a:prstGeom>
            <a:noFill/>
            <a:ln w="28575" cap="flat" cmpd="sng" algn="ctr">
              <a:solidFill>
                <a:schemeClr val="bg1"/>
              </a:solid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41" name="文本框 40"/>
            <p:cNvSpPr txBox="1"/>
            <p:nvPr/>
          </p:nvSpPr>
          <p:spPr>
            <a:xfrm>
              <a:off x="9483574" y="3287627"/>
              <a:ext cx="171450" cy="369332"/>
            </a:xfrm>
            <a:prstGeom prst="rect">
              <a:avLst/>
            </a:prstGeom>
            <a:noFill/>
            <a:ln w="28575" cap="flat" cmpd="sng" algn="ctr">
              <a:noFill/>
              <a:prstDash val="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p:spPr>
          <p:txBody>
            <a:bodyPr wrap="none"/>
            <a:lstStyle>
              <a:defPPr>
                <a:defRPr lang="zh-CN"/>
              </a:defPPr>
              <a:lvl1pPr marR="0" lvl="0" indent="0" fontAlgn="base">
                <a:lnSpc>
                  <a:spcPct val="100000"/>
                </a:lnSpc>
                <a:spcBef>
                  <a:spcPct val="0"/>
                </a:spcBef>
                <a:spcAft>
                  <a:spcPct val="0"/>
                </a:spcAft>
                <a:buClrTx/>
                <a:buSzTx/>
                <a:buFontTx/>
                <a:buNone/>
                <a:tabLst/>
                <a:defRPr kumimoji="0" b="1" i="0" u="none" strike="noStrike" kern="0" cap="none" spc="0" normalizeH="0" baseline="0">
                  <a:ln>
                    <a:noFill/>
                  </a:ln>
                  <a:solidFill>
                    <a:prstClr val="black"/>
                  </a:solidFill>
                  <a:effectLst/>
                  <a:uLnTx/>
                  <a:uFillTx/>
                  <a:latin typeface="Franklin Gothic Book"/>
                  <a:ea typeface="黑体" panose="02010609060101010101" pitchFamily="49" charset="-122"/>
                </a:defRPr>
              </a:lvl1pPr>
            </a:lstStyle>
            <a:p>
              <a:r>
                <a:rPr lang="en-US" altLang="zh-CN" dirty="0" smtClean="0">
                  <a:solidFill>
                    <a:schemeClr val="bg1"/>
                  </a:solidFill>
                  <a:latin typeface="Times New Roman" panose="02020603050405020304" pitchFamily="18" charset="0"/>
                  <a:cs typeface="Times New Roman" panose="02020603050405020304" pitchFamily="18" charset="0"/>
                </a:rPr>
                <a:t>C</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sp>
        <p:nvSpPr>
          <p:cNvPr id="46" name="Text Box 26"/>
          <p:cNvSpPr txBox="1">
            <a:spLocks noChangeArrowheads="1"/>
          </p:cNvSpPr>
          <p:nvPr/>
        </p:nvSpPr>
        <p:spPr bwMode="auto">
          <a:xfrm rot="19132802">
            <a:off x="7797513" y="2664460"/>
            <a:ext cx="325855" cy="954107"/>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R="0" lvl="0" indent="0" algn="ctr" fontAlgn="base">
              <a:lnSpc>
                <a:spcPts val="3500"/>
              </a:lnSpc>
              <a:spcBef>
                <a:spcPct val="0"/>
              </a:spcBef>
              <a:spcAft>
                <a:spcPct val="0"/>
              </a:spcAft>
              <a:buClrTx/>
              <a:buSzTx/>
              <a:buFontTx/>
              <a:buNone/>
              <a:tabLst/>
              <a:defRPr sz="2000" b="1" kern="0" spc="50">
                <a:ln w="11430"/>
                <a:solidFill>
                  <a:srgbClr val="0000CC"/>
                </a:solidFill>
                <a:latin typeface="微软雅黑" pitchFamily="34" charset="-122"/>
                <a:ea typeface="微软雅黑" pitchFamily="34" charset="-122"/>
              </a:defRPr>
            </a:lvl1pPr>
          </a:lstStyle>
          <a:p>
            <a:pPr>
              <a:lnSpc>
                <a:spcPct val="100000"/>
              </a:lnSpc>
            </a:pPr>
            <a:r>
              <a:rPr lang="zh-CN" altLang="en-US" sz="1400" dirty="0" smtClean="0"/>
              <a:t>耻骨</a:t>
            </a:r>
            <a:endParaRPr lang="en-US" altLang="zh-CN" sz="1400" dirty="0" smtClean="0"/>
          </a:p>
          <a:p>
            <a:pPr>
              <a:lnSpc>
                <a:spcPct val="100000"/>
              </a:lnSpc>
            </a:pPr>
            <a:r>
              <a:rPr lang="zh-CN" altLang="en-US" sz="1400" dirty="0" smtClean="0"/>
              <a:t>联合</a:t>
            </a:r>
            <a:endParaRPr lang="zh-CN" altLang="en-US" sz="1400" dirty="0"/>
          </a:p>
        </p:txBody>
      </p:sp>
      <p:sp>
        <p:nvSpPr>
          <p:cNvPr id="47" name="矩形 46"/>
          <p:cNvSpPr/>
          <p:nvPr/>
        </p:nvSpPr>
        <p:spPr>
          <a:xfrm>
            <a:off x="533204" y="327480"/>
            <a:ext cx="2698175" cy="523220"/>
          </a:xfrm>
          <a:prstGeom prst="rect">
            <a:avLst/>
          </a:prstGeom>
        </p:spPr>
        <p:txBody>
          <a:bodyPr wrap="none">
            <a:spAutoFit/>
          </a:bodyPr>
          <a:lstStyle/>
          <a:p>
            <a:r>
              <a:rPr lang="zh-CN" altLang="en-US" sz="2800" b="1" dirty="0" smtClean="0">
                <a:solidFill>
                  <a:srgbClr val="0000CC"/>
                </a:solidFill>
                <a:latin typeface="微软雅黑" panose="020B0503020204020204" pitchFamily="34" charset="-122"/>
                <a:ea typeface="微软雅黑" panose="020B0503020204020204" pitchFamily="34" charset="-122"/>
              </a:rPr>
              <a:t>男性尿道的特点</a:t>
            </a:r>
            <a:endParaRPr lang="zh-CN" altLang="en-US" sz="2800" b="1" dirty="0">
              <a:solidFill>
                <a:srgbClr val="0000C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4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35" presetClass="emph" presetSubtype="0" repeatCount="2000" fill="hold" nodeType="afterEffect">
                                  <p:stCondLst>
                                    <p:cond delay="0"/>
                                  </p:stCondLst>
                                  <p:childTnLst>
                                    <p:anim calcmode="discrete" valueType="str">
                                      <p:cBhvr>
                                        <p:cTn id="10" dur="1000" fill="hold"/>
                                        <p:tgtEl>
                                          <p:spTgt spid="18"/>
                                        </p:tgtEl>
                                        <p:attrNameLst>
                                          <p:attrName>style.visibility</p:attrName>
                                        </p:attrNameLst>
                                      </p:cBhvr>
                                      <p:tavLst>
                                        <p:tav tm="0">
                                          <p:val>
                                            <p:strVal val="hidden"/>
                                          </p:val>
                                        </p:tav>
                                        <p:tav tm="50000">
                                          <p:val>
                                            <p:strVal val="visible"/>
                                          </p:val>
                                        </p:tav>
                                      </p:tavLst>
                                    </p:anim>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3000"/>
                            </p:stCondLst>
                            <p:childTnLst>
                              <p:par>
                                <p:cTn id="16" presetID="35" presetClass="emph" presetSubtype="0" repeatCount="2000" fill="hold" nodeType="afterEffect">
                                  <p:stCondLst>
                                    <p:cond delay="0"/>
                                  </p:stCondLst>
                                  <p:childTnLst>
                                    <p:anim calcmode="discrete" valueType="str">
                                      <p:cBhvr>
                                        <p:cTn id="17" dur="1000" fill="hold"/>
                                        <p:tgtEl>
                                          <p:spTgt spid="23"/>
                                        </p:tgtEl>
                                        <p:attrNameLst>
                                          <p:attrName>style.visibility</p:attrName>
                                        </p:attrNameLst>
                                      </p:cBhvr>
                                      <p:tavLst>
                                        <p:tav tm="0">
                                          <p:val>
                                            <p:strVal val="hidden"/>
                                          </p:val>
                                        </p:tav>
                                        <p:tav tm="50000">
                                          <p:val>
                                            <p:strVal val="visible"/>
                                          </p:val>
                                        </p:tav>
                                      </p:tavLst>
                                    </p:anim>
                                  </p:childTnLst>
                                </p:cTn>
                              </p:par>
                            </p:childTnLst>
                          </p:cTn>
                        </p:par>
                        <p:par>
                          <p:cTn id="18" fill="hold">
                            <p:stCondLst>
                              <p:cond delay="5000"/>
                            </p:stCondLst>
                            <p:childTnLst>
                              <p:par>
                                <p:cTn id="19" presetID="10" presetClass="entr" presetSubtype="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par>
                          <p:cTn id="22" fill="hold">
                            <p:stCondLst>
                              <p:cond delay="5500"/>
                            </p:stCondLst>
                            <p:childTnLst>
                              <p:par>
                                <p:cTn id="23" presetID="35" presetClass="emph" presetSubtype="0" repeatCount="2000" fill="hold" nodeType="afterEffect">
                                  <p:stCondLst>
                                    <p:cond delay="0"/>
                                  </p:stCondLst>
                                  <p:childTnLst>
                                    <p:anim calcmode="discrete" valueType="str">
                                      <p:cBhvr>
                                        <p:cTn id="24" dur="1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53</a:t>
            </a:fld>
            <a:endParaRPr lang="zh-CN" altLang="en-US"/>
          </a:p>
        </p:txBody>
      </p:sp>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5367"/>
          <a:stretch/>
        </p:blipFill>
        <p:spPr bwMode="auto">
          <a:xfrm>
            <a:off x="906389" y="2092099"/>
            <a:ext cx="3306762" cy="26384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l="18988" b="14050"/>
          <a:stretch>
            <a:fillRect/>
          </a:stretch>
        </p:blipFill>
        <p:spPr bwMode="auto">
          <a:xfrm>
            <a:off x="4534834" y="2092099"/>
            <a:ext cx="3438525" cy="2651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1005107" y="662315"/>
            <a:ext cx="5666936" cy="523220"/>
          </a:xfrm>
          <a:prstGeom prst="rect">
            <a:avLst/>
          </a:prstGeom>
        </p:spPr>
        <p:txBody>
          <a:bodyPr wrap="none">
            <a:spAutoFit/>
          </a:bodyPr>
          <a:lstStyle/>
          <a:p>
            <a:pPr lvl="0" algn="ctr" fontAlgn="base">
              <a:spcBef>
                <a:spcPct val="0"/>
              </a:spcBef>
              <a:spcAft>
                <a:spcPct val="0"/>
              </a:spcAft>
              <a:defRPr/>
            </a:pPr>
            <a:r>
              <a:rPr lang="zh-CN" altLang="en-CA" sz="2800" b="1" kern="0" spc="50" dirty="0">
                <a:ln w="11430"/>
                <a:solidFill>
                  <a:prstClr val="black"/>
                </a:solidFill>
                <a:latin typeface="微软雅黑" pitchFamily="34" charset="-122"/>
                <a:ea typeface="微软雅黑" pitchFamily="34" charset="-122"/>
              </a:rPr>
              <a:t>尿道前列腺部、膜部或尿道球断裂</a:t>
            </a: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t="708" r="48148" b="10001"/>
          <a:stretch>
            <a:fillRect/>
          </a:stretch>
        </p:blipFill>
        <p:spPr bwMode="auto">
          <a:xfrm>
            <a:off x="8285162" y="2092099"/>
            <a:ext cx="3068638" cy="26842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13049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54</a:t>
            </a:fld>
            <a:endParaRPr lang="zh-CN" altLang="en-US"/>
          </a:p>
        </p:txBody>
      </p:sp>
      <p:grpSp>
        <p:nvGrpSpPr>
          <p:cNvPr id="11" name="Group 9"/>
          <p:cNvGrpSpPr>
            <a:grpSpLocks/>
          </p:cNvGrpSpPr>
          <p:nvPr/>
        </p:nvGrpSpPr>
        <p:grpSpPr bwMode="auto">
          <a:xfrm>
            <a:off x="1570990" y="3840773"/>
            <a:ext cx="8655050" cy="2782888"/>
            <a:chOff x="156" y="1752"/>
            <a:chExt cx="5452" cy="1753"/>
          </a:xfrm>
        </p:grpSpPr>
        <p:pic>
          <p:nvPicPr>
            <p:cNvPr id="12" name="Picture 3" descr="尿道球部断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 y="1763"/>
              <a:ext cx="1806" cy="15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5" descr="尿道前膜部断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 y="1752"/>
              <a:ext cx="1744" cy="16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7" descr="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 y="1755"/>
              <a:ext cx="1744" cy="15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5" name="TextBox 8"/>
            <p:cNvSpPr txBox="1"/>
            <p:nvPr/>
          </p:nvSpPr>
          <p:spPr>
            <a:xfrm>
              <a:off x="347" y="3214"/>
              <a:ext cx="1280" cy="291"/>
            </a:xfrm>
            <a:prstGeom prst="rect">
              <a:avLst/>
            </a:prstGeom>
            <a:noFill/>
            <a:ln w="9525" cap="flat" cmpd="sng" algn="ctr">
              <a:noFill/>
              <a:prstDash val="solid"/>
            </a:ln>
            <a:effectLst>
              <a:outerShdw blurRad="40000" dist="20000" dir="5400000" rotWithShape="0">
                <a:srgbClr val="000000">
                  <a:alpha val="38000"/>
                </a:srgbClr>
              </a:outerShdw>
            </a:effectLst>
          </p:spPr>
          <p:txBody>
            <a:bodyPr wrap="none">
              <a:spAutoFit/>
            </a:bodyPr>
            <a:lstStyle>
              <a:lvl1pPr eaLnBrk="0" hangingPunct="0">
                <a:defRPr sz="3200" b="1">
                  <a:solidFill>
                    <a:srgbClr val="000000"/>
                  </a:solidFill>
                  <a:latin typeface="黑体" pitchFamily="2" charset="-122"/>
                  <a:ea typeface="黑体" pitchFamily="2" charset="-122"/>
                </a:defRPr>
              </a:lvl1pPr>
              <a:lvl2pPr marL="742950" indent="-285750" eaLnBrk="0" hangingPunct="0">
                <a:defRPr sz="3200" b="1">
                  <a:solidFill>
                    <a:srgbClr val="000000"/>
                  </a:solidFill>
                  <a:latin typeface="黑体" pitchFamily="2" charset="-122"/>
                  <a:ea typeface="黑体" pitchFamily="2" charset="-122"/>
                </a:defRPr>
              </a:lvl2pPr>
              <a:lvl3pPr marL="1143000" indent="-228600" eaLnBrk="0" hangingPunct="0">
                <a:defRPr sz="3200" b="1">
                  <a:solidFill>
                    <a:srgbClr val="000000"/>
                  </a:solidFill>
                  <a:latin typeface="黑体" pitchFamily="2" charset="-122"/>
                  <a:ea typeface="黑体" pitchFamily="2" charset="-122"/>
                </a:defRPr>
              </a:lvl3pPr>
              <a:lvl4pPr marL="1600200" indent="-228600" eaLnBrk="0" hangingPunct="0">
                <a:defRPr sz="3200" b="1">
                  <a:solidFill>
                    <a:srgbClr val="000000"/>
                  </a:solidFill>
                  <a:latin typeface="黑体" pitchFamily="2" charset="-122"/>
                  <a:ea typeface="黑体" pitchFamily="2" charset="-122"/>
                </a:defRPr>
              </a:lvl4pPr>
              <a:lvl5pPr marL="2057400" indent="-228600" eaLnBrk="0" hangingPunct="0">
                <a:defRPr sz="3200" b="1">
                  <a:solidFill>
                    <a:srgbClr val="000000"/>
                  </a:solidFill>
                  <a:latin typeface="黑体" pitchFamily="2" charset="-122"/>
                  <a:ea typeface="黑体" pitchFamily="2" charset="-122"/>
                </a:defRPr>
              </a:lvl5pPr>
              <a:lvl6pPr marL="2514600" indent="-228600" eaLnBrk="0" fontAlgn="base" hangingPunct="0">
                <a:spcBef>
                  <a:spcPct val="0"/>
                </a:spcBef>
                <a:spcAft>
                  <a:spcPct val="0"/>
                </a:spcAft>
                <a:defRPr sz="3200" b="1">
                  <a:solidFill>
                    <a:srgbClr val="000000"/>
                  </a:solidFill>
                  <a:latin typeface="黑体" pitchFamily="2" charset="-122"/>
                  <a:ea typeface="黑体" pitchFamily="2" charset="-122"/>
                </a:defRPr>
              </a:lvl6pPr>
              <a:lvl7pPr marL="2971800" indent="-228600" eaLnBrk="0" fontAlgn="base" hangingPunct="0">
                <a:spcBef>
                  <a:spcPct val="0"/>
                </a:spcBef>
                <a:spcAft>
                  <a:spcPct val="0"/>
                </a:spcAft>
                <a:defRPr sz="3200" b="1">
                  <a:solidFill>
                    <a:srgbClr val="000000"/>
                  </a:solidFill>
                  <a:latin typeface="黑体" pitchFamily="2" charset="-122"/>
                  <a:ea typeface="黑体" pitchFamily="2" charset="-122"/>
                </a:defRPr>
              </a:lvl7pPr>
              <a:lvl8pPr marL="3429000" indent="-228600" eaLnBrk="0" fontAlgn="base" hangingPunct="0">
                <a:spcBef>
                  <a:spcPct val="0"/>
                </a:spcBef>
                <a:spcAft>
                  <a:spcPct val="0"/>
                </a:spcAft>
                <a:defRPr sz="3200" b="1">
                  <a:solidFill>
                    <a:srgbClr val="000000"/>
                  </a:solidFill>
                  <a:latin typeface="黑体" pitchFamily="2" charset="-122"/>
                  <a:ea typeface="黑体" pitchFamily="2" charset="-122"/>
                </a:defRPr>
              </a:lvl8pPr>
              <a:lvl9pPr marL="3886200" indent="-228600" eaLnBrk="0" fontAlgn="base" hangingPunct="0">
                <a:spcBef>
                  <a:spcPct val="0"/>
                </a:spcBef>
                <a:spcAft>
                  <a:spcPct val="0"/>
                </a:spcAft>
                <a:defRPr sz="3200" b="1">
                  <a:solidFill>
                    <a:srgbClr val="000000"/>
                  </a:solidFill>
                  <a:latin typeface="黑体" pitchFamily="2" charset="-122"/>
                  <a:ea typeface="黑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zh-CN" altLang="en-US" sz="24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前列腺部损伤</a:t>
              </a:r>
              <a:endParaRPr kumimoji="1" lang="zh-CN" altLang="en-CA" sz="24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6" name="TextBox 9"/>
            <p:cNvSpPr txBox="1"/>
            <p:nvPr/>
          </p:nvSpPr>
          <p:spPr>
            <a:xfrm>
              <a:off x="2337" y="3211"/>
              <a:ext cx="892" cy="291"/>
            </a:xfrm>
            <a:prstGeom prst="rect">
              <a:avLst/>
            </a:prstGeom>
            <a:noFill/>
            <a:ln w="9525" cap="flat" cmpd="sng" algn="ctr">
              <a:noFill/>
              <a:prstDash val="solid"/>
            </a:ln>
            <a:effectLst>
              <a:outerShdw blurRad="40000" dist="20000" dir="5400000" rotWithShape="0">
                <a:srgbClr val="000000">
                  <a:alpha val="38000"/>
                </a:srgbClr>
              </a:outerShdw>
            </a:effectLst>
          </p:spPr>
          <p:txBody>
            <a:bodyPr wrap="none">
              <a:spAutoFit/>
            </a:bodyPr>
            <a:lstStyle>
              <a:defPPr>
                <a:defRPr lang="zh-CN"/>
              </a:defPPr>
              <a:lvl1pPr marR="0" lvl="0" indent="0" fontAlgn="base">
                <a:lnSpc>
                  <a:spcPct val="100000"/>
                </a:lnSpc>
                <a:spcBef>
                  <a:spcPct val="0"/>
                </a:spcBef>
                <a:spcAft>
                  <a:spcPct val="0"/>
                </a:spcAft>
                <a:buClrTx/>
                <a:buSzTx/>
                <a:buFontTx/>
                <a:buNone/>
                <a:tabLst/>
                <a:defRPr kumimoji="1" sz="2400" b="1" i="0" u="none" strike="noStrike" kern="0" cap="none" spc="0" normalizeH="0" baseline="0">
                  <a:ln>
                    <a:noFill/>
                  </a:ln>
                  <a:solidFill>
                    <a:srgbClr val="000000"/>
                  </a:solidFill>
                  <a:effectLst/>
                  <a:uLnTx/>
                  <a:uFillTx/>
                  <a:latin typeface="微软雅黑" panose="020B0503020204020204" pitchFamily="34" charset="-122"/>
                  <a:ea typeface="微软雅黑" panose="020B0503020204020204" pitchFamily="34" charset="-122"/>
                </a:defRPr>
              </a:lvl1pPr>
              <a:lvl2pPr marL="742950" indent="-285750" eaLnBrk="0" hangingPunct="0">
                <a:defRPr sz="3200" b="1">
                  <a:solidFill>
                    <a:srgbClr val="000000"/>
                  </a:solidFill>
                  <a:latin typeface="黑体" pitchFamily="2" charset="-122"/>
                  <a:ea typeface="黑体" pitchFamily="2" charset="-122"/>
                </a:defRPr>
              </a:lvl2pPr>
              <a:lvl3pPr marL="1143000" indent="-228600" eaLnBrk="0" hangingPunct="0">
                <a:defRPr sz="3200" b="1">
                  <a:solidFill>
                    <a:srgbClr val="000000"/>
                  </a:solidFill>
                  <a:latin typeface="黑体" pitchFamily="2" charset="-122"/>
                  <a:ea typeface="黑体" pitchFamily="2" charset="-122"/>
                </a:defRPr>
              </a:lvl3pPr>
              <a:lvl4pPr marL="1600200" indent="-228600" eaLnBrk="0" hangingPunct="0">
                <a:defRPr sz="3200" b="1">
                  <a:solidFill>
                    <a:srgbClr val="000000"/>
                  </a:solidFill>
                  <a:latin typeface="黑体" pitchFamily="2" charset="-122"/>
                  <a:ea typeface="黑体" pitchFamily="2" charset="-122"/>
                </a:defRPr>
              </a:lvl4pPr>
              <a:lvl5pPr marL="2057400" indent="-228600" eaLnBrk="0" hangingPunct="0">
                <a:defRPr sz="3200" b="1">
                  <a:solidFill>
                    <a:srgbClr val="000000"/>
                  </a:solidFill>
                  <a:latin typeface="黑体" pitchFamily="2" charset="-122"/>
                  <a:ea typeface="黑体" pitchFamily="2" charset="-122"/>
                </a:defRPr>
              </a:lvl5pPr>
              <a:lvl6pPr marL="2514600" indent="-228600" eaLnBrk="0" fontAlgn="base" hangingPunct="0">
                <a:spcBef>
                  <a:spcPct val="0"/>
                </a:spcBef>
                <a:spcAft>
                  <a:spcPct val="0"/>
                </a:spcAft>
                <a:defRPr sz="3200" b="1">
                  <a:solidFill>
                    <a:srgbClr val="000000"/>
                  </a:solidFill>
                  <a:latin typeface="黑体" pitchFamily="2" charset="-122"/>
                  <a:ea typeface="黑体" pitchFamily="2" charset="-122"/>
                </a:defRPr>
              </a:lvl6pPr>
              <a:lvl7pPr marL="2971800" indent="-228600" eaLnBrk="0" fontAlgn="base" hangingPunct="0">
                <a:spcBef>
                  <a:spcPct val="0"/>
                </a:spcBef>
                <a:spcAft>
                  <a:spcPct val="0"/>
                </a:spcAft>
                <a:defRPr sz="3200" b="1">
                  <a:solidFill>
                    <a:srgbClr val="000000"/>
                  </a:solidFill>
                  <a:latin typeface="黑体" pitchFamily="2" charset="-122"/>
                  <a:ea typeface="黑体" pitchFamily="2" charset="-122"/>
                </a:defRPr>
              </a:lvl7pPr>
              <a:lvl8pPr marL="3429000" indent="-228600" eaLnBrk="0" fontAlgn="base" hangingPunct="0">
                <a:spcBef>
                  <a:spcPct val="0"/>
                </a:spcBef>
                <a:spcAft>
                  <a:spcPct val="0"/>
                </a:spcAft>
                <a:defRPr sz="3200" b="1">
                  <a:solidFill>
                    <a:srgbClr val="000000"/>
                  </a:solidFill>
                  <a:latin typeface="黑体" pitchFamily="2" charset="-122"/>
                  <a:ea typeface="黑体" pitchFamily="2" charset="-122"/>
                </a:defRPr>
              </a:lvl8pPr>
              <a:lvl9pPr marL="3886200" indent="-228600" eaLnBrk="0" fontAlgn="base" hangingPunct="0">
                <a:spcBef>
                  <a:spcPct val="0"/>
                </a:spcBef>
                <a:spcAft>
                  <a:spcPct val="0"/>
                </a:spcAft>
                <a:defRPr sz="3200" b="1">
                  <a:solidFill>
                    <a:srgbClr val="000000"/>
                  </a:solidFill>
                  <a:latin typeface="黑体" pitchFamily="2" charset="-122"/>
                  <a:ea typeface="黑体" pitchFamily="2" charset="-122"/>
                </a:defRPr>
              </a:lvl9pPr>
            </a:lstStyle>
            <a:p>
              <a:r>
                <a:rPr lang="zh-CN" altLang="en-US" dirty="0" smtClean="0"/>
                <a:t>膜部</a:t>
              </a:r>
              <a:r>
                <a:rPr lang="zh-CN" altLang="en-US" dirty="0"/>
                <a:t>损伤</a:t>
              </a:r>
              <a:endParaRPr lang="zh-CN" altLang="en-CA" dirty="0"/>
            </a:p>
          </p:txBody>
        </p:sp>
        <p:sp>
          <p:nvSpPr>
            <p:cNvPr id="17" name="TextBox 10"/>
            <p:cNvSpPr txBox="1"/>
            <p:nvPr/>
          </p:nvSpPr>
          <p:spPr>
            <a:xfrm>
              <a:off x="4297" y="3211"/>
              <a:ext cx="892" cy="291"/>
            </a:xfrm>
            <a:prstGeom prst="rect">
              <a:avLst/>
            </a:prstGeom>
            <a:noFill/>
            <a:ln w="9525" cap="flat" cmpd="sng" algn="ctr">
              <a:noFill/>
              <a:prstDash val="solid"/>
            </a:ln>
            <a:effectLst>
              <a:outerShdw blurRad="40000" dist="20000" dir="5400000" rotWithShape="0">
                <a:srgbClr val="000000">
                  <a:alpha val="38000"/>
                </a:srgbClr>
              </a:outerShdw>
            </a:effectLst>
          </p:spPr>
          <p:txBody>
            <a:bodyPr wrap="none">
              <a:spAutoFit/>
            </a:bodyPr>
            <a:lstStyle>
              <a:defPPr>
                <a:defRPr lang="zh-CN"/>
              </a:defPPr>
              <a:lvl1pPr marR="0" lvl="0" indent="0" fontAlgn="base">
                <a:lnSpc>
                  <a:spcPct val="100000"/>
                </a:lnSpc>
                <a:spcBef>
                  <a:spcPct val="0"/>
                </a:spcBef>
                <a:spcAft>
                  <a:spcPct val="0"/>
                </a:spcAft>
                <a:buClrTx/>
                <a:buSzTx/>
                <a:buFontTx/>
                <a:buNone/>
                <a:tabLst/>
                <a:defRPr kumimoji="1" sz="2400" b="1" i="0" u="none" strike="noStrike" kern="0" cap="none" spc="0" normalizeH="0" baseline="0">
                  <a:ln>
                    <a:noFill/>
                  </a:ln>
                  <a:solidFill>
                    <a:srgbClr val="000000"/>
                  </a:solidFill>
                  <a:effectLst/>
                  <a:uLnTx/>
                  <a:uFillTx/>
                  <a:latin typeface="微软雅黑" panose="020B0503020204020204" pitchFamily="34" charset="-122"/>
                  <a:ea typeface="微软雅黑" panose="020B0503020204020204" pitchFamily="34" charset="-122"/>
                </a:defRPr>
              </a:lvl1pPr>
              <a:lvl2pPr marL="742950" indent="-285750" eaLnBrk="0" hangingPunct="0">
                <a:defRPr sz="3200" b="1">
                  <a:solidFill>
                    <a:srgbClr val="000000"/>
                  </a:solidFill>
                  <a:latin typeface="黑体" pitchFamily="2" charset="-122"/>
                  <a:ea typeface="黑体" pitchFamily="2" charset="-122"/>
                </a:defRPr>
              </a:lvl2pPr>
              <a:lvl3pPr marL="1143000" indent="-228600" eaLnBrk="0" hangingPunct="0">
                <a:defRPr sz="3200" b="1">
                  <a:solidFill>
                    <a:srgbClr val="000000"/>
                  </a:solidFill>
                  <a:latin typeface="黑体" pitchFamily="2" charset="-122"/>
                  <a:ea typeface="黑体" pitchFamily="2" charset="-122"/>
                </a:defRPr>
              </a:lvl3pPr>
              <a:lvl4pPr marL="1600200" indent="-228600" eaLnBrk="0" hangingPunct="0">
                <a:defRPr sz="3200" b="1">
                  <a:solidFill>
                    <a:srgbClr val="000000"/>
                  </a:solidFill>
                  <a:latin typeface="黑体" pitchFamily="2" charset="-122"/>
                  <a:ea typeface="黑体" pitchFamily="2" charset="-122"/>
                </a:defRPr>
              </a:lvl4pPr>
              <a:lvl5pPr marL="2057400" indent="-228600" eaLnBrk="0" hangingPunct="0">
                <a:defRPr sz="3200" b="1">
                  <a:solidFill>
                    <a:srgbClr val="000000"/>
                  </a:solidFill>
                  <a:latin typeface="黑体" pitchFamily="2" charset="-122"/>
                  <a:ea typeface="黑体" pitchFamily="2" charset="-122"/>
                </a:defRPr>
              </a:lvl5pPr>
              <a:lvl6pPr marL="2514600" indent="-228600" eaLnBrk="0" fontAlgn="base" hangingPunct="0">
                <a:spcBef>
                  <a:spcPct val="0"/>
                </a:spcBef>
                <a:spcAft>
                  <a:spcPct val="0"/>
                </a:spcAft>
                <a:defRPr sz="3200" b="1">
                  <a:solidFill>
                    <a:srgbClr val="000000"/>
                  </a:solidFill>
                  <a:latin typeface="黑体" pitchFamily="2" charset="-122"/>
                  <a:ea typeface="黑体" pitchFamily="2" charset="-122"/>
                </a:defRPr>
              </a:lvl6pPr>
              <a:lvl7pPr marL="2971800" indent="-228600" eaLnBrk="0" fontAlgn="base" hangingPunct="0">
                <a:spcBef>
                  <a:spcPct val="0"/>
                </a:spcBef>
                <a:spcAft>
                  <a:spcPct val="0"/>
                </a:spcAft>
                <a:defRPr sz="3200" b="1">
                  <a:solidFill>
                    <a:srgbClr val="000000"/>
                  </a:solidFill>
                  <a:latin typeface="黑体" pitchFamily="2" charset="-122"/>
                  <a:ea typeface="黑体" pitchFamily="2" charset="-122"/>
                </a:defRPr>
              </a:lvl7pPr>
              <a:lvl8pPr marL="3429000" indent="-228600" eaLnBrk="0" fontAlgn="base" hangingPunct="0">
                <a:spcBef>
                  <a:spcPct val="0"/>
                </a:spcBef>
                <a:spcAft>
                  <a:spcPct val="0"/>
                </a:spcAft>
                <a:defRPr sz="3200" b="1">
                  <a:solidFill>
                    <a:srgbClr val="000000"/>
                  </a:solidFill>
                  <a:latin typeface="黑体" pitchFamily="2" charset="-122"/>
                  <a:ea typeface="黑体" pitchFamily="2" charset="-122"/>
                </a:defRPr>
              </a:lvl8pPr>
              <a:lvl9pPr marL="3886200" indent="-228600" eaLnBrk="0" fontAlgn="base" hangingPunct="0">
                <a:spcBef>
                  <a:spcPct val="0"/>
                </a:spcBef>
                <a:spcAft>
                  <a:spcPct val="0"/>
                </a:spcAft>
                <a:defRPr sz="3200" b="1">
                  <a:solidFill>
                    <a:srgbClr val="000000"/>
                  </a:solidFill>
                  <a:latin typeface="黑体" pitchFamily="2" charset="-122"/>
                  <a:ea typeface="黑体" pitchFamily="2" charset="-122"/>
                </a:defRPr>
              </a:lvl9pPr>
            </a:lstStyle>
            <a:p>
              <a:r>
                <a:rPr lang="zh-CN" altLang="en-US" dirty="0" smtClean="0"/>
                <a:t>球部</a:t>
              </a:r>
              <a:r>
                <a:rPr lang="zh-CN" altLang="en-US" dirty="0"/>
                <a:t>损伤</a:t>
              </a:r>
              <a:endParaRPr lang="zh-CN" altLang="en-CA" dirty="0"/>
            </a:p>
          </p:txBody>
        </p:sp>
      </p:grpSp>
      <p:sp>
        <p:nvSpPr>
          <p:cNvPr id="2" name="矩形 1"/>
          <p:cNvSpPr/>
          <p:nvPr/>
        </p:nvSpPr>
        <p:spPr>
          <a:xfrm>
            <a:off x="730662" y="252751"/>
            <a:ext cx="10470738" cy="461665"/>
          </a:xfrm>
          <a:prstGeom prst="rect">
            <a:avLst/>
          </a:prstGeom>
        </p:spPr>
        <p:txBody>
          <a:bodyPr wrap="square">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尿生殖区是由尿生殖膈</a:t>
            </a:r>
            <a:r>
              <a:rPr lang="zh-CN" altLang="en-US" sz="2400" b="1" dirty="0" smtClean="0">
                <a:solidFill>
                  <a:srgbClr val="C00000"/>
                </a:solidFill>
                <a:latin typeface="微软雅黑" panose="020B0503020204020204" pitchFamily="34" charset="-122"/>
                <a:ea typeface="微软雅黑" panose="020B0503020204020204" pitchFamily="34" charset="-122"/>
              </a:rPr>
              <a:t>上、下</a:t>
            </a:r>
            <a:r>
              <a:rPr lang="zh-CN" altLang="en-US" sz="2400" b="1" dirty="0">
                <a:solidFill>
                  <a:srgbClr val="C00000"/>
                </a:solidFill>
                <a:latin typeface="微软雅黑" panose="020B0503020204020204" pitchFamily="34" charset="-122"/>
                <a:ea typeface="微软雅黑" panose="020B0503020204020204" pitchFamily="34" charset="-122"/>
              </a:rPr>
              <a:t>筋膜完全封闭的，不与外界的其他结构相交通</a:t>
            </a:r>
          </a:p>
        </p:txBody>
      </p:sp>
      <p:sp>
        <p:nvSpPr>
          <p:cNvPr id="20" name="矩形 19"/>
          <p:cNvSpPr/>
          <p:nvPr/>
        </p:nvSpPr>
        <p:spPr>
          <a:xfrm>
            <a:off x="730661" y="1295787"/>
            <a:ext cx="8830851" cy="1200329"/>
          </a:xfrm>
          <a:prstGeom prst="rect">
            <a:avLst/>
          </a:prstGeom>
        </p:spPr>
        <p:txBody>
          <a:bodyPr wrap="square">
            <a:spAutoFit/>
          </a:bodyPr>
          <a:lstStyle/>
          <a:p>
            <a:pPr marL="285750" indent="-285750">
              <a:lnSpc>
                <a:spcPct val="150000"/>
              </a:lnSpc>
              <a:buClr>
                <a:srgbClr val="C00000"/>
              </a:buClr>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尿道膜部破裂的话，尿液外渗，但由于尿生殖膈的结构特点，因此外渗的尿液只局限在尿生殖膈内，不会向周围蔓延</a:t>
            </a:r>
          </a:p>
        </p:txBody>
      </p:sp>
      <p:sp>
        <p:nvSpPr>
          <p:cNvPr id="21" name="矩形 20"/>
          <p:cNvSpPr/>
          <p:nvPr/>
        </p:nvSpPr>
        <p:spPr>
          <a:xfrm>
            <a:off x="730661" y="2460919"/>
            <a:ext cx="8215312" cy="1200329"/>
          </a:xfrm>
          <a:prstGeom prst="rect">
            <a:avLst/>
          </a:prstGeom>
        </p:spPr>
        <p:txBody>
          <a:bodyPr wrap="square">
            <a:spAutoFit/>
          </a:bodyPr>
          <a:lstStyle/>
          <a:p>
            <a:pPr marL="285750" indent="-285750">
              <a:lnSpc>
                <a:spcPct val="150000"/>
              </a:lnSpc>
              <a:buClr>
                <a:srgbClr val="C00000"/>
              </a:buClr>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尿道球部受损，尿液进入会阴浅间隙后，会向下顺着阴囊肉膜进入阴囊阴茎，向上沿着</a:t>
            </a:r>
            <a:r>
              <a:rPr lang="en-US" altLang="zh-CN" sz="2400" dirty="0" err="1">
                <a:latin typeface="微软雅黑" panose="020B0503020204020204" pitchFamily="34" charset="-122"/>
                <a:ea typeface="微软雅黑" panose="020B0503020204020204" pitchFamily="34" charset="-122"/>
              </a:rPr>
              <a:t>scarpa</a:t>
            </a:r>
            <a:r>
              <a:rPr lang="zh-CN" altLang="en-US" sz="2400" dirty="0">
                <a:latin typeface="微软雅黑" panose="020B0503020204020204" pitchFamily="34" charset="-122"/>
                <a:ea typeface="微软雅黑" panose="020B0503020204020204" pitchFamily="34" charset="-122"/>
              </a:rPr>
              <a:t>筋膜进入腹前外侧壁</a:t>
            </a:r>
          </a:p>
        </p:txBody>
      </p:sp>
      <p:sp>
        <p:nvSpPr>
          <p:cNvPr id="22" name="矩形 21"/>
          <p:cNvSpPr/>
          <p:nvPr/>
        </p:nvSpPr>
        <p:spPr>
          <a:xfrm>
            <a:off x="730661" y="837304"/>
            <a:ext cx="8182048" cy="461665"/>
          </a:xfrm>
          <a:prstGeom prst="rect">
            <a:avLst/>
          </a:prstGeom>
        </p:spPr>
        <p:txBody>
          <a:bodyPr wrap="none">
            <a:spAutoFit/>
          </a:bodyPr>
          <a:lstStyle/>
          <a:p>
            <a:pPr marL="285750" indent="-285750">
              <a:buClr>
                <a:srgbClr val="C00000"/>
              </a:buClr>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前列腺部损伤，外渗的尿液会沿着耻骨后隙向下腹部蔓延</a:t>
            </a:r>
          </a:p>
        </p:txBody>
      </p:sp>
      <p:sp>
        <p:nvSpPr>
          <p:cNvPr id="24" name="任意多边形 23"/>
          <p:cNvSpPr/>
          <p:nvPr/>
        </p:nvSpPr>
        <p:spPr>
          <a:xfrm>
            <a:off x="2221756" y="4583723"/>
            <a:ext cx="518076" cy="394446"/>
          </a:xfrm>
          <a:custGeom>
            <a:avLst/>
            <a:gdLst>
              <a:gd name="connsiteX0" fmla="*/ 120759 w 518076"/>
              <a:gd name="connsiteY0" fmla="*/ 3175 h 394446"/>
              <a:gd name="connsiteX1" fmla="*/ 120759 w 518076"/>
              <a:gd name="connsiteY1" fmla="*/ 3175 h 394446"/>
              <a:gd name="connsiteX2" fmla="*/ 146159 w 518076"/>
              <a:gd name="connsiteY2" fmla="*/ 15875 h 394446"/>
              <a:gd name="connsiteX3" fmla="*/ 168384 w 518076"/>
              <a:gd name="connsiteY3" fmla="*/ 34925 h 394446"/>
              <a:gd name="connsiteX4" fmla="*/ 187434 w 518076"/>
              <a:gd name="connsiteY4" fmla="*/ 44450 h 394446"/>
              <a:gd name="connsiteX5" fmla="*/ 196959 w 518076"/>
              <a:gd name="connsiteY5" fmla="*/ 50800 h 394446"/>
              <a:gd name="connsiteX6" fmla="*/ 209659 w 518076"/>
              <a:gd name="connsiteY6" fmla="*/ 57150 h 394446"/>
              <a:gd name="connsiteX7" fmla="*/ 219184 w 518076"/>
              <a:gd name="connsiteY7" fmla="*/ 63500 h 394446"/>
              <a:gd name="connsiteX8" fmla="*/ 235059 w 518076"/>
              <a:gd name="connsiteY8" fmla="*/ 66675 h 394446"/>
              <a:gd name="connsiteX9" fmla="*/ 308084 w 518076"/>
              <a:gd name="connsiteY9" fmla="*/ 73025 h 394446"/>
              <a:gd name="connsiteX10" fmla="*/ 327134 w 518076"/>
              <a:gd name="connsiteY10" fmla="*/ 79375 h 394446"/>
              <a:gd name="connsiteX11" fmla="*/ 384284 w 518076"/>
              <a:gd name="connsiteY11" fmla="*/ 73025 h 394446"/>
              <a:gd name="connsiteX12" fmla="*/ 428734 w 518076"/>
              <a:gd name="connsiteY12" fmla="*/ 76200 h 394446"/>
              <a:gd name="connsiteX13" fmla="*/ 466834 w 518076"/>
              <a:gd name="connsiteY13" fmla="*/ 95250 h 394446"/>
              <a:gd name="connsiteX14" fmla="*/ 476359 w 518076"/>
              <a:gd name="connsiteY14" fmla="*/ 101600 h 394446"/>
              <a:gd name="connsiteX15" fmla="*/ 511284 w 518076"/>
              <a:gd name="connsiteY15" fmla="*/ 104775 h 394446"/>
              <a:gd name="connsiteX16" fmla="*/ 514459 w 518076"/>
              <a:gd name="connsiteY16" fmla="*/ 123825 h 394446"/>
              <a:gd name="connsiteX17" fmla="*/ 495409 w 518076"/>
              <a:gd name="connsiteY17" fmla="*/ 136525 h 394446"/>
              <a:gd name="connsiteX18" fmla="*/ 470009 w 518076"/>
              <a:gd name="connsiteY18" fmla="*/ 158750 h 394446"/>
              <a:gd name="connsiteX19" fmla="*/ 454134 w 518076"/>
              <a:gd name="connsiteY19" fmla="*/ 177800 h 394446"/>
              <a:gd name="connsiteX20" fmla="*/ 450959 w 518076"/>
              <a:gd name="connsiteY20" fmla="*/ 190500 h 394446"/>
              <a:gd name="connsiteX21" fmla="*/ 447784 w 518076"/>
              <a:gd name="connsiteY21" fmla="*/ 200025 h 394446"/>
              <a:gd name="connsiteX22" fmla="*/ 454134 w 518076"/>
              <a:gd name="connsiteY22" fmla="*/ 257175 h 394446"/>
              <a:gd name="connsiteX23" fmla="*/ 460484 w 518076"/>
              <a:gd name="connsiteY23" fmla="*/ 266700 h 394446"/>
              <a:gd name="connsiteX24" fmla="*/ 470009 w 518076"/>
              <a:gd name="connsiteY24" fmla="*/ 304800 h 394446"/>
              <a:gd name="connsiteX25" fmla="*/ 479534 w 518076"/>
              <a:gd name="connsiteY25" fmla="*/ 327025 h 394446"/>
              <a:gd name="connsiteX26" fmla="*/ 485884 w 518076"/>
              <a:gd name="connsiteY26" fmla="*/ 358775 h 394446"/>
              <a:gd name="connsiteX27" fmla="*/ 492234 w 518076"/>
              <a:gd name="connsiteY27" fmla="*/ 368300 h 394446"/>
              <a:gd name="connsiteX28" fmla="*/ 492234 w 518076"/>
              <a:gd name="connsiteY28" fmla="*/ 393700 h 394446"/>
              <a:gd name="connsiteX29" fmla="*/ 473184 w 518076"/>
              <a:gd name="connsiteY29" fmla="*/ 390525 h 394446"/>
              <a:gd name="connsiteX30" fmla="*/ 463659 w 518076"/>
              <a:gd name="connsiteY30" fmla="*/ 381000 h 394446"/>
              <a:gd name="connsiteX31" fmla="*/ 457309 w 518076"/>
              <a:gd name="connsiteY31" fmla="*/ 371475 h 394446"/>
              <a:gd name="connsiteX32" fmla="*/ 447784 w 518076"/>
              <a:gd name="connsiteY32" fmla="*/ 368300 h 394446"/>
              <a:gd name="connsiteX33" fmla="*/ 438259 w 518076"/>
              <a:gd name="connsiteY33" fmla="*/ 358775 h 394446"/>
              <a:gd name="connsiteX34" fmla="*/ 425559 w 518076"/>
              <a:gd name="connsiteY34" fmla="*/ 352425 h 394446"/>
              <a:gd name="connsiteX35" fmla="*/ 416034 w 518076"/>
              <a:gd name="connsiteY35" fmla="*/ 346075 h 394446"/>
              <a:gd name="connsiteX36" fmla="*/ 387459 w 518076"/>
              <a:gd name="connsiteY36" fmla="*/ 352425 h 394446"/>
              <a:gd name="connsiteX37" fmla="*/ 381109 w 518076"/>
              <a:gd name="connsiteY37" fmla="*/ 361950 h 394446"/>
              <a:gd name="connsiteX38" fmla="*/ 362059 w 518076"/>
              <a:gd name="connsiteY38" fmla="*/ 368300 h 394446"/>
              <a:gd name="connsiteX39" fmla="*/ 352534 w 518076"/>
              <a:gd name="connsiteY39" fmla="*/ 374650 h 394446"/>
              <a:gd name="connsiteX40" fmla="*/ 314434 w 518076"/>
              <a:gd name="connsiteY40" fmla="*/ 381000 h 394446"/>
              <a:gd name="connsiteX41" fmla="*/ 295384 w 518076"/>
              <a:gd name="connsiteY41" fmla="*/ 377825 h 394446"/>
              <a:gd name="connsiteX42" fmla="*/ 276334 w 518076"/>
              <a:gd name="connsiteY42" fmla="*/ 361950 h 394446"/>
              <a:gd name="connsiteX43" fmla="*/ 263634 w 518076"/>
              <a:gd name="connsiteY43" fmla="*/ 342900 h 394446"/>
              <a:gd name="connsiteX44" fmla="*/ 254109 w 518076"/>
              <a:gd name="connsiteY44" fmla="*/ 333375 h 394446"/>
              <a:gd name="connsiteX45" fmla="*/ 250934 w 518076"/>
              <a:gd name="connsiteY45" fmla="*/ 320675 h 394446"/>
              <a:gd name="connsiteX46" fmla="*/ 244584 w 518076"/>
              <a:gd name="connsiteY46" fmla="*/ 238125 h 394446"/>
              <a:gd name="connsiteX47" fmla="*/ 238234 w 518076"/>
              <a:gd name="connsiteY47" fmla="*/ 215900 h 394446"/>
              <a:gd name="connsiteX48" fmla="*/ 235059 w 518076"/>
              <a:gd name="connsiteY48" fmla="*/ 203200 h 394446"/>
              <a:gd name="connsiteX49" fmla="*/ 222359 w 518076"/>
              <a:gd name="connsiteY49" fmla="*/ 184150 h 394446"/>
              <a:gd name="connsiteX50" fmla="*/ 216009 w 518076"/>
              <a:gd name="connsiteY50" fmla="*/ 161925 h 394446"/>
              <a:gd name="connsiteX51" fmla="*/ 206484 w 518076"/>
              <a:gd name="connsiteY51" fmla="*/ 152400 h 394446"/>
              <a:gd name="connsiteX52" fmla="*/ 190609 w 518076"/>
              <a:gd name="connsiteY52" fmla="*/ 136525 h 394446"/>
              <a:gd name="connsiteX53" fmla="*/ 171559 w 518076"/>
              <a:gd name="connsiteY53" fmla="*/ 114300 h 394446"/>
              <a:gd name="connsiteX54" fmla="*/ 152509 w 518076"/>
              <a:gd name="connsiteY54" fmla="*/ 101600 h 394446"/>
              <a:gd name="connsiteX55" fmla="*/ 142984 w 518076"/>
              <a:gd name="connsiteY55" fmla="*/ 95250 h 394446"/>
              <a:gd name="connsiteX56" fmla="*/ 123934 w 518076"/>
              <a:gd name="connsiteY56" fmla="*/ 85725 h 394446"/>
              <a:gd name="connsiteX57" fmla="*/ 114409 w 518076"/>
              <a:gd name="connsiteY57" fmla="*/ 76200 h 394446"/>
              <a:gd name="connsiteX58" fmla="*/ 92184 w 518076"/>
              <a:gd name="connsiteY58" fmla="*/ 63500 h 394446"/>
              <a:gd name="connsiteX59" fmla="*/ 73134 w 518076"/>
              <a:gd name="connsiteY59" fmla="*/ 47625 h 394446"/>
              <a:gd name="connsiteX60" fmla="*/ 54084 w 518076"/>
              <a:gd name="connsiteY60" fmla="*/ 38100 h 394446"/>
              <a:gd name="connsiteX61" fmla="*/ 31859 w 518076"/>
              <a:gd name="connsiteY61" fmla="*/ 19050 h 394446"/>
              <a:gd name="connsiteX62" fmla="*/ 15984 w 518076"/>
              <a:gd name="connsiteY62" fmla="*/ 15875 h 394446"/>
              <a:gd name="connsiteX63" fmla="*/ 6459 w 518076"/>
              <a:gd name="connsiteY63" fmla="*/ 12700 h 394446"/>
              <a:gd name="connsiteX64" fmla="*/ 109 w 518076"/>
              <a:gd name="connsiteY64" fmla="*/ 3175 h 394446"/>
              <a:gd name="connsiteX65" fmla="*/ 9634 w 518076"/>
              <a:gd name="connsiteY65" fmla="*/ 0 h 394446"/>
              <a:gd name="connsiteX66" fmla="*/ 120759 w 518076"/>
              <a:gd name="connsiteY66" fmla="*/ 3175 h 39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8076" h="394446">
                <a:moveTo>
                  <a:pt x="120759" y="3175"/>
                </a:moveTo>
                <a:lnTo>
                  <a:pt x="120759" y="3175"/>
                </a:lnTo>
                <a:cubicBezTo>
                  <a:pt x="129226" y="7408"/>
                  <a:pt x="137982" y="11105"/>
                  <a:pt x="146159" y="15875"/>
                </a:cubicBezTo>
                <a:cubicBezTo>
                  <a:pt x="162013" y="25123"/>
                  <a:pt x="155489" y="24179"/>
                  <a:pt x="168384" y="34925"/>
                </a:cubicBezTo>
                <a:cubicBezTo>
                  <a:pt x="182033" y="46299"/>
                  <a:pt x="173115" y="37290"/>
                  <a:pt x="187434" y="44450"/>
                </a:cubicBezTo>
                <a:cubicBezTo>
                  <a:pt x="190847" y="46157"/>
                  <a:pt x="193646" y="48907"/>
                  <a:pt x="196959" y="50800"/>
                </a:cubicBezTo>
                <a:cubicBezTo>
                  <a:pt x="201068" y="53148"/>
                  <a:pt x="205550" y="54802"/>
                  <a:pt x="209659" y="57150"/>
                </a:cubicBezTo>
                <a:cubicBezTo>
                  <a:pt x="212972" y="59043"/>
                  <a:pt x="215611" y="62160"/>
                  <a:pt x="219184" y="63500"/>
                </a:cubicBezTo>
                <a:cubicBezTo>
                  <a:pt x="224237" y="65395"/>
                  <a:pt x="229791" y="65504"/>
                  <a:pt x="235059" y="66675"/>
                </a:cubicBezTo>
                <a:cubicBezTo>
                  <a:pt x="272574" y="75012"/>
                  <a:pt x="219037" y="68338"/>
                  <a:pt x="308084" y="73025"/>
                </a:cubicBezTo>
                <a:cubicBezTo>
                  <a:pt x="314434" y="75142"/>
                  <a:pt x="320492" y="80205"/>
                  <a:pt x="327134" y="79375"/>
                </a:cubicBezTo>
                <a:cubicBezTo>
                  <a:pt x="363088" y="74881"/>
                  <a:pt x="344044" y="77049"/>
                  <a:pt x="384284" y="73025"/>
                </a:cubicBezTo>
                <a:cubicBezTo>
                  <a:pt x="399101" y="74083"/>
                  <a:pt x="414044" y="73996"/>
                  <a:pt x="428734" y="76200"/>
                </a:cubicBezTo>
                <a:cubicBezTo>
                  <a:pt x="445695" y="78744"/>
                  <a:pt x="452851" y="85928"/>
                  <a:pt x="466834" y="95250"/>
                </a:cubicBezTo>
                <a:cubicBezTo>
                  <a:pt x="470009" y="97367"/>
                  <a:pt x="472559" y="101255"/>
                  <a:pt x="476359" y="101600"/>
                </a:cubicBezTo>
                <a:lnTo>
                  <a:pt x="511284" y="104775"/>
                </a:lnTo>
                <a:cubicBezTo>
                  <a:pt x="515494" y="111090"/>
                  <a:pt x="522346" y="115938"/>
                  <a:pt x="514459" y="123825"/>
                </a:cubicBezTo>
                <a:cubicBezTo>
                  <a:pt x="509063" y="129221"/>
                  <a:pt x="495409" y="136525"/>
                  <a:pt x="495409" y="136525"/>
                </a:cubicBezTo>
                <a:cubicBezTo>
                  <a:pt x="477417" y="163512"/>
                  <a:pt x="507051" y="121708"/>
                  <a:pt x="470009" y="158750"/>
                </a:cubicBezTo>
                <a:cubicBezTo>
                  <a:pt x="457786" y="170973"/>
                  <a:pt x="462975" y="164539"/>
                  <a:pt x="454134" y="177800"/>
                </a:cubicBezTo>
                <a:cubicBezTo>
                  <a:pt x="453076" y="182033"/>
                  <a:pt x="452158" y="186304"/>
                  <a:pt x="450959" y="190500"/>
                </a:cubicBezTo>
                <a:cubicBezTo>
                  <a:pt x="450040" y="193718"/>
                  <a:pt x="447784" y="196678"/>
                  <a:pt x="447784" y="200025"/>
                </a:cubicBezTo>
                <a:cubicBezTo>
                  <a:pt x="447784" y="202240"/>
                  <a:pt x="448380" y="243750"/>
                  <a:pt x="454134" y="257175"/>
                </a:cubicBezTo>
                <a:cubicBezTo>
                  <a:pt x="455637" y="260682"/>
                  <a:pt x="458367" y="263525"/>
                  <a:pt x="460484" y="266700"/>
                </a:cubicBezTo>
                <a:cubicBezTo>
                  <a:pt x="462743" y="280255"/>
                  <a:pt x="463720" y="292221"/>
                  <a:pt x="470009" y="304800"/>
                </a:cubicBezTo>
                <a:cubicBezTo>
                  <a:pt x="477856" y="320493"/>
                  <a:pt x="474862" y="313010"/>
                  <a:pt x="479534" y="327025"/>
                </a:cubicBezTo>
                <a:cubicBezTo>
                  <a:pt x="480704" y="335215"/>
                  <a:pt x="481451" y="349909"/>
                  <a:pt x="485884" y="358775"/>
                </a:cubicBezTo>
                <a:cubicBezTo>
                  <a:pt x="487591" y="362188"/>
                  <a:pt x="490117" y="365125"/>
                  <a:pt x="492234" y="368300"/>
                </a:cubicBezTo>
                <a:cubicBezTo>
                  <a:pt x="493053" y="371577"/>
                  <a:pt x="499881" y="390423"/>
                  <a:pt x="492234" y="393700"/>
                </a:cubicBezTo>
                <a:cubicBezTo>
                  <a:pt x="486317" y="396236"/>
                  <a:pt x="479534" y="391583"/>
                  <a:pt x="473184" y="390525"/>
                </a:cubicBezTo>
                <a:cubicBezTo>
                  <a:pt x="470009" y="387350"/>
                  <a:pt x="466534" y="384449"/>
                  <a:pt x="463659" y="381000"/>
                </a:cubicBezTo>
                <a:cubicBezTo>
                  <a:pt x="461216" y="378069"/>
                  <a:pt x="460289" y="373859"/>
                  <a:pt x="457309" y="371475"/>
                </a:cubicBezTo>
                <a:cubicBezTo>
                  <a:pt x="454696" y="369384"/>
                  <a:pt x="450959" y="369358"/>
                  <a:pt x="447784" y="368300"/>
                </a:cubicBezTo>
                <a:cubicBezTo>
                  <a:pt x="444609" y="365125"/>
                  <a:pt x="441913" y="361385"/>
                  <a:pt x="438259" y="358775"/>
                </a:cubicBezTo>
                <a:cubicBezTo>
                  <a:pt x="434408" y="356024"/>
                  <a:pt x="429668" y="354773"/>
                  <a:pt x="425559" y="352425"/>
                </a:cubicBezTo>
                <a:cubicBezTo>
                  <a:pt x="422246" y="350532"/>
                  <a:pt x="419209" y="348192"/>
                  <a:pt x="416034" y="346075"/>
                </a:cubicBezTo>
                <a:cubicBezTo>
                  <a:pt x="415684" y="346145"/>
                  <a:pt x="389381" y="351144"/>
                  <a:pt x="387459" y="352425"/>
                </a:cubicBezTo>
                <a:cubicBezTo>
                  <a:pt x="384284" y="354542"/>
                  <a:pt x="384345" y="359928"/>
                  <a:pt x="381109" y="361950"/>
                </a:cubicBezTo>
                <a:cubicBezTo>
                  <a:pt x="375433" y="365498"/>
                  <a:pt x="367628" y="364587"/>
                  <a:pt x="362059" y="368300"/>
                </a:cubicBezTo>
                <a:cubicBezTo>
                  <a:pt x="358884" y="370417"/>
                  <a:pt x="356107" y="373310"/>
                  <a:pt x="352534" y="374650"/>
                </a:cubicBezTo>
                <a:cubicBezTo>
                  <a:pt x="346820" y="376793"/>
                  <a:pt x="317734" y="380529"/>
                  <a:pt x="314434" y="381000"/>
                </a:cubicBezTo>
                <a:cubicBezTo>
                  <a:pt x="308084" y="379942"/>
                  <a:pt x="301491" y="379861"/>
                  <a:pt x="295384" y="377825"/>
                </a:cubicBezTo>
                <a:cubicBezTo>
                  <a:pt x="289881" y="375991"/>
                  <a:pt x="279429" y="365929"/>
                  <a:pt x="276334" y="361950"/>
                </a:cubicBezTo>
                <a:cubicBezTo>
                  <a:pt x="271649" y="355926"/>
                  <a:pt x="269030" y="348296"/>
                  <a:pt x="263634" y="342900"/>
                </a:cubicBezTo>
                <a:lnTo>
                  <a:pt x="254109" y="333375"/>
                </a:lnTo>
                <a:cubicBezTo>
                  <a:pt x="253051" y="329142"/>
                  <a:pt x="251391" y="325015"/>
                  <a:pt x="250934" y="320675"/>
                </a:cubicBezTo>
                <a:cubicBezTo>
                  <a:pt x="247105" y="284300"/>
                  <a:pt x="249109" y="272060"/>
                  <a:pt x="244584" y="238125"/>
                </a:cubicBezTo>
                <a:cubicBezTo>
                  <a:pt x="243343" y="228820"/>
                  <a:pt x="240683" y="224471"/>
                  <a:pt x="238234" y="215900"/>
                </a:cubicBezTo>
                <a:cubicBezTo>
                  <a:pt x="237035" y="211704"/>
                  <a:pt x="237010" y="207103"/>
                  <a:pt x="235059" y="203200"/>
                </a:cubicBezTo>
                <a:cubicBezTo>
                  <a:pt x="231646" y="196374"/>
                  <a:pt x="222359" y="184150"/>
                  <a:pt x="222359" y="184150"/>
                </a:cubicBezTo>
                <a:cubicBezTo>
                  <a:pt x="221936" y="182456"/>
                  <a:pt x="217831" y="164658"/>
                  <a:pt x="216009" y="161925"/>
                </a:cubicBezTo>
                <a:cubicBezTo>
                  <a:pt x="213518" y="158189"/>
                  <a:pt x="209359" y="155849"/>
                  <a:pt x="206484" y="152400"/>
                </a:cubicBezTo>
                <a:cubicBezTo>
                  <a:pt x="193255" y="136525"/>
                  <a:pt x="208071" y="148167"/>
                  <a:pt x="190609" y="136525"/>
                </a:cubicBezTo>
                <a:cubicBezTo>
                  <a:pt x="183742" y="126225"/>
                  <a:pt x="182558" y="123099"/>
                  <a:pt x="171559" y="114300"/>
                </a:cubicBezTo>
                <a:cubicBezTo>
                  <a:pt x="165600" y="109532"/>
                  <a:pt x="158859" y="105833"/>
                  <a:pt x="152509" y="101600"/>
                </a:cubicBezTo>
                <a:cubicBezTo>
                  <a:pt x="149334" y="99483"/>
                  <a:pt x="146604" y="96457"/>
                  <a:pt x="142984" y="95250"/>
                </a:cubicBezTo>
                <a:cubicBezTo>
                  <a:pt x="133438" y="92068"/>
                  <a:pt x="132140" y="92564"/>
                  <a:pt x="123934" y="85725"/>
                </a:cubicBezTo>
                <a:cubicBezTo>
                  <a:pt x="120485" y="82850"/>
                  <a:pt x="117858" y="79075"/>
                  <a:pt x="114409" y="76200"/>
                </a:cubicBezTo>
                <a:cubicBezTo>
                  <a:pt x="98289" y="62766"/>
                  <a:pt x="111593" y="77086"/>
                  <a:pt x="92184" y="63500"/>
                </a:cubicBezTo>
                <a:cubicBezTo>
                  <a:pt x="85412" y="58760"/>
                  <a:pt x="80012" y="52210"/>
                  <a:pt x="73134" y="47625"/>
                </a:cubicBezTo>
                <a:cubicBezTo>
                  <a:pt x="44495" y="28532"/>
                  <a:pt x="84059" y="63079"/>
                  <a:pt x="54084" y="38100"/>
                </a:cubicBezTo>
                <a:cubicBezTo>
                  <a:pt x="45993" y="31358"/>
                  <a:pt x="42051" y="23580"/>
                  <a:pt x="31859" y="19050"/>
                </a:cubicBezTo>
                <a:cubicBezTo>
                  <a:pt x="26928" y="16858"/>
                  <a:pt x="21219" y="17184"/>
                  <a:pt x="15984" y="15875"/>
                </a:cubicBezTo>
                <a:cubicBezTo>
                  <a:pt x="12737" y="15063"/>
                  <a:pt x="9634" y="13758"/>
                  <a:pt x="6459" y="12700"/>
                </a:cubicBezTo>
                <a:cubicBezTo>
                  <a:pt x="4342" y="9525"/>
                  <a:pt x="-816" y="6877"/>
                  <a:pt x="109" y="3175"/>
                </a:cubicBezTo>
                <a:cubicBezTo>
                  <a:pt x="921" y="-72"/>
                  <a:pt x="6289" y="119"/>
                  <a:pt x="9634" y="0"/>
                </a:cubicBezTo>
                <a:lnTo>
                  <a:pt x="120759" y="3175"/>
                </a:lnTo>
                <a:close/>
              </a:path>
            </a:pathLst>
          </a:cu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2783840" y="4574063"/>
            <a:ext cx="473076" cy="501785"/>
          </a:xfrm>
          <a:custGeom>
            <a:avLst/>
            <a:gdLst>
              <a:gd name="connsiteX0" fmla="*/ 276225 w 473076"/>
              <a:gd name="connsiteY0" fmla="*/ 3310 h 501785"/>
              <a:gd name="connsiteX1" fmla="*/ 276225 w 473076"/>
              <a:gd name="connsiteY1" fmla="*/ 3310 h 501785"/>
              <a:gd name="connsiteX2" fmla="*/ 304800 w 473076"/>
              <a:gd name="connsiteY2" fmla="*/ 135 h 501785"/>
              <a:gd name="connsiteX3" fmla="*/ 314325 w 473076"/>
              <a:gd name="connsiteY3" fmla="*/ 6485 h 501785"/>
              <a:gd name="connsiteX4" fmla="*/ 339725 w 473076"/>
              <a:gd name="connsiteY4" fmla="*/ 9660 h 501785"/>
              <a:gd name="connsiteX5" fmla="*/ 361950 w 473076"/>
              <a:gd name="connsiteY5" fmla="*/ 12835 h 501785"/>
              <a:gd name="connsiteX6" fmla="*/ 371475 w 473076"/>
              <a:gd name="connsiteY6" fmla="*/ 16010 h 501785"/>
              <a:gd name="connsiteX7" fmla="*/ 466725 w 473076"/>
              <a:gd name="connsiteY7" fmla="*/ 12835 h 501785"/>
              <a:gd name="connsiteX8" fmla="*/ 473075 w 473076"/>
              <a:gd name="connsiteY8" fmla="*/ 31885 h 501785"/>
              <a:gd name="connsiteX9" fmla="*/ 463550 w 473076"/>
              <a:gd name="connsiteY9" fmla="*/ 76335 h 501785"/>
              <a:gd name="connsiteX10" fmla="*/ 457200 w 473076"/>
              <a:gd name="connsiteY10" fmla="*/ 89035 h 501785"/>
              <a:gd name="connsiteX11" fmla="*/ 450850 w 473076"/>
              <a:gd name="connsiteY11" fmla="*/ 98560 h 501785"/>
              <a:gd name="connsiteX12" fmla="*/ 444500 w 473076"/>
              <a:gd name="connsiteY12" fmla="*/ 117610 h 501785"/>
              <a:gd name="connsiteX13" fmla="*/ 441325 w 473076"/>
              <a:gd name="connsiteY13" fmla="*/ 127135 h 501785"/>
              <a:gd name="connsiteX14" fmla="*/ 434975 w 473076"/>
              <a:gd name="connsiteY14" fmla="*/ 136660 h 501785"/>
              <a:gd name="connsiteX15" fmla="*/ 422275 w 473076"/>
              <a:gd name="connsiteY15" fmla="*/ 165235 h 501785"/>
              <a:gd name="connsiteX16" fmla="*/ 415925 w 473076"/>
              <a:gd name="connsiteY16" fmla="*/ 193810 h 501785"/>
              <a:gd name="connsiteX17" fmla="*/ 409575 w 473076"/>
              <a:gd name="connsiteY17" fmla="*/ 212860 h 501785"/>
              <a:gd name="connsiteX18" fmla="*/ 396875 w 473076"/>
              <a:gd name="connsiteY18" fmla="*/ 231910 h 501785"/>
              <a:gd name="connsiteX19" fmla="*/ 387350 w 473076"/>
              <a:gd name="connsiteY19" fmla="*/ 238260 h 501785"/>
              <a:gd name="connsiteX20" fmla="*/ 377825 w 473076"/>
              <a:gd name="connsiteY20" fmla="*/ 257310 h 501785"/>
              <a:gd name="connsiteX21" fmla="*/ 374650 w 473076"/>
              <a:gd name="connsiteY21" fmla="*/ 266835 h 501785"/>
              <a:gd name="connsiteX22" fmla="*/ 368300 w 473076"/>
              <a:gd name="connsiteY22" fmla="*/ 276360 h 501785"/>
              <a:gd name="connsiteX23" fmla="*/ 361950 w 473076"/>
              <a:gd name="connsiteY23" fmla="*/ 295410 h 501785"/>
              <a:gd name="connsiteX24" fmla="*/ 352425 w 473076"/>
              <a:gd name="connsiteY24" fmla="*/ 314460 h 501785"/>
              <a:gd name="connsiteX25" fmla="*/ 346075 w 473076"/>
              <a:gd name="connsiteY25" fmla="*/ 323985 h 501785"/>
              <a:gd name="connsiteX26" fmla="*/ 339725 w 473076"/>
              <a:gd name="connsiteY26" fmla="*/ 343035 h 501785"/>
              <a:gd name="connsiteX27" fmla="*/ 333375 w 473076"/>
              <a:gd name="connsiteY27" fmla="*/ 352560 h 501785"/>
              <a:gd name="connsiteX28" fmla="*/ 327025 w 473076"/>
              <a:gd name="connsiteY28" fmla="*/ 371610 h 501785"/>
              <a:gd name="connsiteX29" fmla="*/ 314325 w 473076"/>
              <a:gd name="connsiteY29" fmla="*/ 390660 h 501785"/>
              <a:gd name="connsiteX30" fmla="*/ 301625 w 473076"/>
              <a:gd name="connsiteY30" fmla="*/ 419235 h 501785"/>
              <a:gd name="connsiteX31" fmla="*/ 292100 w 473076"/>
              <a:gd name="connsiteY31" fmla="*/ 425585 h 501785"/>
              <a:gd name="connsiteX32" fmla="*/ 282575 w 473076"/>
              <a:gd name="connsiteY32" fmla="*/ 444635 h 501785"/>
              <a:gd name="connsiteX33" fmla="*/ 250825 w 473076"/>
              <a:gd name="connsiteY33" fmla="*/ 463685 h 501785"/>
              <a:gd name="connsiteX34" fmla="*/ 231775 w 473076"/>
              <a:gd name="connsiteY34" fmla="*/ 470035 h 501785"/>
              <a:gd name="connsiteX35" fmla="*/ 222250 w 473076"/>
              <a:gd name="connsiteY35" fmla="*/ 473210 h 501785"/>
              <a:gd name="connsiteX36" fmla="*/ 203200 w 473076"/>
              <a:gd name="connsiteY36" fmla="*/ 476385 h 501785"/>
              <a:gd name="connsiteX37" fmla="*/ 193675 w 473076"/>
              <a:gd name="connsiteY37" fmla="*/ 482735 h 501785"/>
              <a:gd name="connsiteX38" fmla="*/ 180975 w 473076"/>
              <a:gd name="connsiteY38" fmla="*/ 485910 h 501785"/>
              <a:gd name="connsiteX39" fmla="*/ 161925 w 473076"/>
              <a:gd name="connsiteY39" fmla="*/ 492260 h 501785"/>
              <a:gd name="connsiteX40" fmla="*/ 152400 w 473076"/>
              <a:gd name="connsiteY40" fmla="*/ 495435 h 501785"/>
              <a:gd name="connsiteX41" fmla="*/ 142875 w 473076"/>
              <a:gd name="connsiteY41" fmla="*/ 501785 h 501785"/>
              <a:gd name="connsiteX42" fmla="*/ 111125 w 473076"/>
              <a:gd name="connsiteY42" fmla="*/ 498610 h 501785"/>
              <a:gd name="connsiteX43" fmla="*/ 101600 w 473076"/>
              <a:gd name="connsiteY43" fmla="*/ 492260 h 501785"/>
              <a:gd name="connsiteX44" fmla="*/ 92075 w 473076"/>
              <a:gd name="connsiteY44" fmla="*/ 489085 h 501785"/>
              <a:gd name="connsiteX45" fmla="*/ 76200 w 473076"/>
              <a:gd name="connsiteY45" fmla="*/ 473210 h 501785"/>
              <a:gd name="connsiteX46" fmla="*/ 57150 w 473076"/>
              <a:gd name="connsiteY46" fmla="*/ 460510 h 501785"/>
              <a:gd name="connsiteX47" fmla="*/ 38100 w 473076"/>
              <a:gd name="connsiteY47" fmla="*/ 444635 h 501785"/>
              <a:gd name="connsiteX48" fmla="*/ 28575 w 473076"/>
              <a:gd name="connsiteY48" fmla="*/ 441460 h 501785"/>
              <a:gd name="connsiteX49" fmla="*/ 9525 w 473076"/>
              <a:gd name="connsiteY49" fmla="*/ 428760 h 501785"/>
              <a:gd name="connsiteX50" fmla="*/ 0 w 473076"/>
              <a:gd name="connsiteY50" fmla="*/ 422410 h 501785"/>
              <a:gd name="connsiteX51" fmla="*/ 9525 w 473076"/>
              <a:gd name="connsiteY51" fmla="*/ 403360 h 501785"/>
              <a:gd name="connsiteX52" fmla="*/ 19050 w 473076"/>
              <a:gd name="connsiteY52" fmla="*/ 397010 h 501785"/>
              <a:gd name="connsiteX53" fmla="*/ 22225 w 473076"/>
              <a:gd name="connsiteY53" fmla="*/ 387485 h 501785"/>
              <a:gd name="connsiteX54" fmla="*/ 34925 w 473076"/>
              <a:gd name="connsiteY54" fmla="*/ 368435 h 501785"/>
              <a:gd name="connsiteX55" fmla="*/ 63500 w 473076"/>
              <a:gd name="connsiteY55" fmla="*/ 352560 h 501785"/>
              <a:gd name="connsiteX56" fmla="*/ 79375 w 473076"/>
              <a:gd name="connsiteY56" fmla="*/ 333510 h 501785"/>
              <a:gd name="connsiteX57" fmla="*/ 85725 w 473076"/>
              <a:gd name="connsiteY57" fmla="*/ 314460 h 501785"/>
              <a:gd name="connsiteX58" fmla="*/ 88900 w 473076"/>
              <a:gd name="connsiteY58" fmla="*/ 304935 h 501785"/>
              <a:gd name="connsiteX59" fmla="*/ 92075 w 473076"/>
              <a:gd name="connsiteY59" fmla="*/ 295410 h 501785"/>
              <a:gd name="connsiteX60" fmla="*/ 98425 w 473076"/>
              <a:gd name="connsiteY60" fmla="*/ 260485 h 501785"/>
              <a:gd name="connsiteX61" fmla="*/ 104775 w 473076"/>
              <a:gd name="connsiteY61" fmla="*/ 250960 h 501785"/>
              <a:gd name="connsiteX62" fmla="*/ 107950 w 473076"/>
              <a:gd name="connsiteY62" fmla="*/ 238260 h 501785"/>
              <a:gd name="connsiteX63" fmla="*/ 114300 w 473076"/>
              <a:gd name="connsiteY63" fmla="*/ 228735 h 501785"/>
              <a:gd name="connsiteX64" fmla="*/ 139700 w 473076"/>
              <a:gd name="connsiteY64" fmla="*/ 222385 h 501785"/>
              <a:gd name="connsiteX65" fmla="*/ 158750 w 473076"/>
              <a:gd name="connsiteY65" fmla="*/ 209685 h 501785"/>
              <a:gd name="connsiteX66" fmla="*/ 168275 w 473076"/>
              <a:gd name="connsiteY66" fmla="*/ 206510 h 501785"/>
              <a:gd name="connsiteX67" fmla="*/ 187325 w 473076"/>
              <a:gd name="connsiteY67" fmla="*/ 190635 h 501785"/>
              <a:gd name="connsiteX68" fmla="*/ 196850 w 473076"/>
              <a:gd name="connsiteY68" fmla="*/ 184285 h 501785"/>
              <a:gd name="connsiteX69" fmla="*/ 203200 w 473076"/>
              <a:gd name="connsiteY69" fmla="*/ 174760 h 501785"/>
              <a:gd name="connsiteX70" fmla="*/ 212725 w 473076"/>
              <a:gd name="connsiteY70" fmla="*/ 171585 h 501785"/>
              <a:gd name="connsiteX71" fmla="*/ 219075 w 473076"/>
              <a:gd name="connsiteY71" fmla="*/ 152535 h 501785"/>
              <a:gd name="connsiteX72" fmla="*/ 222250 w 473076"/>
              <a:gd name="connsiteY72" fmla="*/ 143010 h 501785"/>
              <a:gd name="connsiteX73" fmla="*/ 225425 w 473076"/>
              <a:gd name="connsiteY73" fmla="*/ 133485 h 501785"/>
              <a:gd name="connsiteX74" fmla="*/ 231775 w 473076"/>
              <a:gd name="connsiteY74" fmla="*/ 98560 h 501785"/>
              <a:gd name="connsiteX75" fmla="*/ 238125 w 473076"/>
              <a:gd name="connsiteY75" fmla="*/ 79510 h 501785"/>
              <a:gd name="connsiteX76" fmla="*/ 241300 w 473076"/>
              <a:gd name="connsiteY76" fmla="*/ 69985 h 501785"/>
              <a:gd name="connsiteX77" fmla="*/ 250825 w 473076"/>
              <a:gd name="connsiteY77" fmla="*/ 63635 h 501785"/>
              <a:gd name="connsiteX78" fmla="*/ 254000 w 473076"/>
              <a:gd name="connsiteY78" fmla="*/ 54110 h 501785"/>
              <a:gd name="connsiteX79" fmla="*/ 260350 w 473076"/>
              <a:gd name="connsiteY79" fmla="*/ 44585 h 501785"/>
              <a:gd name="connsiteX80" fmla="*/ 263525 w 473076"/>
              <a:gd name="connsiteY80" fmla="*/ 31885 h 501785"/>
              <a:gd name="connsiteX81" fmla="*/ 276225 w 473076"/>
              <a:gd name="connsiteY81" fmla="*/ 3310 h 50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73076" h="501785">
                <a:moveTo>
                  <a:pt x="276225" y="3310"/>
                </a:moveTo>
                <a:lnTo>
                  <a:pt x="276225" y="3310"/>
                </a:lnTo>
                <a:cubicBezTo>
                  <a:pt x="285750" y="2252"/>
                  <a:pt x="295249" y="-661"/>
                  <a:pt x="304800" y="135"/>
                </a:cubicBezTo>
                <a:cubicBezTo>
                  <a:pt x="308603" y="452"/>
                  <a:pt x="310644" y="5481"/>
                  <a:pt x="314325" y="6485"/>
                </a:cubicBezTo>
                <a:cubicBezTo>
                  <a:pt x="322557" y="8730"/>
                  <a:pt x="331267" y="8532"/>
                  <a:pt x="339725" y="9660"/>
                </a:cubicBezTo>
                <a:lnTo>
                  <a:pt x="361950" y="12835"/>
                </a:lnTo>
                <a:cubicBezTo>
                  <a:pt x="365125" y="13893"/>
                  <a:pt x="368128" y="16010"/>
                  <a:pt x="371475" y="16010"/>
                </a:cubicBezTo>
                <a:cubicBezTo>
                  <a:pt x="403243" y="16010"/>
                  <a:pt x="435338" y="7931"/>
                  <a:pt x="466725" y="12835"/>
                </a:cubicBezTo>
                <a:cubicBezTo>
                  <a:pt x="473338" y="13868"/>
                  <a:pt x="473075" y="31885"/>
                  <a:pt x="473075" y="31885"/>
                </a:cubicBezTo>
                <a:cubicBezTo>
                  <a:pt x="470992" y="48548"/>
                  <a:pt x="471090" y="61255"/>
                  <a:pt x="463550" y="76335"/>
                </a:cubicBezTo>
                <a:cubicBezTo>
                  <a:pt x="461433" y="80568"/>
                  <a:pt x="459548" y="84926"/>
                  <a:pt x="457200" y="89035"/>
                </a:cubicBezTo>
                <a:cubicBezTo>
                  <a:pt x="455307" y="92348"/>
                  <a:pt x="452400" y="95073"/>
                  <a:pt x="450850" y="98560"/>
                </a:cubicBezTo>
                <a:cubicBezTo>
                  <a:pt x="448132" y="104677"/>
                  <a:pt x="446617" y="111260"/>
                  <a:pt x="444500" y="117610"/>
                </a:cubicBezTo>
                <a:cubicBezTo>
                  <a:pt x="443442" y="120785"/>
                  <a:pt x="443181" y="124350"/>
                  <a:pt x="441325" y="127135"/>
                </a:cubicBezTo>
                <a:cubicBezTo>
                  <a:pt x="439208" y="130310"/>
                  <a:pt x="436525" y="133173"/>
                  <a:pt x="434975" y="136660"/>
                </a:cubicBezTo>
                <a:cubicBezTo>
                  <a:pt x="419862" y="170665"/>
                  <a:pt x="436646" y="143679"/>
                  <a:pt x="422275" y="165235"/>
                </a:cubicBezTo>
                <a:cubicBezTo>
                  <a:pt x="420462" y="174299"/>
                  <a:pt x="418615" y="184842"/>
                  <a:pt x="415925" y="193810"/>
                </a:cubicBezTo>
                <a:cubicBezTo>
                  <a:pt x="414002" y="200221"/>
                  <a:pt x="413288" y="207291"/>
                  <a:pt x="409575" y="212860"/>
                </a:cubicBezTo>
                <a:cubicBezTo>
                  <a:pt x="405342" y="219210"/>
                  <a:pt x="403225" y="227677"/>
                  <a:pt x="396875" y="231910"/>
                </a:cubicBezTo>
                <a:lnTo>
                  <a:pt x="387350" y="238260"/>
                </a:lnTo>
                <a:cubicBezTo>
                  <a:pt x="379370" y="262201"/>
                  <a:pt x="390135" y="232691"/>
                  <a:pt x="377825" y="257310"/>
                </a:cubicBezTo>
                <a:cubicBezTo>
                  <a:pt x="376328" y="260303"/>
                  <a:pt x="376147" y="263842"/>
                  <a:pt x="374650" y="266835"/>
                </a:cubicBezTo>
                <a:cubicBezTo>
                  <a:pt x="372943" y="270248"/>
                  <a:pt x="369850" y="272873"/>
                  <a:pt x="368300" y="276360"/>
                </a:cubicBezTo>
                <a:cubicBezTo>
                  <a:pt x="365582" y="282477"/>
                  <a:pt x="365663" y="289841"/>
                  <a:pt x="361950" y="295410"/>
                </a:cubicBezTo>
                <a:cubicBezTo>
                  <a:pt x="343752" y="322707"/>
                  <a:pt x="365570" y="288170"/>
                  <a:pt x="352425" y="314460"/>
                </a:cubicBezTo>
                <a:cubicBezTo>
                  <a:pt x="350718" y="317873"/>
                  <a:pt x="347625" y="320498"/>
                  <a:pt x="346075" y="323985"/>
                </a:cubicBezTo>
                <a:cubicBezTo>
                  <a:pt x="343357" y="330102"/>
                  <a:pt x="343438" y="337466"/>
                  <a:pt x="339725" y="343035"/>
                </a:cubicBezTo>
                <a:cubicBezTo>
                  <a:pt x="337608" y="346210"/>
                  <a:pt x="334925" y="349073"/>
                  <a:pt x="333375" y="352560"/>
                </a:cubicBezTo>
                <a:cubicBezTo>
                  <a:pt x="330657" y="358677"/>
                  <a:pt x="330738" y="366041"/>
                  <a:pt x="327025" y="371610"/>
                </a:cubicBezTo>
                <a:cubicBezTo>
                  <a:pt x="322792" y="377960"/>
                  <a:pt x="316738" y="383420"/>
                  <a:pt x="314325" y="390660"/>
                </a:cubicBezTo>
                <a:cubicBezTo>
                  <a:pt x="311181" y="400091"/>
                  <a:pt x="309172" y="411688"/>
                  <a:pt x="301625" y="419235"/>
                </a:cubicBezTo>
                <a:cubicBezTo>
                  <a:pt x="298927" y="421933"/>
                  <a:pt x="295275" y="423468"/>
                  <a:pt x="292100" y="425585"/>
                </a:cubicBezTo>
                <a:cubicBezTo>
                  <a:pt x="289835" y="432379"/>
                  <a:pt x="288368" y="439566"/>
                  <a:pt x="282575" y="444635"/>
                </a:cubicBezTo>
                <a:cubicBezTo>
                  <a:pt x="276298" y="450128"/>
                  <a:pt x="259987" y="460020"/>
                  <a:pt x="250825" y="463685"/>
                </a:cubicBezTo>
                <a:cubicBezTo>
                  <a:pt x="244610" y="466171"/>
                  <a:pt x="238125" y="467918"/>
                  <a:pt x="231775" y="470035"/>
                </a:cubicBezTo>
                <a:cubicBezTo>
                  <a:pt x="228600" y="471093"/>
                  <a:pt x="225551" y="472660"/>
                  <a:pt x="222250" y="473210"/>
                </a:cubicBezTo>
                <a:lnTo>
                  <a:pt x="203200" y="476385"/>
                </a:lnTo>
                <a:cubicBezTo>
                  <a:pt x="200025" y="478502"/>
                  <a:pt x="197182" y="481232"/>
                  <a:pt x="193675" y="482735"/>
                </a:cubicBezTo>
                <a:cubicBezTo>
                  <a:pt x="189664" y="484454"/>
                  <a:pt x="185155" y="484656"/>
                  <a:pt x="180975" y="485910"/>
                </a:cubicBezTo>
                <a:cubicBezTo>
                  <a:pt x="174564" y="487833"/>
                  <a:pt x="168275" y="490143"/>
                  <a:pt x="161925" y="492260"/>
                </a:cubicBezTo>
                <a:cubicBezTo>
                  <a:pt x="158750" y="493318"/>
                  <a:pt x="155185" y="493579"/>
                  <a:pt x="152400" y="495435"/>
                </a:cubicBezTo>
                <a:lnTo>
                  <a:pt x="142875" y="501785"/>
                </a:lnTo>
                <a:cubicBezTo>
                  <a:pt x="132292" y="500727"/>
                  <a:pt x="121489" y="501002"/>
                  <a:pt x="111125" y="498610"/>
                </a:cubicBezTo>
                <a:cubicBezTo>
                  <a:pt x="107407" y="497752"/>
                  <a:pt x="105013" y="493967"/>
                  <a:pt x="101600" y="492260"/>
                </a:cubicBezTo>
                <a:cubicBezTo>
                  <a:pt x="98607" y="490763"/>
                  <a:pt x="95250" y="490143"/>
                  <a:pt x="92075" y="489085"/>
                </a:cubicBezTo>
                <a:cubicBezTo>
                  <a:pt x="80433" y="471623"/>
                  <a:pt x="92075" y="486439"/>
                  <a:pt x="76200" y="473210"/>
                </a:cubicBezTo>
                <a:cubicBezTo>
                  <a:pt x="60345" y="459997"/>
                  <a:pt x="73889" y="466090"/>
                  <a:pt x="57150" y="460510"/>
                </a:cubicBezTo>
                <a:cubicBezTo>
                  <a:pt x="50128" y="453488"/>
                  <a:pt x="46941" y="449055"/>
                  <a:pt x="38100" y="444635"/>
                </a:cubicBezTo>
                <a:cubicBezTo>
                  <a:pt x="35107" y="443138"/>
                  <a:pt x="31501" y="443085"/>
                  <a:pt x="28575" y="441460"/>
                </a:cubicBezTo>
                <a:cubicBezTo>
                  <a:pt x="21904" y="437754"/>
                  <a:pt x="15875" y="432993"/>
                  <a:pt x="9525" y="428760"/>
                </a:cubicBezTo>
                <a:lnTo>
                  <a:pt x="0" y="422410"/>
                </a:lnTo>
                <a:cubicBezTo>
                  <a:pt x="2582" y="414663"/>
                  <a:pt x="3370" y="409515"/>
                  <a:pt x="9525" y="403360"/>
                </a:cubicBezTo>
                <a:cubicBezTo>
                  <a:pt x="12223" y="400662"/>
                  <a:pt x="15875" y="399127"/>
                  <a:pt x="19050" y="397010"/>
                </a:cubicBezTo>
                <a:cubicBezTo>
                  <a:pt x="20108" y="393835"/>
                  <a:pt x="20600" y="390411"/>
                  <a:pt x="22225" y="387485"/>
                </a:cubicBezTo>
                <a:cubicBezTo>
                  <a:pt x="25931" y="380814"/>
                  <a:pt x="28575" y="372668"/>
                  <a:pt x="34925" y="368435"/>
                </a:cubicBezTo>
                <a:cubicBezTo>
                  <a:pt x="56760" y="353879"/>
                  <a:pt x="46735" y="358148"/>
                  <a:pt x="63500" y="352560"/>
                </a:cubicBezTo>
                <a:cubicBezTo>
                  <a:pt x="69482" y="346578"/>
                  <a:pt x="75839" y="341467"/>
                  <a:pt x="79375" y="333510"/>
                </a:cubicBezTo>
                <a:cubicBezTo>
                  <a:pt x="82093" y="327393"/>
                  <a:pt x="83608" y="320810"/>
                  <a:pt x="85725" y="314460"/>
                </a:cubicBezTo>
                <a:lnTo>
                  <a:pt x="88900" y="304935"/>
                </a:lnTo>
                <a:lnTo>
                  <a:pt x="92075" y="295410"/>
                </a:lnTo>
                <a:cubicBezTo>
                  <a:pt x="93169" y="286654"/>
                  <a:pt x="93531" y="270274"/>
                  <a:pt x="98425" y="260485"/>
                </a:cubicBezTo>
                <a:cubicBezTo>
                  <a:pt x="100132" y="257072"/>
                  <a:pt x="102658" y="254135"/>
                  <a:pt x="104775" y="250960"/>
                </a:cubicBezTo>
                <a:cubicBezTo>
                  <a:pt x="105833" y="246727"/>
                  <a:pt x="106231" y="242271"/>
                  <a:pt x="107950" y="238260"/>
                </a:cubicBezTo>
                <a:cubicBezTo>
                  <a:pt x="109453" y="234753"/>
                  <a:pt x="111320" y="231119"/>
                  <a:pt x="114300" y="228735"/>
                </a:cubicBezTo>
                <a:cubicBezTo>
                  <a:pt x="117554" y="226132"/>
                  <a:pt x="138909" y="222543"/>
                  <a:pt x="139700" y="222385"/>
                </a:cubicBezTo>
                <a:cubicBezTo>
                  <a:pt x="146050" y="218152"/>
                  <a:pt x="151510" y="212098"/>
                  <a:pt x="158750" y="209685"/>
                </a:cubicBezTo>
                <a:cubicBezTo>
                  <a:pt x="161925" y="208627"/>
                  <a:pt x="165282" y="208007"/>
                  <a:pt x="168275" y="206510"/>
                </a:cubicBezTo>
                <a:cubicBezTo>
                  <a:pt x="180099" y="200598"/>
                  <a:pt x="176792" y="199412"/>
                  <a:pt x="187325" y="190635"/>
                </a:cubicBezTo>
                <a:cubicBezTo>
                  <a:pt x="190256" y="188192"/>
                  <a:pt x="193675" y="186402"/>
                  <a:pt x="196850" y="184285"/>
                </a:cubicBezTo>
                <a:cubicBezTo>
                  <a:pt x="198967" y="181110"/>
                  <a:pt x="200220" y="177144"/>
                  <a:pt x="203200" y="174760"/>
                </a:cubicBezTo>
                <a:cubicBezTo>
                  <a:pt x="205813" y="172669"/>
                  <a:pt x="210780" y="174308"/>
                  <a:pt x="212725" y="171585"/>
                </a:cubicBezTo>
                <a:cubicBezTo>
                  <a:pt x="216616" y="166138"/>
                  <a:pt x="216958" y="158885"/>
                  <a:pt x="219075" y="152535"/>
                </a:cubicBezTo>
                <a:lnTo>
                  <a:pt x="222250" y="143010"/>
                </a:lnTo>
                <a:cubicBezTo>
                  <a:pt x="223308" y="139835"/>
                  <a:pt x="224875" y="136786"/>
                  <a:pt x="225425" y="133485"/>
                </a:cubicBezTo>
                <a:cubicBezTo>
                  <a:pt x="226462" y="127262"/>
                  <a:pt x="229873" y="105533"/>
                  <a:pt x="231775" y="98560"/>
                </a:cubicBezTo>
                <a:cubicBezTo>
                  <a:pt x="233536" y="92102"/>
                  <a:pt x="236008" y="85860"/>
                  <a:pt x="238125" y="79510"/>
                </a:cubicBezTo>
                <a:cubicBezTo>
                  <a:pt x="239183" y="76335"/>
                  <a:pt x="238515" y="71841"/>
                  <a:pt x="241300" y="69985"/>
                </a:cubicBezTo>
                <a:lnTo>
                  <a:pt x="250825" y="63635"/>
                </a:lnTo>
                <a:cubicBezTo>
                  <a:pt x="251883" y="60460"/>
                  <a:pt x="252503" y="57103"/>
                  <a:pt x="254000" y="54110"/>
                </a:cubicBezTo>
                <a:cubicBezTo>
                  <a:pt x="255707" y="50697"/>
                  <a:pt x="258847" y="48092"/>
                  <a:pt x="260350" y="44585"/>
                </a:cubicBezTo>
                <a:cubicBezTo>
                  <a:pt x="262069" y="40574"/>
                  <a:pt x="261993" y="35971"/>
                  <a:pt x="263525" y="31885"/>
                </a:cubicBezTo>
                <a:cubicBezTo>
                  <a:pt x="270822" y="12427"/>
                  <a:pt x="274108" y="8072"/>
                  <a:pt x="276225" y="3310"/>
                </a:cubicBezTo>
                <a:close/>
              </a:path>
            </a:pathLst>
          </a:cu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529893" y="4921861"/>
            <a:ext cx="469428" cy="345281"/>
          </a:xfrm>
          <a:custGeom>
            <a:avLst/>
            <a:gdLst>
              <a:gd name="connsiteX0" fmla="*/ 19372 w 469428"/>
              <a:gd name="connsiteY0" fmla="*/ 0 h 345281"/>
              <a:gd name="connsiteX1" fmla="*/ 19372 w 469428"/>
              <a:gd name="connsiteY1" fmla="*/ 0 h 345281"/>
              <a:gd name="connsiteX2" fmla="*/ 43185 w 469428"/>
              <a:gd name="connsiteY2" fmla="*/ 16668 h 345281"/>
              <a:gd name="connsiteX3" fmla="*/ 50328 w 469428"/>
              <a:gd name="connsiteY3" fmla="*/ 19050 h 345281"/>
              <a:gd name="connsiteX4" fmla="*/ 64616 w 469428"/>
              <a:gd name="connsiteY4" fmla="*/ 26193 h 345281"/>
              <a:gd name="connsiteX5" fmla="*/ 71760 w 469428"/>
              <a:gd name="connsiteY5" fmla="*/ 30956 h 345281"/>
              <a:gd name="connsiteX6" fmla="*/ 86047 w 469428"/>
              <a:gd name="connsiteY6" fmla="*/ 35718 h 345281"/>
              <a:gd name="connsiteX7" fmla="*/ 107478 w 469428"/>
              <a:gd name="connsiteY7" fmla="*/ 50006 h 345281"/>
              <a:gd name="connsiteX8" fmla="*/ 114622 w 469428"/>
              <a:gd name="connsiteY8" fmla="*/ 54768 h 345281"/>
              <a:gd name="connsiteX9" fmla="*/ 121766 w 469428"/>
              <a:gd name="connsiteY9" fmla="*/ 59531 h 345281"/>
              <a:gd name="connsiteX10" fmla="*/ 131291 w 469428"/>
              <a:gd name="connsiteY10" fmla="*/ 64293 h 345281"/>
              <a:gd name="connsiteX11" fmla="*/ 138435 w 469428"/>
              <a:gd name="connsiteY11" fmla="*/ 66675 h 345281"/>
              <a:gd name="connsiteX12" fmla="*/ 152722 w 469428"/>
              <a:gd name="connsiteY12" fmla="*/ 78581 h 345281"/>
              <a:gd name="connsiteX13" fmla="*/ 159866 w 469428"/>
              <a:gd name="connsiteY13" fmla="*/ 80962 h 345281"/>
              <a:gd name="connsiteX14" fmla="*/ 167010 w 469428"/>
              <a:gd name="connsiteY14" fmla="*/ 85725 h 345281"/>
              <a:gd name="connsiteX15" fmla="*/ 171772 w 469428"/>
              <a:gd name="connsiteY15" fmla="*/ 92868 h 345281"/>
              <a:gd name="connsiteX16" fmla="*/ 178916 w 469428"/>
              <a:gd name="connsiteY16" fmla="*/ 95250 h 345281"/>
              <a:gd name="connsiteX17" fmla="*/ 186060 w 469428"/>
              <a:gd name="connsiteY17" fmla="*/ 100012 h 345281"/>
              <a:gd name="connsiteX18" fmla="*/ 193203 w 469428"/>
              <a:gd name="connsiteY18" fmla="*/ 107156 h 345281"/>
              <a:gd name="connsiteX19" fmla="*/ 207491 w 469428"/>
              <a:gd name="connsiteY19" fmla="*/ 116681 h 345281"/>
              <a:gd name="connsiteX20" fmla="*/ 214635 w 469428"/>
              <a:gd name="connsiteY20" fmla="*/ 121443 h 345281"/>
              <a:gd name="connsiteX21" fmla="*/ 224160 w 469428"/>
              <a:gd name="connsiteY21" fmla="*/ 123825 h 345281"/>
              <a:gd name="connsiteX22" fmla="*/ 245591 w 469428"/>
              <a:gd name="connsiteY22" fmla="*/ 133350 h 345281"/>
              <a:gd name="connsiteX23" fmla="*/ 252735 w 469428"/>
              <a:gd name="connsiteY23" fmla="*/ 135731 h 345281"/>
              <a:gd name="connsiteX24" fmla="*/ 259878 w 469428"/>
              <a:gd name="connsiteY24" fmla="*/ 142875 h 345281"/>
              <a:gd name="connsiteX25" fmla="*/ 278928 w 469428"/>
              <a:gd name="connsiteY25" fmla="*/ 140493 h 345281"/>
              <a:gd name="connsiteX26" fmla="*/ 300360 w 469428"/>
              <a:gd name="connsiteY26" fmla="*/ 133350 h 345281"/>
              <a:gd name="connsiteX27" fmla="*/ 319410 w 469428"/>
              <a:gd name="connsiteY27" fmla="*/ 128587 h 345281"/>
              <a:gd name="connsiteX28" fmla="*/ 328935 w 469428"/>
              <a:gd name="connsiteY28" fmla="*/ 126206 h 345281"/>
              <a:gd name="connsiteX29" fmla="*/ 336078 w 469428"/>
              <a:gd name="connsiteY29" fmla="*/ 121443 h 345281"/>
              <a:gd name="connsiteX30" fmla="*/ 381322 w 469428"/>
              <a:gd name="connsiteY30" fmla="*/ 126206 h 345281"/>
              <a:gd name="connsiteX31" fmla="*/ 395610 w 469428"/>
              <a:gd name="connsiteY31" fmla="*/ 133350 h 345281"/>
              <a:gd name="connsiteX32" fmla="*/ 436091 w 469428"/>
              <a:gd name="connsiteY32" fmla="*/ 135731 h 345281"/>
              <a:gd name="connsiteX33" fmla="*/ 443235 w 469428"/>
              <a:gd name="connsiteY33" fmla="*/ 140493 h 345281"/>
              <a:gd name="connsiteX34" fmla="*/ 445616 w 469428"/>
              <a:gd name="connsiteY34" fmla="*/ 147637 h 345281"/>
              <a:gd name="connsiteX35" fmla="*/ 450378 w 469428"/>
              <a:gd name="connsiteY35" fmla="*/ 157162 h 345281"/>
              <a:gd name="connsiteX36" fmla="*/ 459903 w 469428"/>
              <a:gd name="connsiteY36" fmla="*/ 171450 h 345281"/>
              <a:gd name="connsiteX37" fmla="*/ 462285 w 469428"/>
              <a:gd name="connsiteY37" fmla="*/ 180975 h 345281"/>
              <a:gd name="connsiteX38" fmla="*/ 467047 w 469428"/>
              <a:gd name="connsiteY38" fmla="*/ 188118 h 345281"/>
              <a:gd name="connsiteX39" fmla="*/ 469428 w 469428"/>
              <a:gd name="connsiteY39" fmla="*/ 200025 h 345281"/>
              <a:gd name="connsiteX40" fmla="*/ 467047 w 469428"/>
              <a:gd name="connsiteY40" fmla="*/ 264318 h 345281"/>
              <a:gd name="connsiteX41" fmla="*/ 452760 w 469428"/>
              <a:gd name="connsiteY41" fmla="*/ 285750 h 345281"/>
              <a:gd name="connsiteX42" fmla="*/ 445616 w 469428"/>
              <a:gd name="connsiteY42" fmla="*/ 300037 h 345281"/>
              <a:gd name="connsiteX43" fmla="*/ 440853 w 469428"/>
              <a:gd name="connsiteY43" fmla="*/ 314325 h 345281"/>
              <a:gd name="connsiteX44" fmla="*/ 426566 w 469428"/>
              <a:gd name="connsiteY44" fmla="*/ 323850 h 345281"/>
              <a:gd name="connsiteX45" fmla="*/ 419422 w 469428"/>
              <a:gd name="connsiteY45" fmla="*/ 330993 h 345281"/>
              <a:gd name="connsiteX46" fmla="*/ 409897 w 469428"/>
              <a:gd name="connsiteY46" fmla="*/ 333375 h 345281"/>
              <a:gd name="connsiteX47" fmla="*/ 393228 w 469428"/>
              <a:gd name="connsiteY47" fmla="*/ 340518 h 345281"/>
              <a:gd name="connsiteX48" fmla="*/ 378941 w 469428"/>
              <a:gd name="connsiteY48" fmla="*/ 345281 h 345281"/>
              <a:gd name="connsiteX49" fmla="*/ 309885 w 469428"/>
              <a:gd name="connsiteY49" fmla="*/ 342900 h 345281"/>
              <a:gd name="connsiteX50" fmla="*/ 295597 w 469428"/>
              <a:gd name="connsiteY50" fmla="*/ 333375 h 345281"/>
              <a:gd name="connsiteX51" fmla="*/ 281310 w 469428"/>
              <a:gd name="connsiteY51" fmla="*/ 323850 h 345281"/>
              <a:gd name="connsiteX52" fmla="*/ 274166 w 469428"/>
              <a:gd name="connsiteY52" fmla="*/ 319087 h 345281"/>
              <a:gd name="connsiteX53" fmla="*/ 267022 w 469428"/>
              <a:gd name="connsiteY53" fmla="*/ 314325 h 345281"/>
              <a:gd name="connsiteX54" fmla="*/ 259878 w 469428"/>
              <a:gd name="connsiteY54" fmla="*/ 300037 h 345281"/>
              <a:gd name="connsiteX55" fmla="*/ 255116 w 469428"/>
              <a:gd name="connsiteY55" fmla="*/ 292893 h 345281"/>
              <a:gd name="connsiteX56" fmla="*/ 250353 w 469428"/>
              <a:gd name="connsiteY56" fmla="*/ 278606 h 345281"/>
              <a:gd name="connsiteX57" fmla="*/ 247972 w 469428"/>
              <a:gd name="connsiteY57" fmla="*/ 271462 h 345281"/>
              <a:gd name="connsiteX58" fmla="*/ 243210 w 469428"/>
              <a:gd name="connsiteY58" fmla="*/ 264318 h 345281"/>
              <a:gd name="connsiteX59" fmla="*/ 238447 w 469428"/>
              <a:gd name="connsiteY59" fmla="*/ 202406 h 345281"/>
              <a:gd name="connsiteX60" fmla="*/ 233685 w 469428"/>
              <a:gd name="connsiteY60" fmla="*/ 188118 h 345281"/>
              <a:gd name="connsiteX61" fmla="*/ 226541 w 469428"/>
              <a:gd name="connsiteY61" fmla="*/ 180975 h 345281"/>
              <a:gd name="connsiteX62" fmla="*/ 224160 w 469428"/>
              <a:gd name="connsiteY62" fmla="*/ 173831 h 345281"/>
              <a:gd name="connsiteX63" fmla="*/ 217016 w 469428"/>
              <a:gd name="connsiteY63" fmla="*/ 169068 h 345281"/>
              <a:gd name="connsiteX64" fmla="*/ 202728 w 469428"/>
              <a:gd name="connsiteY64" fmla="*/ 157162 h 345281"/>
              <a:gd name="connsiteX65" fmla="*/ 190822 w 469428"/>
              <a:gd name="connsiteY65" fmla="*/ 147637 h 345281"/>
              <a:gd name="connsiteX66" fmla="*/ 183678 w 469428"/>
              <a:gd name="connsiteY66" fmla="*/ 142875 h 345281"/>
              <a:gd name="connsiteX67" fmla="*/ 169391 w 469428"/>
              <a:gd name="connsiteY67" fmla="*/ 138112 h 345281"/>
              <a:gd name="connsiteX68" fmla="*/ 162247 w 469428"/>
              <a:gd name="connsiteY68" fmla="*/ 133350 h 345281"/>
              <a:gd name="connsiteX69" fmla="*/ 143197 w 469428"/>
              <a:gd name="connsiteY69" fmla="*/ 128587 h 345281"/>
              <a:gd name="connsiteX70" fmla="*/ 126528 w 469428"/>
              <a:gd name="connsiteY70" fmla="*/ 123825 h 345281"/>
              <a:gd name="connsiteX71" fmla="*/ 105097 w 469428"/>
              <a:gd name="connsiteY71" fmla="*/ 107156 h 345281"/>
              <a:gd name="connsiteX72" fmla="*/ 83666 w 469428"/>
              <a:gd name="connsiteY72" fmla="*/ 90487 h 345281"/>
              <a:gd name="connsiteX73" fmla="*/ 76522 w 469428"/>
              <a:gd name="connsiteY73" fmla="*/ 88106 h 345281"/>
              <a:gd name="connsiteX74" fmla="*/ 69378 w 469428"/>
              <a:gd name="connsiteY74" fmla="*/ 83343 h 345281"/>
              <a:gd name="connsiteX75" fmla="*/ 57472 w 469428"/>
              <a:gd name="connsiteY75" fmla="*/ 80962 h 345281"/>
              <a:gd name="connsiteX76" fmla="*/ 50328 w 469428"/>
              <a:gd name="connsiteY76" fmla="*/ 78581 h 345281"/>
              <a:gd name="connsiteX77" fmla="*/ 28897 w 469428"/>
              <a:gd name="connsiteY77" fmla="*/ 66675 h 345281"/>
              <a:gd name="connsiteX78" fmla="*/ 21753 w 469428"/>
              <a:gd name="connsiteY78" fmla="*/ 61912 h 345281"/>
              <a:gd name="connsiteX79" fmla="*/ 7466 w 469428"/>
              <a:gd name="connsiteY79" fmla="*/ 54768 h 345281"/>
              <a:gd name="connsiteX80" fmla="*/ 2703 w 469428"/>
              <a:gd name="connsiteY80" fmla="*/ 47625 h 345281"/>
              <a:gd name="connsiteX81" fmla="*/ 2703 w 469428"/>
              <a:gd name="connsiteY81" fmla="*/ 23812 h 345281"/>
              <a:gd name="connsiteX82" fmla="*/ 19372 w 469428"/>
              <a:gd name="connsiteY82" fmla="*/ 0 h 34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69428" h="345281">
                <a:moveTo>
                  <a:pt x="19372" y="0"/>
                </a:moveTo>
                <a:lnTo>
                  <a:pt x="19372" y="0"/>
                </a:lnTo>
                <a:cubicBezTo>
                  <a:pt x="27310" y="5556"/>
                  <a:pt x="33994" y="13603"/>
                  <a:pt x="43185" y="16668"/>
                </a:cubicBezTo>
                <a:cubicBezTo>
                  <a:pt x="45566" y="17462"/>
                  <a:pt x="48083" y="17927"/>
                  <a:pt x="50328" y="19050"/>
                </a:cubicBezTo>
                <a:cubicBezTo>
                  <a:pt x="68782" y="28277"/>
                  <a:pt x="46669" y="20212"/>
                  <a:pt x="64616" y="26193"/>
                </a:cubicBezTo>
                <a:cubicBezTo>
                  <a:pt x="66997" y="27781"/>
                  <a:pt x="69145" y="29794"/>
                  <a:pt x="71760" y="30956"/>
                </a:cubicBezTo>
                <a:cubicBezTo>
                  <a:pt x="76347" y="32995"/>
                  <a:pt x="86047" y="35718"/>
                  <a:pt x="86047" y="35718"/>
                </a:cubicBezTo>
                <a:lnTo>
                  <a:pt x="107478" y="50006"/>
                </a:lnTo>
                <a:lnTo>
                  <a:pt x="114622" y="54768"/>
                </a:lnTo>
                <a:cubicBezTo>
                  <a:pt x="117003" y="56356"/>
                  <a:pt x="119206" y="58251"/>
                  <a:pt x="121766" y="59531"/>
                </a:cubicBezTo>
                <a:cubicBezTo>
                  <a:pt x="124941" y="61118"/>
                  <a:pt x="128028" y="62895"/>
                  <a:pt x="131291" y="64293"/>
                </a:cubicBezTo>
                <a:cubicBezTo>
                  <a:pt x="133598" y="65282"/>
                  <a:pt x="136190" y="65552"/>
                  <a:pt x="138435" y="66675"/>
                </a:cubicBezTo>
                <a:cubicBezTo>
                  <a:pt x="154020" y="74468"/>
                  <a:pt x="136918" y="68045"/>
                  <a:pt x="152722" y="78581"/>
                </a:cubicBezTo>
                <a:cubicBezTo>
                  <a:pt x="154811" y="79973"/>
                  <a:pt x="157485" y="80168"/>
                  <a:pt x="159866" y="80962"/>
                </a:cubicBezTo>
                <a:cubicBezTo>
                  <a:pt x="162247" y="82550"/>
                  <a:pt x="164986" y="83701"/>
                  <a:pt x="167010" y="85725"/>
                </a:cubicBezTo>
                <a:cubicBezTo>
                  <a:pt x="169033" y="87748"/>
                  <a:pt x="169537" y="91080"/>
                  <a:pt x="171772" y="92868"/>
                </a:cubicBezTo>
                <a:cubicBezTo>
                  <a:pt x="173732" y="94436"/>
                  <a:pt x="176671" y="94127"/>
                  <a:pt x="178916" y="95250"/>
                </a:cubicBezTo>
                <a:cubicBezTo>
                  <a:pt x="181476" y="96530"/>
                  <a:pt x="183861" y="98180"/>
                  <a:pt x="186060" y="100012"/>
                </a:cubicBezTo>
                <a:cubicBezTo>
                  <a:pt x="188647" y="102168"/>
                  <a:pt x="190545" y="105089"/>
                  <a:pt x="193203" y="107156"/>
                </a:cubicBezTo>
                <a:cubicBezTo>
                  <a:pt x="197721" y="110670"/>
                  <a:pt x="202728" y="113506"/>
                  <a:pt x="207491" y="116681"/>
                </a:cubicBezTo>
                <a:cubicBezTo>
                  <a:pt x="209872" y="118268"/>
                  <a:pt x="211859" y="120749"/>
                  <a:pt x="214635" y="121443"/>
                </a:cubicBezTo>
                <a:lnTo>
                  <a:pt x="224160" y="123825"/>
                </a:lnTo>
                <a:cubicBezTo>
                  <a:pt x="235479" y="131371"/>
                  <a:pt x="228589" y="127683"/>
                  <a:pt x="245591" y="133350"/>
                </a:cubicBezTo>
                <a:lnTo>
                  <a:pt x="252735" y="135731"/>
                </a:lnTo>
                <a:cubicBezTo>
                  <a:pt x="255116" y="138112"/>
                  <a:pt x="256565" y="142273"/>
                  <a:pt x="259878" y="142875"/>
                </a:cubicBezTo>
                <a:cubicBezTo>
                  <a:pt x="266174" y="144020"/>
                  <a:pt x="272671" y="141834"/>
                  <a:pt x="278928" y="140493"/>
                </a:cubicBezTo>
                <a:cubicBezTo>
                  <a:pt x="295573" y="136926"/>
                  <a:pt x="288466" y="136324"/>
                  <a:pt x="300360" y="133350"/>
                </a:cubicBezTo>
                <a:lnTo>
                  <a:pt x="319410" y="128587"/>
                </a:lnTo>
                <a:lnTo>
                  <a:pt x="328935" y="126206"/>
                </a:lnTo>
                <a:cubicBezTo>
                  <a:pt x="331316" y="124618"/>
                  <a:pt x="333220" y="121593"/>
                  <a:pt x="336078" y="121443"/>
                </a:cubicBezTo>
                <a:cubicBezTo>
                  <a:pt x="338843" y="121297"/>
                  <a:pt x="369570" y="120331"/>
                  <a:pt x="381322" y="126206"/>
                </a:cubicBezTo>
                <a:cubicBezTo>
                  <a:pt x="387842" y="129465"/>
                  <a:pt x="388131" y="132602"/>
                  <a:pt x="395610" y="133350"/>
                </a:cubicBezTo>
                <a:cubicBezTo>
                  <a:pt x="409060" y="134695"/>
                  <a:pt x="422597" y="134937"/>
                  <a:pt x="436091" y="135731"/>
                </a:cubicBezTo>
                <a:cubicBezTo>
                  <a:pt x="438472" y="137318"/>
                  <a:pt x="441447" y="138258"/>
                  <a:pt x="443235" y="140493"/>
                </a:cubicBezTo>
                <a:cubicBezTo>
                  <a:pt x="444803" y="142453"/>
                  <a:pt x="444627" y="145330"/>
                  <a:pt x="445616" y="147637"/>
                </a:cubicBezTo>
                <a:cubicBezTo>
                  <a:pt x="447014" y="150900"/>
                  <a:pt x="448552" y="154118"/>
                  <a:pt x="450378" y="157162"/>
                </a:cubicBezTo>
                <a:cubicBezTo>
                  <a:pt x="453323" y="162070"/>
                  <a:pt x="459903" y="171450"/>
                  <a:pt x="459903" y="171450"/>
                </a:cubicBezTo>
                <a:cubicBezTo>
                  <a:pt x="460697" y="174625"/>
                  <a:pt x="460996" y="177967"/>
                  <a:pt x="462285" y="180975"/>
                </a:cubicBezTo>
                <a:cubicBezTo>
                  <a:pt x="463412" y="183605"/>
                  <a:pt x="466042" y="185439"/>
                  <a:pt x="467047" y="188118"/>
                </a:cubicBezTo>
                <a:cubicBezTo>
                  <a:pt x="468468" y="191908"/>
                  <a:pt x="468634" y="196056"/>
                  <a:pt x="469428" y="200025"/>
                </a:cubicBezTo>
                <a:cubicBezTo>
                  <a:pt x="468634" y="221456"/>
                  <a:pt x="470260" y="243114"/>
                  <a:pt x="467047" y="264318"/>
                </a:cubicBezTo>
                <a:cubicBezTo>
                  <a:pt x="465066" y="277392"/>
                  <a:pt x="456131" y="275641"/>
                  <a:pt x="452760" y="285750"/>
                </a:cubicBezTo>
                <a:cubicBezTo>
                  <a:pt x="444067" y="311819"/>
                  <a:pt x="457934" y="272320"/>
                  <a:pt x="445616" y="300037"/>
                </a:cubicBezTo>
                <a:cubicBezTo>
                  <a:pt x="443577" y="304625"/>
                  <a:pt x="445030" y="311540"/>
                  <a:pt x="440853" y="314325"/>
                </a:cubicBezTo>
                <a:cubicBezTo>
                  <a:pt x="436091" y="317500"/>
                  <a:pt x="430614" y="319803"/>
                  <a:pt x="426566" y="323850"/>
                </a:cubicBezTo>
                <a:cubicBezTo>
                  <a:pt x="424185" y="326231"/>
                  <a:pt x="422346" y="329322"/>
                  <a:pt x="419422" y="330993"/>
                </a:cubicBezTo>
                <a:cubicBezTo>
                  <a:pt x="416580" y="332617"/>
                  <a:pt x="413072" y="332581"/>
                  <a:pt x="409897" y="333375"/>
                </a:cubicBezTo>
                <a:cubicBezTo>
                  <a:pt x="398561" y="340931"/>
                  <a:pt x="407209" y="336324"/>
                  <a:pt x="393228" y="340518"/>
                </a:cubicBezTo>
                <a:cubicBezTo>
                  <a:pt x="388420" y="341961"/>
                  <a:pt x="378941" y="345281"/>
                  <a:pt x="378941" y="345281"/>
                </a:cubicBezTo>
                <a:cubicBezTo>
                  <a:pt x="355922" y="344487"/>
                  <a:pt x="332686" y="346157"/>
                  <a:pt x="309885" y="342900"/>
                </a:cubicBezTo>
                <a:cubicBezTo>
                  <a:pt x="304219" y="342091"/>
                  <a:pt x="300360" y="336550"/>
                  <a:pt x="295597" y="333375"/>
                </a:cubicBezTo>
                <a:lnTo>
                  <a:pt x="281310" y="323850"/>
                </a:lnTo>
                <a:lnTo>
                  <a:pt x="274166" y="319087"/>
                </a:lnTo>
                <a:lnTo>
                  <a:pt x="267022" y="314325"/>
                </a:lnTo>
                <a:cubicBezTo>
                  <a:pt x="253375" y="293852"/>
                  <a:pt x="269737" y="319755"/>
                  <a:pt x="259878" y="300037"/>
                </a:cubicBezTo>
                <a:cubicBezTo>
                  <a:pt x="258598" y="297477"/>
                  <a:pt x="256278" y="295508"/>
                  <a:pt x="255116" y="292893"/>
                </a:cubicBezTo>
                <a:cubicBezTo>
                  <a:pt x="253077" y="288306"/>
                  <a:pt x="251941" y="283368"/>
                  <a:pt x="250353" y="278606"/>
                </a:cubicBezTo>
                <a:cubicBezTo>
                  <a:pt x="249559" y="276225"/>
                  <a:pt x="249364" y="273551"/>
                  <a:pt x="247972" y="271462"/>
                </a:cubicBezTo>
                <a:lnTo>
                  <a:pt x="243210" y="264318"/>
                </a:lnTo>
                <a:cubicBezTo>
                  <a:pt x="241622" y="243681"/>
                  <a:pt x="244992" y="222042"/>
                  <a:pt x="238447" y="202406"/>
                </a:cubicBezTo>
                <a:cubicBezTo>
                  <a:pt x="236860" y="197643"/>
                  <a:pt x="237235" y="191668"/>
                  <a:pt x="233685" y="188118"/>
                </a:cubicBezTo>
                <a:lnTo>
                  <a:pt x="226541" y="180975"/>
                </a:lnTo>
                <a:cubicBezTo>
                  <a:pt x="225747" y="178594"/>
                  <a:pt x="225728" y="175791"/>
                  <a:pt x="224160" y="173831"/>
                </a:cubicBezTo>
                <a:cubicBezTo>
                  <a:pt x="222372" y="171596"/>
                  <a:pt x="219215" y="170900"/>
                  <a:pt x="217016" y="169068"/>
                </a:cubicBezTo>
                <a:cubicBezTo>
                  <a:pt x="198680" y="153789"/>
                  <a:pt x="220466" y="168988"/>
                  <a:pt x="202728" y="157162"/>
                </a:cubicBezTo>
                <a:cubicBezTo>
                  <a:pt x="194701" y="145120"/>
                  <a:pt x="202324" y="153387"/>
                  <a:pt x="190822" y="147637"/>
                </a:cubicBezTo>
                <a:cubicBezTo>
                  <a:pt x="188262" y="146357"/>
                  <a:pt x="186293" y="144037"/>
                  <a:pt x="183678" y="142875"/>
                </a:cubicBezTo>
                <a:cubicBezTo>
                  <a:pt x="179091" y="140836"/>
                  <a:pt x="173568" y="140896"/>
                  <a:pt x="169391" y="138112"/>
                </a:cubicBezTo>
                <a:cubicBezTo>
                  <a:pt x="167010" y="136525"/>
                  <a:pt x="164807" y="134630"/>
                  <a:pt x="162247" y="133350"/>
                </a:cubicBezTo>
                <a:cubicBezTo>
                  <a:pt x="157137" y="130795"/>
                  <a:pt x="148095" y="129675"/>
                  <a:pt x="143197" y="128587"/>
                </a:cubicBezTo>
                <a:cubicBezTo>
                  <a:pt x="134227" y="126594"/>
                  <a:pt x="134483" y="126476"/>
                  <a:pt x="126528" y="123825"/>
                </a:cubicBezTo>
                <a:cubicBezTo>
                  <a:pt x="110466" y="107762"/>
                  <a:pt x="118631" y="111667"/>
                  <a:pt x="105097" y="107156"/>
                </a:cubicBezTo>
                <a:cubicBezTo>
                  <a:pt x="98934" y="100993"/>
                  <a:pt x="92209" y="93334"/>
                  <a:pt x="83666" y="90487"/>
                </a:cubicBezTo>
                <a:lnTo>
                  <a:pt x="76522" y="88106"/>
                </a:lnTo>
                <a:cubicBezTo>
                  <a:pt x="74141" y="86518"/>
                  <a:pt x="72058" y="84348"/>
                  <a:pt x="69378" y="83343"/>
                </a:cubicBezTo>
                <a:cubicBezTo>
                  <a:pt x="65588" y="81922"/>
                  <a:pt x="61398" y="81944"/>
                  <a:pt x="57472" y="80962"/>
                </a:cubicBezTo>
                <a:cubicBezTo>
                  <a:pt x="55037" y="80353"/>
                  <a:pt x="52709" y="79375"/>
                  <a:pt x="50328" y="78581"/>
                </a:cubicBezTo>
                <a:cubicBezTo>
                  <a:pt x="33952" y="67664"/>
                  <a:pt x="41471" y="70866"/>
                  <a:pt x="28897" y="66675"/>
                </a:cubicBezTo>
                <a:cubicBezTo>
                  <a:pt x="26516" y="65087"/>
                  <a:pt x="24313" y="63192"/>
                  <a:pt x="21753" y="61912"/>
                </a:cubicBezTo>
                <a:cubicBezTo>
                  <a:pt x="2035" y="52052"/>
                  <a:pt x="27942" y="68419"/>
                  <a:pt x="7466" y="54768"/>
                </a:cubicBezTo>
                <a:cubicBezTo>
                  <a:pt x="5878" y="52387"/>
                  <a:pt x="3983" y="50185"/>
                  <a:pt x="2703" y="47625"/>
                </a:cubicBezTo>
                <a:cubicBezTo>
                  <a:pt x="-1207" y="39805"/>
                  <a:pt x="-582" y="32571"/>
                  <a:pt x="2703" y="23812"/>
                </a:cubicBezTo>
                <a:cubicBezTo>
                  <a:pt x="3326" y="22150"/>
                  <a:pt x="16594" y="3969"/>
                  <a:pt x="19372" y="0"/>
                </a:cubicBezTo>
                <a:close/>
              </a:path>
            </a:pathLst>
          </a:cu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7749323" y="4188436"/>
            <a:ext cx="1252755" cy="1819275"/>
          </a:xfrm>
          <a:custGeom>
            <a:avLst/>
            <a:gdLst>
              <a:gd name="connsiteX0" fmla="*/ 281205 w 1252755"/>
              <a:gd name="connsiteY0" fmla="*/ 0 h 1819275"/>
              <a:gd name="connsiteX1" fmla="*/ 281205 w 1252755"/>
              <a:gd name="connsiteY1" fmla="*/ 0 h 1819275"/>
              <a:gd name="connsiteX2" fmla="*/ 238342 w 1252755"/>
              <a:gd name="connsiteY2" fmla="*/ 4762 h 1819275"/>
              <a:gd name="connsiteX3" fmla="*/ 224055 w 1252755"/>
              <a:gd name="connsiteY3" fmla="*/ 9525 h 1819275"/>
              <a:gd name="connsiteX4" fmla="*/ 124042 w 1252755"/>
              <a:gd name="connsiteY4" fmla="*/ 4762 h 1819275"/>
              <a:gd name="connsiteX5" fmla="*/ 109755 w 1252755"/>
              <a:gd name="connsiteY5" fmla="*/ 0 h 1819275"/>
              <a:gd name="connsiteX6" fmla="*/ 38317 w 1252755"/>
              <a:gd name="connsiteY6" fmla="*/ 9525 h 1819275"/>
              <a:gd name="connsiteX7" fmla="*/ 9742 w 1252755"/>
              <a:gd name="connsiteY7" fmla="*/ 23812 h 1819275"/>
              <a:gd name="connsiteX8" fmla="*/ 217 w 1252755"/>
              <a:gd name="connsiteY8" fmla="*/ 76200 h 1819275"/>
              <a:gd name="connsiteX9" fmla="*/ 217 w 1252755"/>
              <a:gd name="connsiteY9" fmla="*/ 76200 h 1819275"/>
              <a:gd name="connsiteX10" fmla="*/ 71655 w 1252755"/>
              <a:gd name="connsiteY10" fmla="*/ 447675 h 1819275"/>
              <a:gd name="connsiteX11" fmla="*/ 266917 w 1252755"/>
              <a:gd name="connsiteY11" fmla="*/ 876300 h 1819275"/>
              <a:gd name="connsiteX12" fmla="*/ 262155 w 1252755"/>
              <a:gd name="connsiteY12" fmla="*/ 1471612 h 1819275"/>
              <a:gd name="connsiteX13" fmla="*/ 266917 w 1252755"/>
              <a:gd name="connsiteY13" fmla="*/ 1581150 h 1819275"/>
              <a:gd name="connsiteX14" fmla="*/ 266917 w 1252755"/>
              <a:gd name="connsiteY14" fmla="*/ 1681162 h 1819275"/>
              <a:gd name="connsiteX15" fmla="*/ 385980 w 1252755"/>
              <a:gd name="connsiteY15" fmla="*/ 1809750 h 1819275"/>
              <a:gd name="connsiteX16" fmla="*/ 438367 w 1252755"/>
              <a:gd name="connsiteY16" fmla="*/ 1819275 h 1819275"/>
              <a:gd name="connsiteX17" fmla="*/ 524092 w 1252755"/>
              <a:gd name="connsiteY17" fmla="*/ 1771650 h 1819275"/>
              <a:gd name="connsiteX18" fmla="*/ 538380 w 1252755"/>
              <a:gd name="connsiteY18" fmla="*/ 1733550 h 1819275"/>
              <a:gd name="connsiteX19" fmla="*/ 543142 w 1252755"/>
              <a:gd name="connsiteY19" fmla="*/ 1719262 h 1819275"/>
              <a:gd name="connsiteX20" fmla="*/ 562192 w 1252755"/>
              <a:gd name="connsiteY20" fmla="*/ 1690687 h 1819275"/>
              <a:gd name="connsiteX21" fmla="*/ 571717 w 1252755"/>
              <a:gd name="connsiteY21" fmla="*/ 1676400 h 1819275"/>
              <a:gd name="connsiteX22" fmla="*/ 566955 w 1252755"/>
              <a:gd name="connsiteY22" fmla="*/ 1604962 h 1819275"/>
              <a:gd name="connsiteX23" fmla="*/ 552667 w 1252755"/>
              <a:gd name="connsiteY23" fmla="*/ 1562100 h 1819275"/>
              <a:gd name="connsiteX24" fmla="*/ 547905 w 1252755"/>
              <a:gd name="connsiteY24" fmla="*/ 1547812 h 1819275"/>
              <a:gd name="connsiteX25" fmla="*/ 552667 w 1252755"/>
              <a:gd name="connsiteY25" fmla="*/ 1500187 h 1819275"/>
              <a:gd name="connsiteX26" fmla="*/ 557430 w 1252755"/>
              <a:gd name="connsiteY26" fmla="*/ 1481137 h 1819275"/>
              <a:gd name="connsiteX27" fmla="*/ 562192 w 1252755"/>
              <a:gd name="connsiteY27" fmla="*/ 1423987 h 1819275"/>
              <a:gd name="connsiteX28" fmla="*/ 566955 w 1252755"/>
              <a:gd name="connsiteY28" fmla="*/ 1390650 h 1819275"/>
              <a:gd name="connsiteX29" fmla="*/ 576480 w 1252755"/>
              <a:gd name="connsiteY29" fmla="*/ 1266825 h 1819275"/>
              <a:gd name="connsiteX30" fmla="*/ 586005 w 1252755"/>
              <a:gd name="connsiteY30" fmla="*/ 1238250 h 1819275"/>
              <a:gd name="connsiteX31" fmla="*/ 600292 w 1252755"/>
              <a:gd name="connsiteY31" fmla="*/ 1185862 h 1819275"/>
              <a:gd name="connsiteX32" fmla="*/ 609817 w 1252755"/>
              <a:gd name="connsiteY32" fmla="*/ 1171575 h 1819275"/>
              <a:gd name="connsiteX33" fmla="*/ 624105 w 1252755"/>
              <a:gd name="connsiteY33" fmla="*/ 1157287 h 1819275"/>
              <a:gd name="connsiteX34" fmla="*/ 628867 w 1252755"/>
              <a:gd name="connsiteY34" fmla="*/ 1143000 h 1819275"/>
              <a:gd name="connsiteX35" fmla="*/ 657442 w 1252755"/>
              <a:gd name="connsiteY35" fmla="*/ 1123950 h 1819275"/>
              <a:gd name="connsiteX36" fmla="*/ 700305 w 1252755"/>
              <a:gd name="connsiteY36" fmla="*/ 1133475 h 1819275"/>
              <a:gd name="connsiteX37" fmla="*/ 714592 w 1252755"/>
              <a:gd name="connsiteY37" fmla="*/ 1143000 h 1819275"/>
              <a:gd name="connsiteX38" fmla="*/ 719355 w 1252755"/>
              <a:gd name="connsiteY38" fmla="*/ 1266825 h 1819275"/>
              <a:gd name="connsiteX39" fmla="*/ 714592 w 1252755"/>
              <a:gd name="connsiteY39" fmla="*/ 1300162 h 1819275"/>
              <a:gd name="connsiteX40" fmla="*/ 705067 w 1252755"/>
              <a:gd name="connsiteY40" fmla="*/ 1328737 h 1819275"/>
              <a:gd name="connsiteX41" fmla="*/ 700305 w 1252755"/>
              <a:gd name="connsiteY41" fmla="*/ 1385887 h 1819275"/>
              <a:gd name="connsiteX42" fmla="*/ 690780 w 1252755"/>
              <a:gd name="connsiteY42" fmla="*/ 1452562 h 1819275"/>
              <a:gd name="connsiteX43" fmla="*/ 700305 w 1252755"/>
              <a:gd name="connsiteY43" fmla="*/ 1581150 h 1819275"/>
              <a:gd name="connsiteX44" fmla="*/ 705067 w 1252755"/>
              <a:gd name="connsiteY44" fmla="*/ 1609725 h 1819275"/>
              <a:gd name="connsiteX45" fmla="*/ 719355 w 1252755"/>
              <a:gd name="connsiteY45" fmla="*/ 1652587 h 1819275"/>
              <a:gd name="connsiteX46" fmla="*/ 724117 w 1252755"/>
              <a:gd name="connsiteY46" fmla="*/ 1666875 h 1819275"/>
              <a:gd name="connsiteX47" fmla="*/ 733642 w 1252755"/>
              <a:gd name="connsiteY47" fmla="*/ 1704975 h 1819275"/>
              <a:gd name="connsiteX48" fmla="*/ 738405 w 1252755"/>
              <a:gd name="connsiteY48" fmla="*/ 1719262 h 1819275"/>
              <a:gd name="connsiteX49" fmla="*/ 747930 w 1252755"/>
              <a:gd name="connsiteY49" fmla="*/ 1733550 h 1819275"/>
              <a:gd name="connsiteX50" fmla="*/ 752692 w 1252755"/>
              <a:gd name="connsiteY50" fmla="*/ 1747837 h 1819275"/>
              <a:gd name="connsiteX51" fmla="*/ 781267 w 1252755"/>
              <a:gd name="connsiteY51" fmla="*/ 1766887 h 1819275"/>
              <a:gd name="connsiteX52" fmla="*/ 795555 w 1252755"/>
              <a:gd name="connsiteY52" fmla="*/ 1776412 h 1819275"/>
              <a:gd name="connsiteX53" fmla="*/ 833655 w 1252755"/>
              <a:gd name="connsiteY53" fmla="*/ 1785937 h 1819275"/>
              <a:gd name="connsiteX54" fmla="*/ 847942 w 1252755"/>
              <a:gd name="connsiteY54" fmla="*/ 1795462 h 1819275"/>
              <a:gd name="connsiteX55" fmla="*/ 862230 w 1252755"/>
              <a:gd name="connsiteY55" fmla="*/ 1800225 h 1819275"/>
              <a:gd name="connsiteX56" fmla="*/ 981292 w 1252755"/>
              <a:gd name="connsiteY56" fmla="*/ 1795462 h 1819275"/>
              <a:gd name="connsiteX57" fmla="*/ 995580 w 1252755"/>
              <a:gd name="connsiteY57" fmla="*/ 1790700 h 1819275"/>
              <a:gd name="connsiteX58" fmla="*/ 1033680 w 1252755"/>
              <a:gd name="connsiteY58" fmla="*/ 1785937 h 1819275"/>
              <a:gd name="connsiteX59" fmla="*/ 1047967 w 1252755"/>
              <a:gd name="connsiteY59" fmla="*/ 1776412 h 1819275"/>
              <a:gd name="connsiteX60" fmla="*/ 1076542 w 1252755"/>
              <a:gd name="connsiteY60" fmla="*/ 1766887 h 1819275"/>
              <a:gd name="connsiteX61" fmla="*/ 1109880 w 1252755"/>
              <a:gd name="connsiteY61" fmla="*/ 1747837 h 1819275"/>
              <a:gd name="connsiteX62" fmla="*/ 1119405 w 1252755"/>
              <a:gd name="connsiteY62" fmla="*/ 1733550 h 1819275"/>
              <a:gd name="connsiteX63" fmla="*/ 1147980 w 1252755"/>
              <a:gd name="connsiteY63" fmla="*/ 1714500 h 1819275"/>
              <a:gd name="connsiteX64" fmla="*/ 1152742 w 1252755"/>
              <a:gd name="connsiteY64" fmla="*/ 1700212 h 1819275"/>
              <a:gd name="connsiteX65" fmla="*/ 1167030 w 1252755"/>
              <a:gd name="connsiteY65" fmla="*/ 1685925 h 1819275"/>
              <a:gd name="connsiteX66" fmla="*/ 1176555 w 1252755"/>
              <a:gd name="connsiteY66" fmla="*/ 1671637 h 1819275"/>
              <a:gd name="connsiteX67" fmla="*/ 1186080 w 1252755"/>
              <a:gd name="connsiteY67" fmla="*/ 1638300 h 1819275"/>
              <a:gd name="connsiteX68" fmla="*/ 1190842 w 1252755"/>
              <a:gd name="connsiteY68" fmla="*/ 1562100 h 1819275"/>
              <a:gd name="connsiteX69" fmla="*/ 1186080 w 1252755"/>
              <a:gd name="connsiteY69" fmla="*/ 1314450 h 1819275"/>
              <a:gd name="connsiteX70" fmla="*/ 1190842 w 1252755"/>
              <a:gd name="connsiteY70" fmla="*/ 1185862 h 1819275"/>
              <a:gd name="connsiteX71" fmla="*/ 1195605 w 1252755"/>
              <a:gd name="connsiteY71" fmla="*/ 1171575 h 1819275"/>
              <a:gd name="connsiteX72" fmla="*/ 1205130 w 1252755"/>
              <a:gd name="connsiteY72" fmla="*/ 1157287 h 1819275"/>
              <a:gd name="connsiteX73" fmla="*/ 1209892 w 1252755"/>
              <a:gd name="connsiteY73" fmla="*/ 1143000 h 1819275"/>
              <a:gd name="connsiteX74" fmla="*/ 1219417 w 1252755"/>
              <a:gd name="connsiteY74" fmla="*/ 1128712 h 1819275"/>
              <a:gd name="connsiteX75" fmla="*/ 1224180 w 1252755"/>
              <a:gd name="connsiteY75" fmla="*/ 1109662 h 1819275"/>
              <a:gd name="connsiteX76" fmla="*/ 1228942 w 1252755"/>
              <a:gd name="connsiteY76" fmla="*/ 1095375 h 1819275"/>
              <a:gd name="connsiteX77" fmla="*/ 1243230 w 1252755"/>
              <a:gd name="connsiteY77" fmla="*/ 1042987 h 1819275"/>
              <a:gd name="connsiteX78" fmla="*/ 1252755 w 1252755"/>
              <a:gd name="connsiteY78" fmla="*/ 933450 h 1819275"/>
              <a:gd name="connsiteX79" fmla="*/ 1247992 w 1252755"/>
              <a:gd name="connsiteY79" fmla="*/ 881062 h 1819275"/>
              <a:gd name="connsiteX80" fmla="*/ 1176555 w 1252755"/>
              <a:gd name="connsiteY80" fmla="*/ 890587 h 1819275"/>
              <a:gd name="connsiteX81" fmla="*/ 1162267 w 1252755"/>
              <a:gd name="connsiteY81" fmla="*/ 900112 h 1819275"/>
              <a:gd name="connsiteX82" fmla="*/ 1147980 w 1252755"/>
              <a:gd name="connsiteY82" fmla="*/ 904875 h 1819275"/>
              <a:gd name="connsiteX83" fmla="*/ 1100355 w 1252755"/>
              <a:gd name="connsiteY83" fmla="*/ 900112 h 1819275"/>
              <a:gd name="connsiteX84" fmla="*/ 1071780 w 1252755"/>
              <a:gd name="connsiteY84" fmla="*/ 890587 h 1819275"/>
              <a:gd name="connsiteX85" fmla="*/ 1057492 w 1252755"/>
              <a:gd name="connsiteY85" fmla="*/ 885825 h 1819275"/>
              <a:gd name="connsiteX86" fmla="*/ 1043205 w 1252755"/>
              <a:gd name="connsiteY86" fmla="*/ 881062 h 1819275"/>
              <a:gd name="connsiteX87" fmla="*/ 1024155 w 1252755"/>
              <a:gd name="connsiteY87" fmla="*/ 876300 h 1819275"/>
              <a:gd name="connsiteX88" fmla="*/ 995580 w 1252755"/>
              <a:gd name="connsiteY88" fmla="*/ 866775 h 1819275"/>
              <a:gd name="connsiteX89" fmla="*/ 981292 w 1252755"/>
              <a:gd name="connsiteY89" fmla="*/ 857250 h 1819275"/>
              <a:gd name="connsiteX90" fmla="*/ 928905 w 1252755"/>
              <a:gd name="connsiteY90" fmla="*/ 847725 h 1819275"/>
              <a:gd name="connsiteX91" fmla="*/ 876517 w 1252755"/>
              <a:gd name="connsiteY91" fmla="*/ 833437 h 1819275"/>
              <a:gd name="connsiteX92" fmla="*/ 833655 w 1252755"/>
              <a:gd name="connsiteY92" fmla="*/ 828675 h 1819275"/>
              <a:gd name="connsiteX93" fmla="*/ 728880 w 1252755"/>
              <a:gd name="connsiteY93" fmla="*/ 819150 h 1819275"/>
              <a:gd name="connsiteX94" fmla="*/ 714592 w 1252755"/>
              <a:gd name="connsiteY94" fmla="*/ 814387 h 1819275"/>
              <a:gd name="connsiteX95" fmla="*/ 700305 w 1252755"/>
              <a:gd name="connsiteY95" fmla="*/ 800100 h 1819275"/>
              <a:gd name="connsiteX96" fmla="*/ 686017 w 1252755"/>
              <a:gd name="connsiteY96" fmla="*/ 790575 h 1819275"/>
              <a:gd name="connsiteX97" fmla="*/ 647917 w 1252755"/>
              <a:gd name="connsiteY97" fmla="*/ 757237 h 1819275"/>
              <a:gd name="connsiteX98" fmla="*/ 633630 w 1252755"/>
              <a:gd name="connsiteY98" fmla="*/ 742950 h 1819275"/>
              <a:gd name="connsiteX99" fmla="*/ 619342 w 1252755"/>
              <a:gd name="connsiteY99" fmla="*/ 723900 h 1819275"/>
              <a:gd name="connsiteX100" fmla="*/ 605055 w 1252755"/>
              <a:gd name="connsiteY100" fmla="*/ 714375 h 1819275"/>
              <a:gd name="connsiteX101" fmla="*/ 595530 w 1252755"/>
              <a:gd name="connsiteY101" fmla="*/ 700087 h 1819275"/>
              <a:gd name="connsiteX102" fmla="*/ 566955 w 1252755"/>
              <a:gd name="connsiteY102" fmla="*/ 676275 h 1819275"/>
              <a:gd name="connsiteX103" fmla="*/ 543142 w 1252755"/>
              <a:gd name="connsiteY103" fmla="*/ 652462 h 1819275"/>
              <a:gd name="connsiteX104" fmla="*/ 533617 w 1252755"/>
              <a:gd name="connsiteY104" fmla="*/ 638175 h 1819275"/>
              <a:gd name="connsiteX105" fmla="*/ 519330 w 1252755"/>
              <a:gd name="connsiteY105" fmla="*/ 628650 h 1819275"/>
              <a:gd name="connsiteX106" fmla="*/ 485992 w 1252755"/>
              <a:gd name="connsiteY106" fmla="*/ 590550 h 1819275"/>
              <a:gd name="connsiteX107" fmla="*/ 466942 w 1252755"/>
              <a:gd name="connsiteY107" fmla="*/ 566737 h 1819275"/>
              <a:gd name="connsiteX108" fmla="*/ 462180 w 1252755"/>
              <a:gd name="connsiteY108" fmla="*/ 552450 h 1819275"/>
              <a:gd name="connsiteX109" fmla="*/ 447892 w 1252755"/>
              <a:gd name="connsiteY109" fmla="*/ 538162 h 1819275"/>
              <a:gd name="connsiteX110" fmla="*/ 424080 w 1252755"/>
              <a:gd name="connsiteY110" fmla="*/ 466725 h 1819275"/>
              <a:gd name="connsiteX111" fmla="*/ 414555 w 1252755"/>
              <a:gd name="connsiteY111" fmla="*/ 438150 h 1819275"/>
              <a:gd name="connsiteX112" fmla="*/ 409792 w 1252755"/>
              <a:gd name="connsiteY112" fmla="*/ 423862 h 1819275"/>
              <a:gd name="connsiteX113" fmla="*/ 400267 w 1252755"/>
              <a:gd name="connsiteY113" fmla="*/ 409575 h 1819275"/>
              <a:gd name="connsiteX114" fmla="*/ 390742 w 1252755"/>
              <a:gd name="connsiteY114" fmla="*/ 376237 h 1819275"/>
              <a:gd name="connsiteX115" fmla="*/ 381217 w 1252755"/>
              <a:gd name="connsiteY115" fmla="*/ 361950 h 1819275"/>
              <a:gd name="connsiteX116" fmla="*/ 366930 w 1252755"/>
              <a:gd name="connsiteY116" fmla="*/ 319087 h 1819275"/>
              <a:gd name="connsiteX117" fmla="*/ 362167 w 1252755"/>
              <a:gd name="connsiteY117" fmla="*/ 304800 h 1819275"/>
              <a:gd name="connsiteX118" fmla="*/ 352642 w 1252755"/>
              <a:gd name="connsiteY118" fmla="*/ 252412 h 1819275"/>
              <a:gd name="connsiteX119" fmla="*/ 343117 w 1252755"/>
              <a:gd name="connsiteY119" fmla="*/ 204787 h 1819275"/>
              <a:gd name="connsiteX120" fmla="*/ 338355 w 1252755"/>
              <a:gd name="connsiteY120" fmla="*/ 190500 h 1819275"/>
              <a:gd name="connsiteX121" fmla="*/ 333592 w 1252755"/>
              <a:gd name="connsiteY121" fmla="*/ 171450 h 1819275"/>
              <a:gd name="connsiteX122" fmla="*/ 324067 w 1252755"/>
              <a:gd name="connsiteY122" fmla="*/ 142875 h 1819275"/>
              <a:gd name="connsiteX123" fmla="*/ 319305 w 1252755"/>
              <a:gd name="connsiteY123" fmla="*/ 123825 h 1819275"/>
              <a:gd name="connsiteX124" fmla="*/ 309780 w 1252755"/>
              <a:gd name="connsiteY124" fmla="*/ 95250 h 1819275"/>
              <a:gd name="connsiteX125" fmla="*/ 305017 w 1252755"/>
              <a:gd name="connsiteY125" fmla="*/ 76200 h 1819275"/>
              <a:gd name="connsiteX126" fmla="*/ 300255 w 1252755"/>
              <a:gd name="connsiteY126" fmla="*/ 52387 h 1819275"/>
              <a:gd name="connsiteX127" fmla="*/ 281205 w 1252755"/>
              <a:gd name="connsiteY127" fmla="*/ 0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52755" h="1819275">
                <a:moveTo>
                  <a:pt x="281205" y="0"/>
                </a:moveTo>
                <a:lnTo>
                  <a:pt x="281205" y="0"/>
                </a:lnTo>
                <a:cubicBezTo>
                  <a:pt x="266917" y="1587"/>
                  <a:pt x="252522" y="2399"/>
                  <a:pt x="238342" y="4762"/>
                </a:cubicBezTo>
                <a:cubicBezTo>
                  <a:pt x="233390" y="5587"/>
                  <a:pt x="229075" y="9525"/>
                  <a:pt x="224055" y="9525"/>
                </a:cubicBezTo>
                <a:cubicBezTo>
                  <a:pt x="190680" y="9525"/>
                  <a:pt x="157380" y="6350"/>
                  <a:pt x="124042" y="4762"/>
                </a:cubicBezTo>
                <a:cubicBezTo>
                  <a:pt x="119280" y="3175"/>
                  <a:pt x="114775" y="0"/>
                  <a:pt x="109755" y="0"/>
                </a:cubicBezTo>
                <a:cubicBezTo>
                  <a:pt x="99109" y="0"/>
                  <a:pt x="57213" y="77"/>
                  <a:pt x="38317" y="9525"/>
                </a:cubicBezTo>
                <a:cubicBezTo>
                  <a:pt x="1395" y="27986"/>
                  <a:pt x="45649" y="11845"/>
                  <a:pt x="9742" y="23812"/>
                </a:cubicBezTo>
                <a:cubicBezTo>
                  <a:pt x="-2293" y="59917"/>
                  <a:pt x="217" y="42347"/>
                  <a:pt x="217" y="76200"/>
                </a:cubicBezTo>
                <a:lnTo>
                  <a:pt x="217" y="76200"/>
                </a:lnTo>
                <a:lnTo>
                  <a:pt x="71655" y="447675"/>
                </a:lnTo>
                <a:lnTo>
                  <a:pt x="266917" y="876300"/>
                </a:lnTo>
                <a:cubicBezTo>
                  <a:pt x="265330" y="1074737"/>
                  <a:pt x="263742" y="1273175"/>
                  <a:pt x="262155" y="1471612"/>
                </a:cubicBezTo>
                <a:lnTo>
                  <a:pt x="266917" y="1581150"/>
                </a:lnTo>
                <a:lnTo>
                  <a:pt x="266917" y="1681162"/>
                </a:lnTo>
                <a:lnTo>
                  <a:pt x="385980" y="1809750"/>
                </a:lnTo>
                <a:lnTo>
                  <a:pt x="438367" y="1819275"/>
                </a:lnTo>
                <a:lnTo>
                  <a:pt x="524092" y="1771650"/>
                </a:lnTo>
                <a:cubicBezTo>
                  <a:pt x="528855" y="1758950"/>
                  <a:pt x="533745" y="1746297"/>
                  <a:pt x="538380" y="1733550"/>
                </a:cubicBezTo>
                <a:cubicBezTo>
                  <a:pt x="540096" y="1728832"/>
                  <a:pt x="540704" y="1723650"/>
                  <a:pt x="543142" y="1719262"/>
                </a:cubicBezTo>
                <a:cubicBezTo>
                  <a:pt x="548701" y="1709255"/>
                  <a:pt x="555842" y="1700212"/>
                  <a:pt x="562192" y="1690687"/>
                </a:cubicBezTo>
                <a:lnTo>
                  <a:pt x="571717" y="1676400"/>
                </a:lnTo>
                <a:cubicBezTo>
                  <a:pt x="570130" y="1652587"/>
                  <a:pt x="570330" y="1628588"/>
                  <a:pt x="566955" y="1604962"/>
                </a:cubicBezTo>
                <a:cubicBezTo>
                  <a:pt x="566953" y="1604950"/>
                  <a:pt x="555050" y="1569249"/>
                  <a:pt x="552667" y="1562100"/>
                </a:cubicBezTo>
                <a:lnTo>
                  <a:pt x="547905" y="1547812"/>
                </a:lnTo>
                <a:cubicBezTo>
                  <a:pt x="549492" y="1531937"/>
                  <a:pt x="550411" y="1515981"/>
                  <a:pt x="552667" y="1500187"/>
                </a:cubicBezTo>
                <a:cubicBezTo>
                  <a:pt x="553593" y="1493707"/>
                  <a:pt x="556618" y="1487632"/>
                  <a:pt x="557430" y="1481137"/>
                </a:cubicBezTo>
                <a:cubicBezTo>
                  <a:pt x="559801" y="1462169"/>
                  <a:pt x="560191" y="1442998"/>
                  <a:pt x="562192" y="1423987"/>
                </a:cubicBezTo>
                <a:cubicBezTo>
                  <a:pt x="563367" y="1412823"/>
                  <a:pt x="565367" y="1401762"/>
                  <a:pt x="566955" y="1390650"/>
                </a:cubicBezTo>
                <a:cubicBezTo>
                  <a:pt x="567781" y="1375774"/>
                  <a:pt x="570244" y="1295923"/>
                  <a:pt x="576480" y="1266825"/>
                </a:cubicBezTo>
                <a:cubicBezTo>
                  <a:pt x="578584" y="1257008"/>
                  <a:pt x="584036" y="1248095"/>
                  <a:pt x="586005" y="1238250"/>
                </a:cubicBezTo>
                <a:cubicBezTo>
                  <a:pt x="588561" y="1225469"/>
                  <a:pt x="593386" y="1196221"/>
                  <a:pt x="600292" y="1185862"/>
                </a:cubicBezTo>
                <a:cubicBezTo>
                  <a:pt x="603467" y="1181100"/>
                  <a:pt x="606153" y="1175972"/>
                  <a:pt x="609817" y="1171575"/>
                </a:cubicBezTo>
                <a:cubicBezTo>
                  <a:pt x="614129" y="1166401"/>
                  <a:pt x="619342" y="1162050"/>
                  <a:pt x="624105" y="1157287"/>
                </a:cubicBezTo>
                <a:cubicBezTo>
                  <a:pt x="625692" y="1152525"/>
                  <a:pt x="626082" y="1147177"/>
                  <a:pt x="628867" y="1143000"/>
                </a:cubicBezTo>
                <a:cubicBezTo>
                  <a:pt x="639060" y="1127710"/>
                  <a:pt x="642463" y="1128943"/>
                  <a:pt x="657442" y="1123950"/>
                </a:cubicBezTo>
                <a:cubicBezTo>
                  <a:pt x="668421" y="1125780"/>
                  <a:pt x="688579" y="1127612"/>
                  <a:pt x="700305" y="1133475"/>
                </a:cubicBezTo>
                <a:cubicBezTo>
                  <a:pt x="705424" y="1136035"/>
                  <a:pt x="709830" y="1139825"/>
                  <a:pt x="714592" y="1143000"/>
                </a:cubicBezTo>
                <a:cubicBezTo>
                  <a:pt x="744010" y="1187125"/>
                  <a:pt x="726796" y="1155214"/>
                  <a:pt x="719355" y="1266825"/>
                </a:cubicBezTo>
                <a:cubicBezTo>
                  <a:pt x="718608" y="1278025"/>
                  <a:pt x="717116" y="1289224"/>
                  <a:pt x="714592" y="1300162"/>
                </a:cubicBezTo>
                <a:cubicBezTo>
                  <a:pt x="712334" y="1309945"/>
                  <a:pt x="705067" y="1328737"/>
                  <a:pt x="705067" y="1328737"/>
                </a:cubicBezTo>
                <a:cubicBezTo>
                  <a:pt x="703480" y="1347787"/>
                  <a:pt x="702496" y="1366897"/>
                  <a:pt x="700305" y="1385887"/>
                </a:cubicBezTo>
                <a:cubicBezTo>
                  <a:pt x="697732" y="1408190"/>
                  <a:pt x="690780" y="1452562"/>
                  <a:pt x="690780" y="1452562"/>
                </a:cubicBezTo>
                <a:cubicBezTo>
                  <a:pt x="694543" y="1524063"/>
                  <a:pt x="692504" y="1526541"/>
                  <a:pt x="700305" y="1581150"/>
                </a:cubicBezTo>
                <a:cubicBezTo>
                  <a:pt x="701671" y="1590709"/>
                  <a:pt x="702725" y="1600357"/>
                  <a:pt x="705067" y="1609725"/>
                </a:cubicBezTo>
                <a:cubicBezTo>
                  <a:pt x="705074" y="1609752"/>
                  <a:pt x="716969" y="1645430"/>
                  <a:pt x="719355" y="1652587"/>
                </a:cubicBezTo>
                <a:cubicBezTo>
                  <a:pt x="720943" y="1657350"/>
                  <a:pt x="722899" y="1662005"/>
                  <a:pt x="724117" y="1666875"/>
                </a:cubicBezTo>
                <a:cubicBezTo>
                  <a:pt x="727292" y="1679575"/>
                  <a:pt x="729502" y="1692556"/>
                  <a:pt x="733642" y="1704975"/>
                </a:cubicBezTo>
                <a:cubicBezTo>
                  <a:pt x="735230" y="1709737"/>
                  <a:pt x="736160" y="1714772"/>
                  <a:pt x="738405" y="1719262"/>
                </a:cubicBezTo>
                <a:cubicBezTo>
                  <a:pt x="740965" y="1724382"/>
                  <a:pt x="744755" y="1728787"/>
                  <a:pt x="747930" y="1733550"/>
                </a:cubicBezTo>
                <a:cubicBezTo>
                  <a:pt x="749517" y="1738312"/>
                  <a:pt x="749142" y="1744287"/>
                  <a:pt x="752692" y="1747837"/>
                </a:cubicBezTo>
                <a:cubicBezTo>
                  <a:pt x="760787" y="1755932"/>
                  <a:pt x="771742" y="1760537"/>
                  <a:pt x="781267" y="1766887"/>
                </a:cubicBezTo>
                <a:cubicBezTo>
                  <a:pt x="786030" y="1770062"/>
                  <a:pt x="789942" y="1775289"/>
                  <a:pt x="795555" y="1776412"/>
                </a:cubicBezTo>
                <a:cubicBezTo>
                  <a:pt x="824290" y="1782160"/>
                  <a:pt x="811688" y="1778616"/>
                  <a:pt x="833655" y="1785937"/>
                </a:cubicBezTo>
                <a:cubicBezTo>
                  <a:pt x="838417" y="1789112"/>
                  <a:pt x="842823" y="1792902"/>
                  <a:pt x="847942" y="1795462"/>
                </a:cubicBezTo>
                <a:cubicBezTo>
                  <a:pt x="852432" y="1797707"/>
                  <a:pt x="857210" y="1800225"/>
                  <a:pt x="862230" y="1800225"/>
                </a:cubicBezTo>
                <a:cubicBezTo>
                  <a:pt x="901949" y="1800225"/>
                  <a:pt x="941605" y="1797050"/>
                  <a:pt x="981292" y="1795462"/>
                </a:cubicBezTo>
                <a:cubicBezTo>
                  <a:pt x="986055" y="1793875"/>
                  <a:pt x="990641" y="1791598"/>
                  <a:pt x="995580" y="1790700"/>
                </a:cubicBezTo>
                <a:cubicBezTo>
                  <a:pt x="1008172" y="1788410"/>
                  <a:pt x="1021332" y="1789305"/>
                  <a:pt x="1033680" y="1785937"/>
                </a:cubicBezTo>
                <a:cubicBezTo>
                  <a:pt x="1039202" y="1784431"/>
                  <a:pt x="1042737" y="1778737"/>
                  <a:pt x="1047967" y="1776412"/>
                </a:cubicBezTo>
                <a:cubicBezTo>
                  <a:pt x="1057142" y="1772334"/>
                  <a:pt x="1068188" y="1772456"/>
                  <a:pt x="1076542" y="1766887"/>
                </a:cubicBezTo>
                <a:cubicBezTo>
                  <a:pt x="1096737" y="1753424"/>
                  <a:pt x="1085710" y="1759922"/>
                  <a:pt x="1109880" y="1747837"/>
                </a:cubicBezTo>
                <a:cubicBezTo>
                  <a:pt x="1113055" y="1743075"/>
                  <a:pt x="1115097" y="1737319"/>
                  <a:pt x="1119405" y="1733550"/>
                </a:cubicBezTo>
                <a:cubicBezTo>
                  <a:pt x="1128020" y="1726012"/>
                  <a:pt x="1147980" y="1714500"/>
                  <a:pt x="1147980" y="1714500"/>
                </a:cubicBezTo>
                <a:cubicBezTo>
                  <a:pt x="1149567" y="1709737"/>
                  <a:pt x="1149957" y="1704389"/>
                  <a:pt x="1152742" y="1700212"/>
                </a:cubicBezTo>
                <a:cubicBezTo>
                  <a:pt x="1156478" y="1694608"/>
                  <a:pt x="1162718" y="1691099"/>
                  <a:pt x="1167030" y="1685925"/>
                </a:cubicBezTo>
                <a:cubicBezTo>
                  <a:pt x="1170694" y="1681528"/>
                  <a:pt x="1173380" y="1676400"/>
                  <a:pt x="1176555" y="1671637"/>
                </a:cubicBezTo>
                <a:cubicBezTo>
                  <a:pt x="1179455" y="1662937"/>
                  <a:pt x="1185226" y="1646839"/>
                  <a:pt x="1186080" y="1638300"/>
                </a:cubicBezTo>
                <a:cubicBezTo>
                  <a:pt x="1188612" y="1612977"/>
                  <a:pt x="1189255" y="1587500"/>
                  <a:pt x="1190842" y="1562100"/>
                </a:cubicBezTo>
                <a:cubicBezTo>
                  <a:pt x="1189255" y="1479550"/>
                  <a:pt x="1186080" y="1397015"/>
                  <a:pt x="1186080" y="1314450"/>
                </a:cubicBezTo>
                <a:cubicBezTo>
                  <a:pt x="1186080" y="1271558"/>
                  <a:pt x="1187989" y="1228659"/>
                  <a:pt x="1190842" y="1185862"/>
                </a:cubicBezTo>
                <a:cubicBezTo>
                  <a:pt x="1191176" y="1180853"/>
                  <a:pt x="1193360" y="1176065"/>
                  <a:pt x="1195605" y="1171575"/>
                </a:cubicBezTo>
                <a:cubicBezTo>
                  <a:pt x="1198165" y="1166455"/>
                  <a:pt x="1201955" y="1162050"/>
                  <a:pt x="1205130" y="1157287"/>
                </a:cubicBezTo>
                <a:cubicBezTo>
                  <a:pt x="1206717" y="1152525"/>
                  <a:pt x="1207647" y="1147490"/>
                  <a:pt x="1209892" y="1143000"/>
                </a:cubicBezTo>
                <a:cubicBezTo>
                  <a:pt x="1212452" y="1137880"/>
                  <a:pt x="1217162" y="1133973"/>
                  <a:pt x="1219417" y="1128712"/>
                </a:cubicBezTo>
                <a:cubicBezTo>
                  <a:pt x="1221995" y="1122696"/>
                  <a:pt x="1222382" y="1115956"/>
                  <a:pt x="1224180" y="1109662"/>
                </a:cubicBezTo>
                <a:cubicBezTo>
                  <a:pt x="1225559" y="1104835"/>
                  <a:pt x="1227621" y="1100218"/>
                  <a:pt x="1228942" y="1095375"/>
                </a:cubicBezTo>
                <a:cubicBezTo>
                  <a:pt x="1245052" y="1036304"/>
                  <a:pt x="1232269" y="1075869"/>
                  <a:pt x="1243230" y="1042987"/>
                </a:cubicBezTo>
                <a:cubicBezTo>
                  <a:pt x="1245437" y="1020917"/>
                  <a:pt x="1252755" y="951395"/>
                  <a:pt x="1252755" y="933450"/>
                </a:cubicBezTo>
                <a:cubicBezTo>
                  <a:pt x="1252755" y="915915"/>
                  <a:pt x="1249580" y="898525"/>
                  <a:pt x="1247992" y="881062"/>
                </a:cubicBezTo>
                <a:cubicBezTo>
                  <a:pt x="1245865" y="881328"/>
                  <a:pt x="1181243" y="889181"/>
                  <a:pt x="1176555" y="890587"/>
                </a:cubicBezTo>
                <a:cubicBezTo>
                  <a:pt x="1171072" y="892232"/>
                  <a:pt x="1167387" y="897552"/>
                  <a:pt x="1162267" y="900112"/>
                </a:cubicBezTo>
                <a:cubicBezTo>
                  <a:pt x="1157777" y="902357"/>
                  <a:pt x="1152742" y="903287"/>
                  <a:pt x="1147980" y="904875"/>
                </a:cubicBezTo>
                <a:cubicBezTo>
                  <a:pt x="1132105" y="903287"/>
                  <a:pt x="1116036" y="903052"/>
                  <a:pt x="1100355" y="900112"/>
                </a:cubicBezTo>
                <a:cubicBezTo>
                  <a:pt x="1090487" y="898262"/>
                  <a:pt x="1081305" y="893762"/>
                  <a:pt x="1071780" y="890587"/>
                </a:cubicBezTo>
                <a:lnTo>
                  <a:pt x="1057492" y="885825"/>
                </a:lnTo>
                <a:cubicBezTo>
                  <a:pt x="1052730" y="884238"/>
                  <a:pt x="1048075" y="882279"/>
                  <a:pt x="1043205" y="881062"/>
                </a:cubicBezTo>
                <a:cubicBezTo>
                  <a:pt x="1036855" y="879475"/>
                  <a:pt x="1030424" y="878181"/>
                  <a:pt x="1024155" y="876300"/>
                </a:cubicBezTo>
                <a:cubicBezTo>
                  <a:pt x="1014538" y="873415"/>
                  <a:pt x="995580" y="866775"/>
                  <a:pt x="995580" y="866775"/>
                </a:cubicBezTo>
                <a:cubicBezTo>
                  <a:pt x="990817" y="863600"/>
                  <a:pt x="986412" y="859810"/>
                  <a:pt x="981292" y="857250"/>
                </a:cubicBezTo>
                <a:cubicBezTo>
                  <a:pt x="966606" y="849907"/>
                  <a:pt x="942046" y="849368"/>
                  <a:pt x="928905" y="847725"/>
                </a:cubicBezTo>
                <a:cubicBezTo>
                  <a:pt x="905178" y="839816"/>
                  <a:pt x="900075" y="836802"/>
                  <a:pt x="876517" y="833437"/>
                </a:cubicBezTo>
                <a:cubicBezTo>
                  <a:pt x="862286" y="831404"/>
                  <a:pt x="847904" y="830575"/>
                  <a:pt x="833655" y="828675"/>
                </a:cubicBezTo>
                <a:cubicBezTo>
                  <a:pt x="754707" y="818148"/>
                  <a:pt x="881317" y="828676"/>
                  <a:pt x="728880" y="819150"/>
                </a:cubicBezTo>
                <a:cubicBezTo>
                  <a:pt x="724117" y="817562"/>
                  <a:pt x="718769" y="817172"/>
                  <a:pt x="714592" y="814387"/>
                </a:cubicBezTo>
                <a:cubicBezTo>
                  <a:pt x="708988" y="810651"/>
                  <a:pt x="705479" y="804412"/>
                  <a:pt x="700305" y="800100"/>
                </a:cubicBezTo>
                <a:cubicBezTo>
                  <a:pt x="695908" y="796436"/>
                  <a:pt x="690780" y="793750"/>
                  <a:pt x="686017" y="790575"/>
                </a:cubicBezTo>
                <a:cubicBezTo>
                  <a:pt x="659031" y="750094"/>
                  <a:pt x="703477" y="812797"/>
                  <a:pt x="647917" y="757237"/>
                </a:cubicBezTo>
                <a:cubicBezTo>
                  <a:pt x="643155" y="752475"/>
                  <a:pt x="638013" y="748064"/>
                  <a:pt x="633630" y="742950"/>
                </a:cubicBezTo>
                <a:cubicBezTo>
                  <a:pt x="628464" y="736923"/>
                  <a:pt x="624955" y="729513"/>
                  <a:pt x="619342" y="723900"/>
                </a:cubicBezTo>
                <a:cubicBezTo>
                  <a:pt x="615295" y="719853"/>
                  <a:pt x="609817" y="717550"/>
                  <a:pt x="605055" y="714375"/>
                </a:cubicBezTo>
                <a:cubicBezTo>
                  <a:pt x="601880" y="709612"/>
                  <a:pt x="599577" y="704134"/>
                  <a:pt x="595530" y="700087"/>
                </a:cubicBezTo>
                <a:cubicBezTo>
                  <a:pt x="558069" y="662626"/>
                  <a:pt x="605962" y="723084"/>
                  <a:pt x="566955" y="676275"/>
                </a:cubicBezTo>
                <a:cubicBezTo>
                  <a:pt x="547111" y="652462"/>
                  <a:pt x="569336" y="669924"/>
                  <a:pt x="543142" y="652462"/>
                </a:cubicBezTo>
                <a:cubicBezTo>
                  <a:pt x="539967" y="647700"/>
                  <a:pt x="537664" y="642222"/>
                  <a:pt x="533617" y="638175"/>
                </a:cubicBezTo>
                <a:cubicBezTo>
                  <a:pt x="529570" y="634128"/>
                  <a:pt x="523099" y="632958"/>
                  <a:pt x="519330" y="628650"/>
                </a:cubicBezTo>
                <a:cubicBezTo>
                  <a:pt x="480438" y="584202"/>
                  <a:pt x="518139" y="611980"/>
                  <a:pt x="485992" y="590550"/>
                </a:cubicBezTo>
                <a:cubicBezTo>
                  <a:pt x="474023" y="554639"/>
                  <a:pt x="491561" y="597510"/>
                  <a:pt x="466942" y="566737"/>
                </a:cubicBezTo>
                <a:cubicBezTo>
                  <a:pt x="463806" y="562817"/>
                  <a:pt x="464965" y="556627"/>
                  <a:pt x="462180" y="552450"/>
                </a:cubicBezTo>
                <a:cubicBezTo>
                  <a:pt x="458444" y="546846"/>
                  <a:pt x="452655" y="542925"/>
                  <a:pt x="447892" y="538162"/>
                </a:cubicBezTo>
                <a:lnTo>
                  <a:pt x="424080" y="466725"/>
                </a:lnTo>
                <a:lnTo>
                  <a:pt x="414555" y="438150"/>
                </a:lnTo>
                <a:cubicBezTo>
                  <a:pt x="412967" y="433387"/>
                  <a:pt x="412577" y="428039"/>
                  <a:pt x="409792" y="423862"/>
                </a:cubicBezTo>
                <a:lnTo>
                  <a:pt x="400267" y="409575"/>
                </a:lnTo>
                <a:cubicBezTo>
                  <a:pt x="398740" y="403467"/>
                  <a:pt x="394160" y="383072"/>
                  <a:pt x="390742" y="376237"/>
                </a:cubicBezTo>
                <a:cubicBezTo>
                  <a:pt x="388182" y="371118"/>
                  <a:pt x="384392" y="366712"/>
                  <a:pt x="381217" y="361950"/>
                </a:cubicBezTo>
                <a:lnTo>
                  <a:pt x="366930" y="319087"/>
                </a:lnTo>
                <a:lnTo>
                  <a:pt x="362167" y="304800"/>
                </a:lnTo>
                <a:cubicBezTo>
                  <a:pt x="350060" y="220043"/>
                  <a:pt x="363871" y="308556"/>
                  <a:pt x="352642" y="252412"/>
                </a:cubicBezTo>
                <a:cubicBezTo>
                  <a:pt x="346401" y="221208"/>
                  <a:pt x="350495" y="230611"/>
                  <a:pt x="343117" y="204787"/>
                </a:cubicBezTo>
                <a:cubicBezTo>
                  <a:pt x="341738" y="199960"/>
                  <a:pt x="339734" y="195327"/>
                  <a:pt x="338355" y="190500"/>
                </a:cubicBezTo>
                <a:cubicBezTo>
                  <a:pt x="336557" y="184206"/>
                  <a:pt x="335473" y="177719"/>
                  <a:pt x="333592" y="171450"/>
                </a:cubicBezTo>
                <a:cubicBezTo>
                  <a:pt x="330707" y="161833"/>
                  <a:pt x="326502" y="152616"/>
                  <a:pt x="324067" y="142875"/>
                </a:cubicBezTo>
                <a:cubicBezTo>
                  <a:pt x="322480" y="136525"/>
                  <a:pt x="321186" y="130094"/>
                  <a:pt x="319305" y="123825"/>
                </a:cubicBezTo>
                <a:cubicBezTo>
                  <a:pt x="316420" y="114208"/>
                  <a:pt x="312215" y="104990"/>
                  <a:pt x="309780" y="95250"/>
                </a:cubicBezTo>
                <a:cubicBezTo>
                  <a:pt x="308192" y="88900"/>
                  <a:pt x="306437" y="82590"/>
                  <a:pt x="305017" y="76200"/>
                </a:cubicBezTo>
                <a:cubicBezTo>
                  <a:pt x="303261" y="68298"/>
                  <a:pt x="302385" y="60197"/>
                  <a:pt x="300255" y="52387"/>
                </a:cubicBezTo>
                <a:cubicBezTo>
                  <a:pt x="292579" y="24241"/>
                  <a:pt x="284380" y="8731"/>
                  <a:pt x="281205" y="0"/>
                </a:cubicBezTo>
                <a:close/>
              </a:path>
            </a:pathLst>
          </a:cu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51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emale pelvic viscer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9854" y="1433205"/>
            <a:ext cx="4613575" cy="420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4"/>
          <p:cNvSpPr>
            <a:spLocks noGrp="1" noChangeArrowheads="1"/>
          </p:cNvSpPr>
          <p:nvPr>
            <p:ph type="body" idx="1"/>
          </p:nvPr>
        </p:nvSpPr>
        <p:spPr bwMode="auto">
          <a:xfrm>
            <a:off x="722314" y="1425819"/>
            <a:ext cx="4149725" cy="21077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lnSpc>
                <a:spcPct val="100000"/>
              </a:lnSpc>
              <a:buFont typeface="Wingdings" panose="05000000000000000000" pitchFamily="2" charset="2"/>
              <a:buNone/>
            </a:pPr>
            <a:r>
              <a:rPr lang="zh-CN" altLang="en-US" sz="2400" dirty="0">
                <a:solidFill>
                  <a:srgbClr val="000099"/>
                </a:solidFill>
                <a:latin typeface="微软雅黑" panose="020B0503020204020204" pitchFamily="34" charset="-122"/>
                <a:ea typeface="微软雅黑" panose="020B0503020204020204" pitchFamily="34" charset="-122"/>
              </a:rPr>
              <a:t>结构：</a:t>
            </a:r>
            <a:r>
              <a:rPr lang="zh-CN" altLang="en-US" sz="2400" dirty="0">
                <a:latin typeface="微软雅黑" panose="020B0503020204020204" pitchFamily="34" charset="-122"/>
                <a:ea typeface="微软雅黑" panose="020B0503020204020204" pitchFamily="34" charset="-122"/>
              </a:rPr>
              <a:t>肌性管道</a:t>
            </a:r>
          </a:p>
          <a:p>
            <a:pPr eaLnBrk="1" hangingPunct="1">
              <a:lnSpc>
                <a:spcPct val="100000"/>
              </a:lnSpc>
              <a:buFont typeface="Wingdings" panose="05000000000000000000" pitchFamily="2" charset="2"/>
              <a:buNone/>
            </a:pPr>
            <a:r>
              <a:rPr lang="zh-CN" altLang="en-US" sz="2400" dirty="0">
                <a:solidFill>
                  <a:srgbClr val="000099"/>
                </a:solidFill>
                <a:latin typeface="微软雅黑" panose="020B0503020204020204" pitchFamily="34" charset="-122"/>
                <a:ea typeface="微软雅黑" panose="020B0503020204020204" pitchFamily="34" charset="-122"/>
              </a:rPr>
              <a:t>起自：</a:t>
            </a:r>
            <a:r>
              <a:rPr lang="zh-CN" altLang="en-US" sz="2400" dirty="0">
                <a:latin typeface="微软雅黑" panose="020B0503020204020204" pitchFamily="34" charset="-122"/>
                <a:ea typeface="微软雅黑" panose="020B0503020204020204" pitchFamily="34" charset="-122"/>
              </a:rPr>
              <a:t>膀胱的尿道内口</a:t>
            </a:r>
          </a:p>
          <a:p>
            <a:pPr eaLnBrk="1" hangingPunct="1">
              <a:lnSpc>
                <a:spcPct val="100000"/>
              </a:lnSpc>
              <a:buFont typeface="Wingdings" panose="05000000000000000000" pitchFamily="2" charset="2"/>
              <a:buNone/>
            </a:pPr>
            <a:r>
              <a:rPr lang="zh-CN" altLang="en-US" sz="2400" dirty="0">
                <a:solidFill>
                  <a:srgbClr val="000099"/>
                </a:solidFill>
                <a:latin typeface="微软雅黑" panose="020B0503020204020204" pitchFamily="34" charset="-122"/>
                <a:ea typeface="微软雅黑" panose="020B0503020204020204" pitchFamily="34" charset="-122"/>
              </a:rPr>
              <a:t>止于：</a:t>
            </a:r>
            <a:r>
              <a:rPr lang="zh-CN" altLang="en-US" sz="2400" dirty="0">
                <a:latin typeface="微软雅黑" panose="020B0503020204020204" pitchFamily="34" charset="-122"/>
                <a:ea typeface="微软雅黑" panose="020B0503020204020204" pitchFamily="34" charset="-122"/>
              </a:rPr>
              <a:t>阴道前庭尿道口</a:t>
            </a:r>
          </a:p>
          <a:p>
            <a:pPr eaLnBrk="1" hangingPunct="1">
              <a:lnSpc>
                <a:spcPct val="100000"/>
              </a:lnSpc>
              <a:buFont typeface="Wingdings" panose="05000000000000000000" pitchFamily="2" charset="2"/>
              <a:buNone/>
            </a:pPr>
            <a:r>
              <a:rPr lang="zh-CN" altLang="en-US" sz="2400" dirty="0">
                <a:solidFill>
                  <a:srgbClr val="000099"/>
                </a:solidFill>
                <a:latin typeface="微软雅黑" panose="020B0503020204020204" pitchFamily="34" charset="-122"/>
                <a:ea typeface="微软雅黑" panose="020B0503020204020204" pitchFamily="34" charset="-122"/>
              </a:rPr>
              <a:t>长度：</a:t>
            </a:r>
            <a:r>
              <a:rPr lang="en-US" altLang="zh-CN" sz="2400" dirty="0">
                <a:latin typeface="微软雅黑" panose="020B0503020204020204" pitchFamily="34" charset="-122"/>
                <a:ea typeface="微软雅黑" panose="020B0503020204020204" pitchFamily="34" charset="-122"/>
              </a:rPr>
              <a:t>5 </a:t>
            </a:r>
            <a:r>
              <a:rPr lang="en-US" altLang="en-US" sz="2400" dirty="0">
                <a:latin typeface="微软雅黑" panose="020B0503020204020204" pitchFamily="34" charset="-122"/>
                <a:ea typeface="微软雅黑" panose="020B0503020204020204" pitchFamily="34" charset="-122"/>
              </a:rPr>
              <a:t>cm</a:t>
            </a:r>
            <a:endParaRPr lang="en-US" altLang="zh-CN" sz="2400" dirty="0">
              <a:latin typeface="微软雅黑" panose="020B0503020204020204" pitchFamily="34" charset="-122"/>
              <a:ea typeface="微软雅黑" panose="020B0503020204020204" pitchFamily="34" charset="-122"/>
            </a:endParaRPr>
          </a:p>
          <a:p>
            <a:pPr eaLnBrk="1" hangingPunct="1">
              <a:lnSpc>
                <a:spcPct val="100000"/>
              </a:lnSpc>
              <a:buFont typeface="Wingdings" panose="05000000000000000000" pitchFamily="2" charset="2"/>
              <a:buNone/>
            </a:pPr>
            <a:r>
              <a:rPr lang="zh-CN" altLang="en-US" sz="2400" dirty="0">
                <a:solidFill>
                  <a:srgbClr val="000099"/>
                </a:solidFill>
                <a:latin typeface="微软雅黑" panose="020B0503020204020204" pitchFamily="34" charset="-122"/>
                <a:ea typeface="微软雅黑" panose="020B0503020204020204" pitchFamily="34" charset="-122"/>
              </a:rPr>
              <a:t>功能：</a:t>
            </a:r>
            <a:r>
              <a:rPr lang="zh-CN" altLang="en-US" sz="2400" dirty="0">
                <a:latin typeface="微软雅黑" panose="020B0503020204020204" pitchFamily="34" charset="-122"/>
                <a:ea typeface="微软雅黑" panose="020B0503020204020204" pitchFamily="34" charset="-122"/>
              </a:rPr>
              <a:t>仅能</a:t>
            </a:r>
            <a:r>
              <a:rPr lang="zh-CN" altLang="en-US" sz="2400" dirty="0" smtClean="0">
                <a:latin typeface="微软雅黑" panose="020B0503020204020204" pitchFamily="34" charset="-122"/>
                <a:ea typeface="微软雅黑" panose="020B0503020204020204" pitchFamily="34" charset="-122"/>
              </a:rPr>
              <a:t>排尿</a:t>
            </a:r>
            <a:endParaRPr lang="zh-CN" altLang="en-US" sz="2400" dirty="0">
              <a:latin typeface="微软雅黑" panose="020B0503020204020204" pitchFamily="34" charset="-122"/>
              <a:ea typeface="微软雅黑" panose="020B0503020204020204" pitchFamily="34" charset="-122"/>
            </a:endParaRPr>
          </a:p>
        </p:txBody>
      </p:sp>
      <p:sp>
        <p:nvSpPr>
          <p:cNvPr id="137222" name="Rectangle 6"/>
          <p:cNvSpPr>
            <a:spLocks noChangeArrowheads="1"/>
          </p:cNvSpPr>
          <p:nvPr/>
        </p:nvSpPr>
        <p:spPr bwMode="auto">
          <a:xfrm>
            <a:off x="722314" y="4134217"/>
            <a:ext cx="6549199" cy="1846659"/>
          </a:xfrm>
          <a:prstGeom prst="rect">
            <a:avLst/>
          </a:prstGeom>
          <a:noFill/>
          <a:ln w="19050" cap="sq">
            <a:noFill/>
            <a:miter lim="800000"/>
            <a:headEnd type="none" w="sm" len="sm"/>
            <a:tailEnd type="none" w="sm" len="sm"/>
          </a:ln>
        </p:spPr>
        <p:txBody>
          <a:bodyPr wrap="square">
            <a:spAutoFit/>
          </a:bodyPr>
          <a:lstStyle/>
          <a:p>
            <a:pPr>
              <a:lnSpc>
                <a:spcPct val="150000"/>
              </a:lnSpc>
              <a:defRPr/>
            </a:pPr>
            <a:r>
              <a:rPr kumimoji="1" lang="zh-CN" altLang="en-US" sz="2400" dirty="0">
                <a:solidFill>
                  <a:srgbClr val="000099"/>
                </a:solidFill>
                <a:latin typeface="微软雅黑" panose="020B0503020204020204" pitchFamily="34" charset="-122"/>
                <a:ea typeface="微软雅黑" panose="020B0503020204020204" pitchFamily="34" charset="-122"/>
              </a:rPr>
              <a:t>通过尿生殖膈时，周围有尿道阴道括约肌</a:t>
            </a:r>
            <a:r>
              <a:rPr kumimoji="1" lang="zh-CN" altLang="en-US" sz="2400" dirty="0" smtClean="0">
                <a:solidFill>
                  <a:srgbClr val="000099"/>
                </a:solidFill>
                <a:latin typeface="微软雅黑" panose="020B0503020204020204" pitchFamily="34" charset="-122"/>
                <a:ea typeface="微软雅黑" panose="020B0503020204020204" pitchFamily="34" charset="-122"/>
              </a:rPr>
              <a:t>环绕</a:t>
            </a:r>
            <a:endParaRPr kumimoji="1" lang="en-US" altLang="zh-CN" sz="2400" dirty="0" smtClean="0">
              <a:solidFill>
                <a:srgbClr val="000099"/>
              </a:solidFill>
              <a:latin typeface="微软雅黑" panose="020B0503020204020204" pitchFamily="34" charset="-122"/>
              <a:ea typeface="微软雅黑" panose="020B0503020204020204" pitchFamily="34" charset="-122"/>
            </a:endParaRPr>
          </a:p>
          <a:p>
            <a:pPr>
              <a:lnSpc>
                <a:spcPct val="150000"/>
              </a:lnSpc>
              <a:defRPr/>
            </a:pPr>
            <a:r>
              <a:rPr kumimoji="1" lang="zh-CN" altLang="en-US" sz="2400" dirty="0" smtClean="0">
                <a:solidFill>
                  <a:srgbClr val="000099"/>
                </a:solidFill>
                <a:latin typeface="微软雅黑" panose="020B0503020204020204" pitchFamily="34" charset="-122"/>
                <a:ea typeface="微软雅黑" panose="020B0503020204020204" pitchFamily="34" charset="-122"/>
              </a:rPr>
              <a:t>受躯体神经支配</a:t>
            </a:r>
            <a:endParaRPr kumimoji="1" lang="zh-CN" altLang="en-US" sz="2400" dirty="0">
              <a:solidFill>
                <a:srgbClr val="000099"/>
              </a:solidFill>
              <a:latin typeface="微软雅黑" panose="020B0503020204020204" pitchFamily="34" charset="-122"/>
              <a:ea typeface="微软雅黑" panose="020B0503020204020204" pitchFamily="34" charset="-122"/>
            </a:endParaRPr>
          </a:p>
          <a:p>
            <a:pPr>
              <a:lnSpc>
                <a:spcPct val="150000"/>
              </a:lnSpc>
              <a:defRPr/>
            </a:pPr>
            <a:r>
              <a:rPr kumimoji="1" lang="zh-CN" altLang="en-US" sz="2800" dirty="0">
                <a:solidFill>
                  <a:srgbClr val="CC0000"/>
                </a:solidFill>
                <a:latin typeface="微软雅黑" panose="020B0503020204020204" pitchFamily="34" charset="-122"/>
                <a:ea typeface="微软雅黑" panose="020B0503020204020204" pitchFamily="34" charset="-122"/>
              </a:rPr>
              <a:t>女性尿道短、宽且直易患逆向尿道</a:t>
            </a:r>
            <a:r>
              <a:rPr kumimoji="1" lang="zh-CN" altLang="en-US" sz="2800" dirty="0" smtClean="0">
                <a:solidFill>
                  <a:srgbClr val="CC0000"/>
                </a:solidFill>
                <a:latin typeface="微软雅黑" panose="020B0503020204020204" pitchFamily="34" charset="-122"/>
                <a:ea typeface="微软雅黑" panose="020B0503020204020204" pitchFamily="34" charset="-122"/>
              </a:rPr>
              <a:t>感染</a:t>
            </a:r>
            <a:endParaRPr kumimoji="1" lang="zh-CN" altLang="en-US" sz="2800" dirty="0">
              <a:solidFill>
                <a:srgbClr val="CC0000"/>
              </a:solidFill>
              <a:latin typeface="微软雅黑" panose="020B0503020204020204" pitchFamily="34" charset="-122"/>
              <a:ea typeface="微软雅黑" panose="020B0503020204020204" pitchFamily="34" charset="-122"/>
            </a:endParaRPr>
          </a:p>
        </p:txBody>
      </p:sp>
      <p:sp>
        <p:nvSpPr>
          <p:cNvPr id="137224" name="AutoShape 8"/>
          <p:cNvSpPr>
            <a:spLocks noChangeArrowheads="1"/>
          </p:cNvSpPr>
          <p:nvPr/>
        </p:nvSpPr>
        <p:spPr bwMode="gray">
          <a:xfrm>
            <a:off x="722314" y="666746"/>
            <a:ext cx="2447925" cy="574675"/>
          </a:xfrm>
          <a:prstGeom prst="roundRect">
            <a:avLst>
              <a:gd name="adj" fmla="val 16667"/>
            </a:avLst>
          </a:prstGeom>
          <a:noFill/>
          <a:ln>
            <a:noFill/>
          </a:ln>
        </p:spPr>
        <p:style>
          <a:lnRef idx="1">
            <a:schemeClr val="accent2"/>
          </a:lnRef>
          <a:fillRef idx="2">
            <a:schemeClr val="accent2"/>
          </a:fillRef>
          <a:effectRef idx="1">
            <a:schemeClr val="accent2"/>
          </a:effectRef>
          <a:fontRef idx="minor">
            <a:schemeClr val="dk1"/>
          </a:fontRef>
        </p:style>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zh-CN" altLang="en-US" sz="2800" b="1" dirty="0">
                <a:solidFill>
                  <a:srgbClr val="0000CC"/>
                </a:solidFill>
                <a:latin typeface="微软雅黑" panose="020B0503020204020204" pitchFamily="34" charset="-122"/>
                <a:ea typeface="微软雅黑" panose="020B0503020204020204" pitchFamily="34" charset="-122"/>
              </a:rPr>
              <a:t>女性尿道</a:t>
            </a:r>
          </a:p>
        </p:txBody>
      </p:sp>
      <p:sp>
        <p:nvSpPr>
          <p:cNvPr id="76806" name="灯片编号占位符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anose="020B0604030504040204" pitchFamily="34" charset="0"/>
                <a:ea typeface="宋体" panose="02010600030101010101" pitchFamily="2" charset="-122"/>
              </a:defRPr>
            </a:lvl1pPr>
            <a:lvl2pPr marL="742950" indent="-285750" eaLnBrk="0" hangingPunct="0">
              <a:defRPr b="1">
                <a:solidFill>
                  <a:schemeClr val="tx1"/>
                </a:solidFill>
                <a:latin typeface="Tahoma" panose="020B0604030504040204" pitchFamily="34" charset="0"/>
                <a:ea typeface="宋体" panose="02010600030101010101" pitchFamily="2" charset="-122"/>
              </a:defRPr>
            </a:lvl2pPr>
            <a:lvl3pPr marL="1143000" indent="-228600" eaLnBrk="0" hangingPunct="0">
              <a:defRPr b="1">
                <a:solidFill>
                  <a:schemeClr val="tx1"/>
                </a:solidFill>
                <a:latin typeface="Tahoma" panose="020B0604030504040204" pitchFamily="34" charset="0"/>
                <a:ea typeface="宋体" panose="02010600030101010101" pitchFamily="2" charset="-122"/>
              </a:defRPr>
            </a:lvl3pPr>
            <a:lvl4pPr marL="1600200" indent="-228600" eaLnBrk="0" hangingPunct="0">
              <a:defRPr b="1">
                <a:solidFill>
                  <a:schemeClr val="tx1"/>
                </a:solidFill>
                <a:latin typeface="Tahoma" panose="020B0604030504040204" pitchFamily="34" charset="0"/>
                <a:ea typeface="宋体" panose="02010600030101010101" pitchFamily="2" charset="-122"/>
              </a:defRPr>
            </a:lvl4pPr>
            <a:lvl5pPr marL="2057400" indent="-228600" eaLnBrk="0" hangingPunct="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fld id="{B020D296-DF31-4CD7-B8DC-E86B0EB26251}" type="slidenum">
              <a:rPr lang="en-US" altLang="zh-CN"/>
              <a:pPr eaLnBrk="1" hangingPunct="1"/>
              <a:t>55</a:t>
            </a:fld>
            <a:endParaRPr lang="en-US" altLang="zh-CN"/>
          </a:p>
        </p:txBody>
      </p:sp>
    </p:spTree>
    <p:extLst>
      <p:ext uri="{BB962C8B-B14F-4D97-AF65-F5344CB8AC3E}">
        <p14:creationId xmlns:p14="http://schemas.microsoft.com/office/powerpoint/2010/main" val="268785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7222"/>
                                        </p:tgtEl>
                                        <p:attrNameLst>
                                          <p:attrName>style.visibility</p:attrName>
                                        </p:attrNameLst>
                                      </p:cBhvr>
                                      <p:to>
                                        <p:strVal val="visible"/>
                                      </p:to>
                                    </p:set>
                                    <p:animEffect transition="in" filter="fade">
                                      <p:cBhvr>
                                        <p:cTn id="7" dur="2000"/>
                                        <p:tgtEl>
                                          <p:spTgt spid="13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56</a:t>
            </a:fld>
            <a:endParaRPr lang="zh-CN" altLang="en-US"/>
          </a:p>
        </p:txBody>
      </p:sp>
      <p:sp>
        <p:nvSpPr>
          <p:cNvPr id="3" name="矩形 2"/>
          <p:cNvSpPr/>
          <p:nvPr/>
        </p:nvSpPr>
        <p:spPr>
          <a:xfrm>
            <a:off x="2010070" y="688772"/>
            <a:ext cx="2031325" cy="646331"/>
          </a:xfrm>
          <a:prstGeom prst="rect">
            <a:avLst/>
          </a:prstGeom>
        </p:spPr>
        <p:txBody>
          <a:bodyPr wrap="none">
            <a:spAutoFit/>
          </a:bodyPr>
          <a:lstStyle/>
          <a:p>
            <a:r>
              <a:rPr lang="zh-CN" altLang="en-US" sz="3600" b="1" kern="0" dirty="0" smtClean="0">
                <a:solidFill>
                  <a:srgbClr val="006600"/>
                </a:solidFill>
                <a:latin typeface="微软雅黑" panose="020B0503020204020204" pitchFamily="34" charset="-122"/>
                <a:ea typeface="微软雅黑" panose="020B0503020204020204" pitchFamily="34" charset="-122"/>
              </a:rPr>
              <a:t>重点</a:t>
            </a:r>
            <a:r>
              <a:rPr lang="zh-CN" altLang="en-US" sz="3600" b="1" kern="0" dirty="0" smtClean="0">
                <a:solidFill>
                  <a:srgbClr val="C00000"/>
                </a:solidFill>
                <a:latin typeface="微软雅黑" panose="020B0503020204020204" pitchFamily="34" charset="-122"/>
                <a:ea typeface="微软雅黑" panose="020B0503020204020204" pitchFamily="34" charset="-122"/>
              </a:rPr>
              <a:t>难点</a:t>
            </a:r>
            <a:endParaRPr lang="zh-CN" altLang="en-US" dirty="0"/>
          </a:p>
        </p:txBody>
      </p:sp>
      <p:sp>
        <p:nvSpPr>
          <p:cNvPr id="5" name="矩形 4"/>
          <p:cNvSpPr/>
          <p:nvPr/>
        </p:nvSpPr>
        <p:spPr>
          <a:xfrm>
            <a:off x="2855108" y="1335103"/>
            <a:ext cx="6482323" cy="3323987"/>
          </a:xfrm>
          <a:prstGeom prst="rect">
            <a:avLst/>
          </a:prstGeom>
        </p:spPr>
        <p:txBody>
          <a:bodyPr wrap="square">
            <a:spAutoFit/>
          </a:bodyPr>
          <a:lstStyle/>
          <a:p>
            <a:pPr marL="457200" indent="-457200" defTabSz="0" eaLnBrk="0" hangingPunct="0">
              <a:lnSpc>
                <a:spcPct val="150000"/>
              </a:lnSpc>
              <a:buClr>
                <a:srgbClr val="C00000"/>
              </a:buClr>
              <a:buFont typeface="Wingdings" panose="05000000000000000000" pitchFamily="2" charset="2"/>
              <a:buChar char="u"/>
              <a:defRPr/>
            </a:pPr>
            <a:r>
              <a:rPr lang="zh-CN" altLang="en-US" sz="2800" spc="50" dirty="0">
                <a:ln w="11430"/>
                <a:latin typeface="微软雅黑" pitchFamily="34" charset="-122"/>
                <a:ea typeface="微软雅黑" pitchFamily="34" charset="-122"/>
              </a:rPr>
              <a:t>肾的位置和形态结构</a:t>
            </a:r>
          </a:p>
          <a:p>
            <a:pPr marL="457200" indent="-457200">
              <a:lnSpc>
                <a:spcPct val="150000"/>
              </a:lnSpc>
              <a:buClr>
                <a:srgbClr val="C00000"/>
              </a:buClr>
              <a:buSzPct val="90000"/>
              <a:buFont typeface="Wingdings" panose="05000000000000000000" pitchFamily="2" charset="2"/>
              <a:buChar char="u"/>
            </a:pPr>
            <a:r>
              <a:rPr lang="zh-CN" altLang="en-US" sz="2800" spc="50" dirty="0">
                <a:ln w="11430"/>
                <a:latin typeface="微软雅黑" pitchFamily="34" charset="-122"/>
                <a:ea typeface="微软雅黑" pitchFamily="34" charset="-122"/>
              </a:rPr>
              <a:t>肾的被膜</a:t>
            </a:r>
          </a:p>
          <a:p>
            <a:pPr marL="457200" indent="-457200" defTabSz="0" eaLnBrk="0" hangingPunct="0">
              <a:lnSpc>
                <a:spcPct val="150000"/>
              </a:lnSpc>
              <a:buClr>
                <a:srgbClr val="C00000"/>
              </a:buClr>
              <a:buFont typeface="Wingdings" panose="05000000000000000000" pitchFamily="2" charset="2"/>
              <a:buChar char="u"/>
              <a:defRPr/>
            </a:pPr>
            <a:r>
              <a:rPr lang="zh-CN" altLang="en-US" sz="2800" spc="50" dirty="0">
                <a:ln w="11430"/>
                <a:latin typeface="微软雅黑" pitchFamily="34" charset="-122"/>
                <a:ea typeface="微软雅黑" pitchFamily="34" charset="-122"/>
              </a:rPr>
              <a:t>膀胱的位置和形态</a:t>
            </a:r>
          </a:p>
          <a:p>
            <a:pPr marL="457200" indent="-457200" defTabSz="0" eaLnBrk="0" hangingPunct="0">
              <a:lnSpc>
                <a:spcPct val="150000"/>
              </a:lnSpc>
              <a:buClr>
                <a:srgbClr val="C00000"/>
              </a:buClr>
              <a:buFont typeface="Wingdings" panose="05000000000000000000" pitchFamily="2" charset="2"/>
              <a:buChar char="u"/>
              <a:defRPr/>
            </a:pPr>
            <a:r>
              <a:rPr lang="zh-CN" altLang="en-US" sz="2800" spc="50" dirty="0">
                <a:ln w="11430"/>
                <a:latin typeface="微软雅黑" pitchFamily="34" charset="-122"/>
                <a:ea typeface="微软雅黑" pitchFamily="34" charset="-122"/>
              </a:rPr>
              <a:t>输尿管的三个狭窄及</a:t>
            </a:r>
            <a:r>
              <a:rPr lang="zh-CN" altLang="en-US" sz="2800" spc="50" dirty="0" smtClean="0">
                <a:ln w="11430"/>
                <a:latin typeface="微软雅黑" pitchFamily="34" charset="-122"/>
                <a:ea typeface="微软雅黑" pitchFamily="34" charset="-122"/>
              </a:rPr>
              <a:t>意义</a:t>
            </a:r>
            <a:endParaRPr lang="en-US" altLang="zh-CN" sz="2800" spc="50" dirty="0" smtClean="0">
              <a:ln w="11430"/>
              <a:latin typeface="微软雅黑" pitchFamily="34" charset="-122"/>
              <a:ea typeface="微软雅黑" pitchFamily="34" charset="-122"/>
            </a:endParaRPr>
          </a:p>
          <a:p>
            <a:pPr marL="457200" indent="-457200" defTabSz="0" eaLnBrk="0" hangingPunct="0">
              <a:lnSpc>
                <a:spcPct val="150000"/>
              </a:lnSpc>
              <a:buClr>
                <a:srgbClr val="C00000"/>
              </a:buClr>
              <a:buFont typeface="Wingdings" panose="05000000000000000000" pitchFamily="2" charset="2"/>
              <a:buChar char="u"/>
              <a:defRPr/>
            </a:pPr>
            <a:r>
              <a:rPr lang="zh-CN" altLang="en-US" sz="2800" spc="50" dirty="0" smtClean="0">
                <a:ln w="11430"/>
                <a:latin typeface="微软雅黑" pitchFamily="34" charset="-122"/>
                <a:ea typeface="微软雅黑" pitchFamily="34" charset="-122"/>
              </a:rPr>
              <a:t>男性</a:t>
            </a:r>
            <a:r>
              <a:rPr lang="zh-CN" altLang="en-US" sz="2800" spc="50" dirty="0">
                <a:ln w="11430"/>
                <a:latin typeface="微软雅黑" pitchFamily="34" charset="-122"/>
                <a:ea typeface="微软雅黑" pitchFamily="34" charset="-122"/>
              </a:rPr>
              <a:t>尿道分部及三个狭窄的位置</a:t>
            </a:r>
          </a:p>
        </p:txBody>
      </p:sp>
      <p:sp>
        <p:nvSpPr>
          <p:cNvPr id="6" name="矩形 5"/>
          <p:cNvSpPr/>
          <p:nvPr/>
        </p:nvSpPr>
        <p:spPr>
          <a:xfrm>
            <a:off x="2010070" y="5043811"/>
            <a:ext cx="6763390" cy="523220"/>
          </a:xfrm>
          <a:prstGeom prst="rect">
            <a:avLst/>
          </a:prstGeom>
        </p:spPr>
        <p:txBody>
          <a:bodyPr wrap="none">
            <a:spAutoFit/>
          </a:bodyPr>
          <a:lstStyle/>
          <a:p>
            <a:r>
              <a:rPr lang="zh-CN" altLang="en-US" sz="2800" spc="50" dirty="0">
                <a:ln w="11430"/>
                <a:latin typeface="微软雅黑" pitchFamily="34" charset="-122"/>
                <a:ea typeface="微软雅黑" pitchFamily="34" charset="-122"/>
              </a:rPr>
              <a:t>名词解释：</a:t>
            </a:r>
            <a:r>
              <a:rPr lang="zh-CN" altLang="en-US" sz="2800" spc="50" dirty="0" smtClean="0">
                <a:ln w="11430"/>
                <a:latin typeface="微软雅黑" pitchFamily="34" charset="-122"/>
                <a:ea typeface="微软雅黑" pitchFamily="34" charset="-122"/>
              </a:rPr>
              <a:t>肾窦、</a:t>
            </a:r>
            <a:r>
              <a:rPr lang="zh-CN" altLang="zh-CN" sz="2800" spc="50" dirty="0" smtClean="0">
                <a:ln w="11430"/>
                <a:latin typeface="微软雅黑" pitchFamily="34" charset="-122"/>
                <a:ea typeface="微软雅黑" pitchFamily="34" charset="-122"/>
              </a:rPr>
              <a:t>肾门</a:t>
            </a:r>
            <a:r>
              <a:rPr lang="zh-CN" altLang="en-US" sz="2800" spc="50" dirty="0" smtClean="0">
                <a:ln w="11430"/>
                <a:latin typeface="微软雅黑" pitchFamily="34" charset="-122"/>
                <a:ea typeface="微软雅黑" pitchFamily="34" charset="-122"/>
              </a:rPr>
              <a:t>、</a:t>
            </a:r>
            <a:r>
              <a:rPr lang="zh-CN" altLang="zh-CN" sz="2800" spc="50" dirty="0" smtClean="0">
                <a:ln w="11430"/>
                <a:latin typeface="微软雅黑" pitchFamily="34" charset="-122"/>
                <a:ea typeface="微软雅黑" pitchFamily="34" charset="-122"/>
              </a:rPr>
              <a:t>肾蒂</a:t>
            </a:r>
            <a:r>
              <a:rPr lang="zh-CN" altLang="en-US" sz="2800" spc="50" dirty="0" smtClean="0">
                <a:ln w="11430"/>
                <a:latin typeface="微软雅黑" pitchFamily="34" charset="-122"/>
                <a:ea typeface="微软雅黑" pitchFamily="34" charset="-122"/>
              </a:rPr>
              <a:t>、膀胱三角</a:t>
            </a:r>
            <a:endParaRPr lang="zh-CN" altLang="en-US" sz="2800" spc="50" dirty="0">
              <a:ln w="11430"/>
              <a:latin typeface="微软雅黑" pitchFamily="34" charset="-122"/>
              <a:ea typeface="微软雅黑" pitchFamily="34" charset="-122"/>
            </a:endParaRPr>
          </a:p>
        </p:txBody>
      </p:sp>
    </p:spTree>
    <p:extLst>
      <p:ext uri="{BB962C8B-B14F-4D97-AF65-F5344CB8AC3E}">
        <p14:creationId xmlns:p14="http://schemas.microsoft.com/office/powerpoint/2010/main" val="1800671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6</a:t>
            </a:fld>
            <a:endParaRPr lang="zh-CN" altLang="en-US"/>
          </a:p>
        </p:txBody>
      </p:sp>
      <p:pic>
        <p:nvPicPr>
          <p:cNvPr id="22" name="Picture 16" descr="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6186" y="1584777"/>
            <a:ext cx="2662237"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Line 30"/>
          <p:cNvSpPr>
            <a:spLocks noChangeShapeType="1"/>
          </p:cNvSpPr>
          <p:nvPr/>
        </p:nvSpPr>
        <p:spPr bwMode="auto">
          <a:xfrm flipH="1">
            <a:off x="9925008" y="2818320"/>
            <a:ext cx="634878" cy="300293"/>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2" name="Line 30"/>
          <p:cNvSpPr>
            <a:spLocks noChangeShapeType="1"/>
          </p:cNvSpPr>
          <p:nvPr/>
        </p:nvSpPr>
        <p:spPr bwMode="auto">
          <a:xfrm flipH="1" flipV="1">
            <a:off x="9820474" y="3435784"/>
            <a:ext cx="739411" cy="77995"/>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3" name="Rectangle 29"/>
          <p:cNvSpPr>
            <a:spLocks noChangeArrowheads="1"/>
          </p:cNvSpPr>
          <p:nvPr/>
        </p:nvSpPr>
        <p:spPr bwMode="auto">
          <a:xfrm>
            <a:off x="10288423" y="2394398"/>
            <a:ext cx="1512168" cy="605294"/>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2400" kern="0" spc="50" dirty="0" smtClean="0">
                <a:ln w="11430"/>
                <a:solidFill>
                  <a:srgbClr val="0000FF"/>
                </a:solidFill>
                <a:latin typeface="微软雅黑" pitchFamily="34" charset="-122"/>
                <a:ea typeface="微软雅黑" pitchFamily="34" charset="-122"/>
              </a:rPr>
              <a:t>肾</a:t>
            </a:r>
            <a:r>
              <a:rPr lang="en-US" altLang="zh-CN" sz="2400" kern="0" spc="50" dirty="0" smtClean="0">
                <a:ln w="11430"/>
                <a:solidFill>
                  <a:srgbClr val="0000FF"/>
                </a:solidFill>
                <a:latin typeface="微软雅黑" pitchFamily="34" charset="-122"/>
                <a:ea typeface="微软雅黑" pitchFamily="34" charset="-122"/>
              </a:rPr>
              <a:t>A</a:t>
            </a:r>
            <a:endParaRPr lang="zh-CN" altLang="en-US" sz="2400" kern="0" spc="50" dirty="0">
              <a:ln w="11430"/>
              <a:solidFill>
                <a:srgbClr val="0000FF"/>
              </a:solidFill>
              <a:latin typeface="微软雅黑" pitchFamily="34" charset="-122"/>
              <a:ea typeface="微软雅黑" pitchFamily="34" charset="-122"/>
            </a:endParaRPr>
          </a:p>
        </p:txBody>
      </p:sp>
      <p:sp>
        <p:nvSpPr>
          <p:cNvPr id="34" name="Rectangle 29"/>
          <p:cNvSpPr>
            <a:spLocks noChangeArrowheads="1"/>
          </p:cNvSpPr>
          <p:nvPr/>
        </p:nvSpPr>
        <p:spPr bwMode="auto">
          <a:xfrm>
            <a:off x="10317008" y="4553401"/>
            <a:ext cx="1512168" cy="55027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2400" kern="0" spc="50" dirty="0">
                <a:ln w="11430"/>
                <a:solidFill>
                  <a:srgbClr val="0000FF"/>
                </a:solidFill>
                <a:latin typeface="微软雅黑" pitchFamily="34" charset="-122"/>
                <a:ea typeface="微软雅黑" pitchFamily="34" charset="-122"/>
              </a:rPr>
              <a:t>输尿管</a:t>
            </a:r>
          </a:p>
        </p:txBody>
      </p:sp>
      <p:sp>
        <p:nvSpPr>
          <p:cNvPr id="35" name="Rectangle 29"/>
          <p:cNvSpPr>
            <a:spLocks noChangeArrowheads="1"/>
          </p:cNvSpPr>
          <p:nvPr/>
        </p:nvSpPr>
        <p:spPr bwMode="auto">
          <a:xfrm>
            <a:off x="10317008" y="3209053"/>
            <a:ext cx="1512168" cy="55027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2400" kern="0" spc="50" dirty="0" smtClean="0">
                <a:ln w="11430"/>
                <a:solidFill>
                  <a:srgbClr val="0000FF"/>
                </a:solidFill>
                <a:latin typeface="微软雅黑" pitchFamily="34" charset="-122"/>
                <a:ea typeface="微软雅黑" pitchFamily="34" charset="-122"/>
              </a:rPr>
              <a:t>肾</a:t>
            </a:r>
            <a:r>
              <a:rPr lang="en-US" altLang="zh-CN" sz="2400" kern="0" spc="50" dirty="0">
                <a:ln w="11430"/>
                <a:solidFill>
                  <a:srgbClr val="0000FF"/>
                </a:solidFill>
                <a:latin typeface="微软雅黑" pitchFamily="34" charset="-122"/>
                <a:ea typeface="微软雅黑" pitchFamily="34" charset="-122"/>
              </a:rPr>
              <a:t>V</a:t>
            </a:r>
            <a:endParaRPr lang="zh-CN" altLang="en-US" sz="2400" kern="0" spc="50" dirty="0">
              <a:ln w="11430"/>
              <a:solidFill>
                <a:srgbClr val="0000FF"/>
              </a:solidFill>
              <a:latin typeface="微软雅黑" pitchFamily="34" charset="-122"/>
              <a:ea typeface="微软雅黑" pitchFamily="34" charset="-122"/>
            </a:endParaRPr>
          </a:p>
        </p:txBody>
      </p:sp>
      <p:sp>
        <p:nvSpPr>
          <p:cNvPr id="36" name="Line 30"/>
          <p:cNvSpPr>
            <a:spLocks noChangeShapeType="1"/>
          </p:cNvSpPr>
          <p:nvPr/>
        </p:nvSpPr>
        <p:spPr bwMode="auto">
          <a:xfrm flipH="1" flipV="1">
            <a:off x="9579109" y="3822375"/>
            <a:ext cx="980775" cy="146317"/>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7" name="Line 30"/>
          <p:cNvSpPr>
            <a:spLocks noChangeShapeType="1"/>
          </p:cNvSpPr>
          <p:nvPr/>
        </p:nvSpPr>
        <p:spPr bwMode="auto">
          <a:xfrm flipH="1">
            <a:off x="9458428" y="4850699"/>
            <a:ext cx="977564" cy="9810"/>
          </a:xfrm>
          <a:prstGeom prst="line">
            <a:avLst/>
          </a:prstGeom>
          <a:noFill/>
          <a:ln w="28575" cap="flat" cmpd="sng" algn="ctr">
            <a:solidFill>
              <a:sysClr val="windowText" lastClr="000000"/>
            </a:solidFill>
            <a:prstDash val="solid"/>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38" name="Rectangle 29"/>
          <p:cNvSpPr>
            <a:spLocks noChangeArrowheads="1"/>
          </p:cNvSpPr>
          <p:nvPr/>
        </p:nvSpPr>
        <p:spPr bwMode="auto">
          <a:xfrm>
            <a:off x="10375032" y="3652104"/>
            <a:ext cx="1512168" cy="55027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ts val="4000"/>
              </a:lnSpc>
              <a:spcBef>
                <a:spcPct val="0"/>
              </a:spcBef>
              <a:spcAft>
                <a:spcPct val="0"/>
              </a:spcAft>
              <a:defRPr/>
            </a:pPr>
            <a:r>
              <a:rPr lang="zh-CN" altLang="en-US" sz="2400" kern="0" spc="50" dirty="0" smtClean="0">
                <a:ln w="11430"/>
                <a:solidFill>
                  <a:srgbClr val="0000FF"/>
                </a:solidFill>
                <a:latin typeface="微软雅黑" pitchFamily="34" charset="-122"/>
                <a:ea typeface="微软雅黑" pitchFamily="34" charset="-122"/>
              </a:rPr>
              <a:t>肾盂</a:t>
            </a:r>
            <a:endParaRPr lang="zh-CN" altLang="en-US" sz="2400" kern="0" spc="50" dirty="0">
              <a:ln w="11430"/>
              <a:solidFill>
                <a:srgbClr val="0000FF"/>
              </a:solidFill>
              <a:latin typeface="微软雅黑" pitchFamily="34" charset="-122"/>
              <a:ea typeface="微软雅黑" pitchFamily="34" charset="-122"/>
            </a:endParaRPr>
          </a:p>
        </p:txBody>
      </p:sp>
      <p:sp>
        <p:nvSpPr>
          <p:cNvPr id="17" name="Rectangle 11"/>
          <p:cNvSpPr>
            <a:spLocks noChangeArrowheads="1"/>
          </p:cNvSpPr>
          <p:nvPr/>
        </p:nvSpPr>
        <p:spPr bwMode="auto">
          <a:xfrm>
            <a:off x="287365" y="556162"/>
            <a:ext cx="706735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fontAlgn="base" hangingPunct="1">
              <a:lnSpc>
                <a:spcPct val="150000"/>
              </a:lnSpc>
              <a:spcBef>
                <a:spcPct val="0"/>
              </a:spcBef>
              <a:spcAft>
                <a:spcPct val="0"/>
              </a:spcAft>
            </a:pPr>
            <a:r>
              <a:rPr lang="zh-CN" altLang="en-US" b="1" dirty="0" smtClean="0">
                <a:solidFill>
                  <a:srgbClr val="0000CC"/>
                </a:solidFill>
                <a:latin typeface="微软雅黑" panose="020B0503020204020204" pitchFamily="34" charset="-122"/>
                <a:ea typeface="微软雅黑" panose="020B0503020204020204" pitchFamily="34" charset="-122"/>
              </a:rPr>
              <a:t>肾门</a:t>
            </a:r>
            <a:r>
              <a:rPr lang="en-US" altLang="zh-CN" b="1" dirty="0" smtClean="0">
                <a:solidFill>
                  <a:srgbClr val="0000CC"/>
                </a:solidFill>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肾内侧缘中部凹陷，称为肾门，肾神经、血管、</a:t>
            </a: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淋巴管、肾盂等出入部位</a:t>
            </a:r>
            <a:endParaRPr lang="en-US" altLang="zh-CN" dirty="0">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endParaRPr lang="zh-CN" altLang="en-US" dirty="0" smtClean="0">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zh-CN" altLang="en-US" b="1" dirty="0">
                <a:solidFill>
                  <a:srgbClr val="0000CC"/>
                </a:solidFill>
                <a:latin typeface="微软雅黑" panose="020B0503020204020204" pitchFamily="34" charset="-122"/>
                <a:ea typeface="微软雅黑" panose="020B0503020204020204" pitchFamily="34" charset="-122"/>
              </a:rPr>
              <a:t>肾蒂：</a:t>
            </a:r>
            <a:r>
              <a:rPr lang="zh-CN" altLang="en-US" dirty="0" smtClean="0">
                <a:latin typeface="微软雅黑" panose="020B0503020204020204" pitchFamily="34" charset="-122"/>
                <a:ea typeface="微软雅黑" panose="020B0503020204020204" pitchFamily="34" charset="-122"/>
              </a:rPr>
              <a:t>出入肾门的结构被结缔组织包裹在一起形成</a:t>
            </a:r>
            <a:endParaRPr lang="en-US" altLang="zh-CN" dirty="0" smtClean="0">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endParaRPr lang="zh-CN" altLang="en-US" dirty="0" smtClean="0">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zh-CN" altLang="en-US" b="1" dirty="0">
                <a:solidFill>
                  <a:srgbClr val="0000CC"/>
                </a:solidFill>
                <a:latin typeface="微软雅黑" panose="020B0503020204020204" pitchFamily="34" charset="-122"/>
                <a:ea typeface="微软雅黑" panose="020B0503020204020204" pitchFamily="34" charset="-122"/>
              </a:rPr>
              <a:t>肾窦： </a:t>
            </a:r>
            <a:r>
              <a:rPr lang="zh-CN" altLang="en-US" dirty="0" smtClean="0">
                <a:latin typeface="微软雅黑" panose="020B0503020204020204" pitchFamily="34" charset="-122"/>
                <a:ea typeface="微软雅黑" panose="020B0503020204020204" pitchFamily="34" charset="-122"/>
              </a:rPr>
              <a:t>肾门向肾内凹陷形成的较大的腔隙，其内容纳肾小盏、肾大盏、肾盂、肾</a:t>
            </a:r>
            <a:r>
              <a:rPr lang="en-US" altLang="zh-CN" dirty="0" smtClean="0">
                <a:latin typeface="微软雅黑" panose="020B0503020204020204" pitchFamily="34" charset="-122"/>
                <a:ea typeface="微软雅黑" panose="020B0503020204020204" pitchFamily="34" charset="-122"/>
              </a:rPr>
              <a:t>A</a:t>
            </a:r>
            <a:r>
              <a:rPr lang="zh-CN" altLang="en-US" dirty="0" smtClean="0">
                <a:latin typeface="微软雅黑" panose="020B0503020204020204" pitchFamily="34" charset="-122"/>
                <a:ea typeface="微软雅黑" panose="020B0503020204020204" pitchFamily="34" charset="-122"/>
              </a:rPr>
              <a:t>分支、肾</a:t>
            </a:r>
            <a:r>
              <a:rPr lang="en-US" altLang="zh-CN" dirty="0" smtClean="0">
                <a:latin typeface="微软雅黑" panose="020B0503020204020204" pitchFamily="34" charset="-122"/>
                <a:ea typeface="微软雅黑" panose="020B0503020204020204" pitchFamily="34" charset="-122"/>
              </a:rPr>
              <a:t>V</a:t>
            </a:r>
            <a:r>
              <a:rPr lang="zh-CN" altLang="en-US" dirty="0" smtClean="0">
                <a:latin typeface="微软雅黑" panose="020B0503020204020204" pitchFamily="34" charset="-122"/>
                <a:ea typeface="微软雅黑" panose="020B0503020204020204" pitchFamily="34" charset="-122"/>
              </a:rPr>
              <a:t>属支及神经、淋巴管、脂肪等</a:t>
            </a:r>
          </a:p>
        </p:txBody>
      </p:sp>
      <p:sp>
        <p:nvSpPr>
          <p:cNvPr id="3" name="矩形 2"/>
          <p:cNvSpPr/>
          <p:nvPr/>
        </p:nvSpPr>
        <p:spPr>
          <a:xfrm>
            <a:off x="287365" y="5427750"/>
            <a:ext cx="7830990" cy="523220"/>
          </a:xfrm>
          <a:prstGeom prst="rect">
            <a:avLst/>
          </a:prstGeom>
        </p:spPr>
        <p:txBody>
          <a:bodyPr wrap="none">
            <a:spAutoFit/>
          </a:bodyPr>
          <a:lstStyle/>
          <a:p>
            <a:r>
              <a:rPr lang="zh-CN" altLang="en-US" sz="2800" dirty="0">
                <a:solidFill>
                  <a:srgbClr val="C00000"/>
                </a:solidFill>
                <a:latin typeface="微软雅黑" panose="020B0503020204020204" pitchFamily="34" charset="-122"/>
                <a:ea typeface="微软雅黑" panose="020B0503020204020204" pitchFamily="34" charset="-122"/>
              </a:rPr>
              <a:t> 右侧肾蒂较左侧短，故临床上右肾手术较为</a:t>
            </a:r>
            <a:r>
              <a:rPr lang="zh-CN" altLang="en-US" sz="2800" dirty="0" smtClean="0">
                <a:solidFill>
                  <a:srgbClr val="C00000"/>
                </a:solidFill>
                <a:latin typeface="微软雅黑" panose="020B0503020204020204" pitchFamily="34" charset="-122"/>
                <a:ea typeface="微软雅黑" panose="020B0503020204020204" pitchFamily="34" charset="-122"/>
              </a:rPr>
              <a:t>困难</a:t>
            </a:r>
            <a:endParaRPr lang="zh-CN" altLang="en-US" sz="2800"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3519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par>
                                <p:cTn id="8" presetID="22" presetClass="entr" presetSubtype="2"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right)">
                                      <p:cBhvr>
                                        <p:cTn id="10" dur="500"/>
                                        <p:tgtEl>
                                          <p:spTgt spid="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22" presetClass="entr" presetSubtype="2"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right)">
                                      <p:cBhvr>
                                        <p:cTn id="25" dur="500"/>
                                        <p:tgtEl>
                                          <p:spTgt spid="36"/>
                                        </p:tgtEl>
                                      </p:cBhvr>
                                    </p:animEffect>
                                  </p:childTnLst>
                                </p:cTn>
                              </p:par>
                              <p:par>
                                <p:cTn id="26" presetID="22" presetClass="entr" presetSubtype="2"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right)">
                                      <p:cBhvr>
                                        <p:cTn id="28" dur="500"/>
                                        <p:tgtEl>
                                          <p:spTgt spid="3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7</a:t>
            </a:fld>
            <a:endParaRPr lang="zh-CN" altLang="en-US"/>
          </a:p>
        </p:txBody>
      </p:sp>
      <p:pic>
        <p:nvPicPr>
          <p:cNvPr id="7" name="Picture 7" descr="kidneys in si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613" y="2024062"/>
            <a:ext cx="3308350"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n005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494" y="2274888"/>
            <a:ext cx="3960812" cy="37925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矩形 1"/>
          <p:cNvSpPr/>
          <p:nvPr/>
        </p:nvSpPr>
        <p:spPr>
          <a:xfrm>
            <a:off x="1985963" y="150741"/>
            <a:ext cx="6096000" cy="1540486"/>
          </a:xfrm>
          <a:prstGeom prst="rect">
            <a:avLst/>
          </a:prstGeom>
        </p:spPr>
        <p:txBody>
          <a:bodyPr>
            <a:spAutoFit/>
          </a:bodyPr>
          <a:lstStyle/>
          <a:p>
            <a:pPr>
              <a:lnSpc>
                <a:spcPct val="115000"/>
              </a:lnSpc>
            </a:pPr>
            <a:r>
              <a:rPr lang="zh-CN" altLang="en-US" sz="2800" b="1" dirty="0" smtClean="0">
                <a:solidFill>
                  <a:srgbClr val="0000CC"/>
                </a:solidFill>
                <a:latin typeface="微软雅黑" panose="020B0503020204020204" pitchFamily="34" charset="-122"/>
                <a:ea typeface="微软雅黑" panose="020B0503020204020204" pitchFamily="34" charset="-122"/>
              </a:rPr>
              <a:t>肾蒂</a:t>
            </a:r>
            <a:r>
              <a:rPr lang="zh-CN" altLang="en-US" sz="2800" dirty="0" smtClean="0">
                <a:latin typeface="微软雅黑" panose="020B0503020204020204" pitchFamily="34" charset="-122"/>
                <a:ea typeface="微软雅黑" panose="020B0503020204020204" pitchFamily="34" charset="-122"/>
              </a:rPr>
              <a:t>内主要</a:t>
            </a:r>
            <a:r>
              <a:rPr lang="zh-CN" altLang="en-US" sz="2800" dirty="0">
                <a:latin typeface="微软雅黑" panose="020B0503020204020204" pitchFamily="34" charset="-122"/>
                <a:ea typeface="微软雅黑" panose="020B0503020204020204" pitchFamily="34" charset="-122"/>
              </a:rPr>
              <a:t>结构的排列关系：</a:t>
            </a:r>
          </a:p>
          <a:p>
            <a:pPr>
              <a:lnSpc>
                <a:spcPct val="115000"/>
              </a:lnSpc>
            </a:pPr>
            <a:r>
              <a:rPr lang="zh-CN" altLang="en-US" sz="2800" b="1" dirty="0">
                <a:solidFill>
                  <a:srgbClr val="FFFF00"/>
                </a:solidFill>
                <a:latin typeface="微软雅黑" panose="020B0503020204020204" pitchFamily="34" charset="-122"/>
                <a:ea typeface="微软雅黑" panose="020B0503020204020204" pitchFamily="34" charset="-122"/>
              </a:rPr>
              <a:t>   </a:t>
            </a:r>
            <a:r>
              <a:rPr lang="en-US" altLang="zh-CN" sz="2800" b="1" dirty="0" smtClean="0">
                <a:solidFill>
                  <a:srgbClr val="FFFF00"/>
                </a:solidFill>
                <a:latin typeface="微软雅黑" panose="020B0503020204020204" pitchFamily="34" charset="-122"/>
                <a:ea typeface="微软雅黑" panose="020B0503020204020204" pitchFamily="34" charset="-122"/>
              </a:rPr>
              <a:t>	</a:t>
            </a:r>
            <a:r>
              <a:rPr lang="zh-CN" altLang="en-US" sz="2800" dirty="0" smtClean="0">
                <a:solidFill>
                  <a:srgbClr val="C00000"/>
                </a:solidFill>
                <a:latin typeface="微软雅黑" panose="020B0503020204020204" pitchFamily="34" charset="-122"/>
                <a:ea typeface="微软雅黑" panose="020B0503020204020204" pitchFamily="34" charset="-122"/>
              </a:rPr>
              <a:t>前</a:t>
            </a:r>
            <a:r>
              <a:rPr lang="en-US" altLang="zh-CN" sz="2800" dirty="0">
                <a:solidFill>
                  <a:srgbClr val="C00000"/>
                </a:solidFill>
                <a:latin typeface="微软雅黑" panose="020B0503020204020204" pitchFamily="34" charset="-122"/>
                <a:ea typeface="微软雅黑" panose="020B0503020204020204" pitchFamily="34" charset="-122"/>
              </a:rPr>
              <a:t>—</a:t>
            </a:r>
            <a:r>
              <a:rPr lang="zh-CN" altLang="en-US" sz="2800" dirty="0">
                <a:solidFill>
                  <a:srgbClr val="C00000"/>
                </a:solidFill>
                <a:latin typeface="微软雅黑" panose="020B0503020204020204" pitchFamily="34" charset="-122"/>
                <a:ea typeface="微软雅黑" panose="020B0503020204020204" pitchFamily="34" charset="-122"/>
              </a:rPr>
              <a:t>后：</a:t>
            </a:r>
            <a:r>
              <a:rPr lang="zh-CN" altLang="en-US" sz="2800" dirty="0" smtClean="0">
                <a:latin typeface="微软雅黑" panose="020B0503020204020204" pitchFamily="34" charset="-122"/>
                <a:ea typeface="微软雅黑" panose="020B0503020204020204" pitchFamily="34" charset="-122"/>
              </a:rPr>
              <a:t>肾</a:t>
            </a:r>
            <a:r>
              <a:rPr lang="en-US" altLang="zh-CN" sz="2800" dirty="0" smtClean="0">
                <a:latin typeface="微软雅黑" panose="020B0503020204020204" pitchFamily="34" charset="-122"/>
                <a:ea typeface="微软雅黑" panose="020B0503020204020204" pitchFamily="34" charset="-122"/>
              </a:rPr>
              <a:t>V</a:t>
            </a:r>
            <a:r>
              <a:rPr lang="zh-CN" altLang="en-US" sz="2800" dirty="0" smtClean="0">
                <a:latin typeface="微软雅黑" panose="020B0503020204020204" pitchFamily="34" charset="-122"/>
                <a:ea typeface="微软雅黑" panose="020B0503020204020204" pitchFamily="34" charset="-122"/>
              </a:rPr>
              <a:t>、肾</a:t>
            </a:r>
            <a:r>
              <a:rPr lang="en-US" altLang="zh-CN" sz="2800" dirty="0" smtClean="0">
                <a:latin typeface="微软雅黑" panose="020B0503020204020204" pitchFamily="34" charset="-122"/>
                <a:ea typeface="微软雅黑" panose="020B0503020204020204" pitchFamily="34" charset="-122"/>
              </a:rPr>
              <a:t>A</a:t>
            </a:r>
            <a:r>
              <a:rPr lang="zh-CN" altLang="en-US" sz="2800" dirty="0" smtClean="0">
                <a:latin typeface="微软雅黑" panose="020B0503020204020204" pitchFamily="34" charset="-122"/>
                <a:ea typeface="微软雅黑" panose="020B0503020204020204" pitchFamily="34" charset="-122"/>
              </a:rPr>
              <a:t>及</a:t>
            </a:r>
            <a:r>
              <a:rPr lang="zh-CN" altLang="en-US" sz="2800" dirty="0">
                <a:latin typeface="微软雅黑" panose="020B0503020204020204" pitchFamily="34" charset="-122"/>
                <a:ea typeface="微软雅黑" panose="020B0503020204020204" pitchFamily="34" charset="-122"/>
              </a:rPr>
              <a:t>肾盂</a:t>
            </a:r>
          </a:p>
          <a:p>
            <a:pPr>
              <a:lnSpc>
                <a:spcPct val="115000"/>
              </a:lnSpc>
            </a:pPr>
            <a:r>
              <a:rPr lang="zh-CN" altLang="en-US" sz="2800" dirty="0">
                <a:solidFill>
                  <a:srgbClr val="00FFFF"/>
                </a:solidFill>
                <a:latin typeface="微软雅黑" panose="020B0503020204020204" pitchFamily="34" charset="-122"/>
                <a:ea typeface="微软雅黑" panose="020B0503020204020204" pitchFamily="34" charset="-122"/>
              </a:rPr>
              <a:t>   </a:t>
            </a:r>
            <a:r>
              <a:rPr lang="en-US" altLang="zh-CN" sz="2800" dirty="0" smtClean="0">
                <a:solidFill>
                  <a:srgbClr val="00FFFF"/>
                </a:solidFill>
                <a:latin typeface="微软雅黑" panose="020B0503020204020204" pitchFamily="34" charset="-122"/>
                <a:ea typeface="微软雅黑" panose="020B0503020204020204" pitchFamily="34" charset="-122"/>
              </a:rPr>
              <a:t>	</a:t>
            </a:r>
            <a:r>
              <a:rPr lang="zh-CN" altLang="en-US" sz="2800" dirty="0" smtClean="0">
                <a:solidFill>
                  <a:srgbClr val="CC3300"/>
                </a:solidFill>
                <a:latin typeface="微软雅黑" panose="020B0503020204020204" pitchFamily="34" charset="-122"/>
                <a:ea typeface="微软雅黑" panose="020B0503020204020204" pitchFamily="34" charset="-122"/>
              </a:rPr>
              <a:t>上</a:t>
            </a:r>
            <a:r>
              <a:rPr lang="en-US" altLang="zh-CN" sz="2800" dirty="0">
                <a:solidFill>
                  <a:srgbClr val="CC3300"/>
                </a:solidFill>
                <a:latin typeface="微软雅黑" panose="020B0503020204020204" pitchFamily="34" charset="-122"/>
                <a:ea typeface="微软雅黑" panose="020B0503020204020204" pitchFamily="34" charset="-122"/>
              </a:rPr>
              <a:t>—</a:t>
            </a:r>
            <a:r>
              <a:rPr lang="zh-CN" altLang="en-US" sz="2800" dirty="0">
                <a:solidFill>
                  <a:srgbClr val="CC3300"/>
                </a:solidFill>
                <a:latin typeface="微软雅黑" panose="020B0503020204020204" pitchFamily="34" charset="-122"/>
                <a:ea typeface="微软雅黑" panose="020B0503020204020204" pitchFamily="34" charset="-122"/>
              </a:rPr>
              <a:t>下：</a:t>
            </a:r>
            <a:r>
              <a:rPr lang="zh-CN" altLang="en-US" sz="2800" dirty="0" smtClean="0">
                <a:latin typeface="微软雅黑" panose="020B0503020204020204" pitchFamily="34" charset="-122"/>
                <a:ea typeface="微软雅黑" panose="020B0503020204020204" pitchFamily="34" charset="-122"/>
              </a:rPr>
              <a:t>肾</a:t>
            </a:r>
            <a:r>
              <a:rPr lang="en-US" altLang="zh-CN" sz="2800" dirty="0" smtClean="0">
                <a:latin typeface="微软雅黑" panose="020B0503020204020204" pitchFamily="34" charset="-122"/>
                <a:ea typeface="微软雅黑" panose="020B0503020204020204" pitchFamily="34" charset="-122"/>
              </a:rPr>
              <a:t>A</a:t>
            </a:r>
            <a:r>
              <a:rPr lang="zh-CN" altLang="en-US" sz="2800" dirty="0" smtClean="0">
                <a:latin typeface="微软雅黑" panose="020B0503020204020204" pitchFamily="34" charset="-122"/>
                <a:ea typeface="微软雅黑" panose="020B0503020204020204" pitchFamily="34" charset="-122"/>
              </a:rPr>
              <a:t>、肾</a:t>
            </a:r>
            <a:r>
              <a:rPr lang="en-US" altLang="zh-CN" sz="2800" dirty="0" smtClean="0">
                <a:latin typeface="微软雅黑" panose="020B0503020204020204" pitchFamily="34" charset="-122"/>
                <a:ea typeface="微软雅黑" panose="020B0503020204020204" pitchFamily="34" charset="-122"/>
              </a:rPr>
              <a:t>V</a:t>
            </a:r>
            <a:r>
              <a:rPr lang="zh-CN" altLang="en-US" sz="2800" dirty="0" smtClean="0">
                <a:latin typeface="微软雅黑" panose="020B0503020204020204" pitchFamily="34" charset="-122"/>
                <a:ea typeface="微软雅黑" panose="020B0503020204020204" pitchFamily="34" charset="-122"/>
              </a:rPr>
              <a:t>及</a:t>
            </a:r>
            <a:r>
              <a:rPr lang="zh-CN" altLang="en-US" sz="2800" dirty="0">
                <a:latin typeface="微软雅黑" panose="020B0503020204020204" pitchFamily="34" charset="-122"/>
                <a:ea typeface="微软雅黑" panose="020B0503020204020204" pitchFamily="34" charset="-122"/>
              </a:rPr>
              <a:t>肾盂</a:t>
            </a:r>
          </a:p>
        </p:txBody>
      </p:sp>
    </p:spTree>
    <p:extLst>
      <p:ext uri="{BB962C8B-B14F-4D97-AF65-F5344CB8AC3E}">
        <p14:creationId xmlns:p14="http://schemas.microsoft.com/office/powerpoint/2010/main" val="134629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8</a:t>
            </a:fld>
            <a:endParaRPr lang="zh-CN" altLang="en-US"/>
          </a:p>
        </p:txBody>
      </p:sp>
      <p:sp>
        <p:nvSpPr>
          <p:cNvPr id="3" name="矩形 2"/>
          <p:cNvSpPr/>
          <p:nvPr/>
        </p:nvSpPr>
        <p:spPr>
          <a:xfrm>
            <a:off x="815778" y="379427"/>
            <a:ext cx="1620957" cy="523220"/>
          </a:xfrm>
          <a:prstGeom prst="rect">
            <a:avLst/>
          </a:prstGeom>
        </p:spPr>
        <p:txBody>
          <a:bodyPr wrap="none">
            <a:spAutoFit/>
          </a:bodyPr>
          <a:lstStyle/>
          <a:p>
            <a:r>
              <a:rPr lang="zh-CN" altLang="en-US" sz="2800" dirty="0">
                <a:solidFill>
                  <a:srgbClr val="0000CC"/>
                </a:solidFill>
                <a:latin typeface="微软雅黑" panose="020B0503020204020204" pitchFamily="34" charset="-122"/>
                <a:ea typeface="微软雅黑" panose="020B0503020204020204" pitchFamily="34" charset="-122"/>
              </a:rPr>
              <a:t>肾</a:t>
            </a:r>
            <a:r>
              <a:rPr lang="zh-CN" altLang="en-US" sz="2800" dirty="0" smtClean="0">
                <a:solidFill>
                  <a:srgbClr val="0000CC"/>
                </a:solidFill>
                <a:latin typeface="微软雅黑" panose="020B0503020204020204" pitchFamily="34" charset="-122"/>
                <a:ea typeface="微软雅黑" panose="020B0503020204020204" pitchFamily="34" charset="-122"/>
              </a:rPr>
              <a:t>的</a:t>
            </a:r>
            <a:r>
              <a:rPr lang="zh-CN" altLang="en-US" sz="2800" dirty="0">
                <a:solidFill>
                  <a:srgbClr val="0000CC"/>
                </a:solidFill>
                <a:latin typeface="微软雅黑" panose="020B0503020204020204" pitchFamily="34" charset="-122"/>
                <a:ea typeface="微软雅黑" panose="020B0503020204020204" pitchFamily="34" charset="-122"/>
              </a:rPr>
              <a:t>位置</a:t>
            </a:r>
          </a:p>
        </p:txBody>
      </p:sp>
      <p:pic>
        <p:nvPicPr>
          <p:cNvPr id="6" name="Picture 47" descr="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826" y="3757613"/>
            <a:ext cx="4521171" cy="350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815778" y="911164"/>
            <a:ext cx="9875668" cy="2862322"/>
          </a:xfrm>
          <a:prstGeom prst="rect">
            <a:avLst/>
          </a:prstGeom>
        </p:spPr>
        <p:txBody>
          <a:bodyPr wrap="square">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位于腹腔后上部，腰部脊柱两旁</a:t>
            </a:r>
          </a:p>
          <a:p>
            <a:pPr>
              <a:lnSpc>
                <a:spcPct val="150000"/>
              </a:lnSpc>
            </a:pPr>
            <a:r>
              <a:rPr lang="zh-CN" altLang="en-US" sz="2400" b="1" dirty="0">
                <a:solidFill>
                  <a:srgbClr val="0000CC"/>
                </a:solidFill>
                <a:latin typeface="微软雅黑" panose="020B0503020204020204" pitchFamily="34" charset="-122"/>
                <a:ea typeface="微软雅黑" panose="020B0503020204020204" pitchFamily="34" charset="-122"/>
              </a:rPr>
              <a:t>左肾：</a:t>
            </a:r>
            <a:r>
              <a:rPr lang="en-US" altLang="zh-CN" sz="2400" dirty="0">
                <a:latin typeface="微软雅黑" panose="020B0503020204020204" pitchFamily="34" charset="-122"/>
                <a:ea typeface="微软雅黑" panose="020B0503020204020204" pitchFamily="34" charset="-122"/>
              </a:rPr>
              <a:t>T11</a:t>
            </a:r>
            <a:r>
              <a:rPr lang="zh-CN" altLang="en-US" sz="2400" dirty="0">
                <a:latin typeface="微软雅黑" panose="020B0503020204020204" pitchFamily="34" charset="-122"/>
                <a:ea typeface="微软雅黑" panose="020B0503020204020204" pitchFamily="34" charset="-122"/>
              </a:rPr>
              <a:t>下缘～</a:t>
            </a:r>
            <a:r>
              <a:rPr lang="en-US" altLang="zh-CN" sz="2400" dirty="0">
                <a:latin typeface="微软雅黑" panose="020B0503020204020204" pitchFamily="34" charset="-122"/>
                <a:ea typeface="微软雅黑" panose="020B0503020204020204" pitchFamily="34" charset="-122"/>
              </a:rPr>
              <a:t>L2</a:t>
            </a:r>
            <a:r>
              <a:rPr lang="zh-CN" altLang="en-US" sz="2400" dirty="0">
                <a:latin typeface="微软雅黑" panose="020B0503020204020204" pitchFamily="34" charset="-122"/>
                <a:ea typeface="微软雅黑" panose="020B0503020204020204" pitchFamily="34" charset="-122"/>
              </a:rPr>
              <a:t>下缘</a:t>
            </a:r>
          </a:p>
          <a:p>
            <a:pPr>
              <a:lnSpc>
                <a:spcPct val="150000"/>
              </a:lnSpc>
            </a:pPr>
            <a:r>
              <a:rPr lang="zh-CN" altLang="en-US" sz="2400" b="1" dirty="0">
                <a:solidFill>
                  <a:srgbClr val="0000CC"/>
                </a:solidFill>
                <a:latin typeface="微软雅黑" panose="020B0503020204020204" pitchFamily="34" charset="-122"/>
                <a:ea typeface="微软雅黑" panose="020B0503020204020204" pitchFamily="34" charset="-122"/>
              </a:rPr>
              <a:t>右肾：</a:t>
            </a:r>
            <a:r>
              <a:rPr lang="zh-CN" altLang="en-US" sz="2400" b="1" dirty="0">
                <a:solidFill>
                  <a:srgbClr val="C00000"/>
                </a:solidFill>
                <a:latin typeface="微软雅黑" panose="020B0503020204020204" pitchFamily="34" charset="-122"/>
                <a:ea typeface="微软雅黑" panose="020B0503020204020204" pitchFamily="34" charset="-122"/>
              </a:rPr>
              <a:t>比左肾低半个</a:t>
            </a:r>
            <a:r>
              <a:rPr lang="zh-CN" altLang="en-US" sz="2400" b="1" dirty="0" smtClean="0">
                <a:solidFill>
                  <a:srgbClr val="C00000"/>
                </a:solidFill>
                <a:latin typeface="微软雅黑" panose="020B0503020204020204" pitchFamily="34" charset="-122"/>
                <a:ea typeface="微软雅黑" panose="020B0503020204020204" pitchFamily="34" charset="-122"/>
              </a:rPr>
              <a:t>椎体</a:t>
            </a:r>
            <a:endParaRPr lang="en-US" altLang="zh-CN" sz="2400" b="1" dirty="0" smtClean="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en-US" sz="2400" dirty="0" smtClean="0">
                <a:solidFill>
                  <a:srgbClr val="0000CC"/>
                </a:solidFill>
                <a:latin typeface="微软雅黑" panose="020B0503020204020204" pitchFamily="34" charset="-122"/>
                <a:ea typeface="微软雅黑" panose="020B0503020204020204" pitchFamily="34" charset="-122"/>
              </a:rPr>
              <a:t>肾门：</a:t>
            </a:r>
            <a:r>
              <a:rPr lang="en-US" altLang="zh-CN" sz="2400" dirty="0" smtClean="0">
                <a:latin typeface="微软雅黑" panose="020B0503020204020204" pitchFamily="34" charset="-122"/>
                <a:ea typeface="微软雅黑" panose="020B0503020204020204" pitchFamily="34" charset="-122"/>
              </a:rPr>
              <a:t>L1</a:t>
            </a:r>
            <a:r>
              <a:rPr lang="zh-CN" altLang="en-US" sz="2400" dirty="0" smtClean="0">
                <a:latin typeface="微软雅黑" panose="020B0503020204020204" pitchFamily="34" charset="-122"/>
                <a:ea typeface="微软雅黑" panose="020B0503020204020204" pitchFamily="34" charset="-122"/>
              </a:rPr>
              <a:t>椎体</a:t>
            </a:r>
            <a:r>
              <a:rPr lang="zh-CN" altLang="en-US" sz="2400" dirty="0">
                <a:latin typeface="微软雅黑" panose="020B0503020204020204" pitchFamily="34" charset="-122"/>
                <a:ea typeface="微软雅黑" panose="020B0503020204020204" pitchFamily="34" charset="-122"/>
              </a:rPr>
              <a:t>平面，相当于第</a:t>
            </a:r>
            <a:r>
              <a:rPr lang="en-US" altLang="zh-CN" sz="2400" dirty="0">
                <a:latin typeface="微软雅黑" panose="020B0503020204020204" pitchFamily="34" charset="-122"/>
                <a:ea typeface="微软雅黑" panose="020B0503020204020204" pitchFamily="34" charset="-122"/>
              </a:rPr>
              <a:t>9</a:t>
            </a:r>
            <a:r>
              <a:rPr lang="zh-CN" altLang="en-US" sz="2400" dirty="0">
                <a:latin typeface="微软雅黑" panose="020B0503020204020204" pitchFamily="34" charset="-122"/>
                <a:ea typeface="微软雅黑" panose="020B0503020204020204" pitchFamily="34" charset="-122"/>
              </a:rPr>
              <a:t>肋软骨前端高度，在正中线外侧约</a:t>
            </a:r>
            <a:r>
              <a:rPr lang="en-US" altLang="zh-CN" sz="2400" dirty="0">
                <a:latin typeface="微软雅黑" panose="020B0503020204020204" pitchFamily="34" charset="-122"/>
                <a:ea typeface="微软雅黑" panose="020B0503020204020204" pitchFamily="34" charset="-122"/>
              </a:rPr>
              <a:t>5cm</a:t>
            </a:r>
            <a:endParaRPr lang="zh-CN" altLang="en-US" sz="2400" dirty="0">
              <a:latin typeface="微软雅黑" panose="020B0503020204020204" pitchFamily="34" charset="-122"/>
              <a:ea typeface="微软雅黑" panose="020B0503020204020204" pitchFamily="34" charset="-122"/>
            </a:endParaRPr>
          </a:p>
          <a:p>
            <a:pPr>
              <a:lnSpc>
                <a:spcPct val="150000"/>
              </a:lnSpc>
            </a:pPr>
            <a:r>
              <a:rPr lang="zh-CN" altLang="en-US" sz="2400" dirty="0">
                <a:solidFill>
                  <a:srgbClr val="0000CC"/>
                </a:solidFill>
                <a:latin typeface="微软雅黑" panose="020B0503020204020204" pitchFamily="34" charset="-122"/>
                <a:ea typeface="微软雅黑" panose="020B0503020204020204" pitchFamily="34" charset="-122"/>
              </a:rPr>
              <a:t>肾区</a:t>
            </a:r>
            <a:r>
              <a:rPr lang="zh-CN" altLang="en-US" sz="2400" dirty="0">
                <a:latin typeface="微软雅黑" panose="020B0503020204020204" pitchFamily="34" charset="-122"/>
                <a:ea typeface="微软雅黑" panose="020B0503020204020204" pitchFamily="34" charset="-122"/>
              </a:rPr>
              <a:t>（脊肋角）：竖脊肌的外侧缘与第</a:t>
            </a:r>
            <a:r>
              <a:rPr lang="en-US" altLang="zh-CN" sz="2400" dirty="0">
                <a:latin typeface="微软雅黑" panose="020B0503020204020204" pitchFamily="34" charset="-122"/>
                <a:ea typeface="微软雅黑" panose="020B0503020204020204" pitchFamily="34" charset="-122"/>
              </a:rPr>
              <a:t>12</a:t>
            </a:r>
            <a:r>
              <a:rPr lang="zh-CN" altLang="en-US" sz="2400" dirty="0">
                <a:latin typeface="微软雅黑" panose="020B0503020204020204" pitchFamily="34" charset="-122"/>
                <a:ea typeface="微软雅黑" panose="020B0503020204020204" pitchFamily="34" charset="-122"/>
              </a:rPr>
              <a:t>肋之间的区域</a:t>
            </a:r>
          </a:p>
        </p:txBody>
      </p:sp>
      <p:pic>
        <p:nvPicPr>
          <p:cNvPr id="19" name="Picture 41" descr="kidney posteriot view"/>
          <p:cNvPicPr>
            <a:picLocks noChangeAspect="1" noChangeArrowheads="1"/>
          </p:cNvPicPr>
          <p:nvPr/>
        </p:nvPicPr>
        <p:blipFill>
          <a:blip r:embed="rId4">
            <a:extLst>
              <a:ext uri="{28A0092B-C50C-407E-A947-70E740481C1C}">
                <a14:useLocalDpi xmlns:a14="http://schemas.microsoft.com/office/drawing/2010/main" val="0"/>
              </a:ext>
            </a:extLst>
          </a:blip>
          <a:srcRect t="5997"/>
          <a:stretch>
            <a:fillRect/>
          </a:stretch>
        </p:blipFill>
        <p:spPr bwMode="auto">
          <a:xfrm>
            <a:off x="7467600" y="3743569"/>
            <a:ext cx="3016250" cy="309147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0" name="Group 48"/>
          <p:cNvGrpSpPr>
            <a:grpSpLocks/>
          </p:cNvGrpSpPr>
          <p:nvPr/>
        </p:nvGrpSpPr>
        <p:grpSpPr bwMode="auto">
          <a:xfrm>
            <a:off x="8975725" y="3913187"/>
            <a:ext cx="576262" cy="647700"/>
            <a:chOff x="4241" y="2296"/>
            <a:chExt cx="363" cy="408"/>
          </a:xfrm>
        </p:grpSpPr>
        <p:sp>
          <p:nvSpPr>
            <p:cNvPr id="21" name="Line 46"/>
            <p:cNvSpPr>
              <a:spLocks noChangeShapeType="1"/>
            </p:cNvSpPr>
            <p:nvPr/>
          </p:nvSpPr>
          <p:spPr bwMode="auto">
            <a:xfrm>
              <a:off x="4241" y="2296"/>
              <a:ext cx="91" cy="408"/>
            </a:xfrm>
            <a:prstGeom prst="line">
              <a:avLst/>
            </a:prstGeom>
            <a:solidFill>
              <a:srgbClr val="FFFF00"/>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sp>
          <p:nvSpPr>
            <p:cNvPr id="22" name="Line 47"/>
            <p:cNvSpPr>
              <a:spLocks noChangeShapeType="1"/>
            </p:cNvSpPr>
            <p:nvPr/>
          </p:nvSpPr>
          <p:spPr bwMode="auto">
            <a:xfrm>
              <a:off x="4241" y="2296"/>
              <a:ext cx="363" cy="227"/>
            </a:xfrm>
            <a:prstGeom prst="line">
              <a:avLst/>
            </a:prstGeom>
            <a:solidFill>
              <a:srgbClr val="FFFF00"/>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white"/>
                </a:solidFill>
                <a:effectLst/>
                <a:uLnTx/>
                <a:uFillTx/>
                <a:latin typeface="Franklin Gothic Book"/>
                <a:ea typeface="黑体" panose="02010609060101010101" pitchFamily="49" charset="-122"/>
                <a:cs typeface="+mn-cs"/>
              </a:endParaRPr>
            </a:p>
          </p:txBody>
        </p:sp>
      </p:grpSp>
      <p:sp>
        <p:nvSpPr>
          <p:cNvPr id="25" name="Line 30"/>
          <p:cNvSpPr>
            <a:spLocks noChangeShapeType="1"/>
          </p:cNvSpPr>
          <p:nvPr/>
        </p:nvSpPr>
        <p:spPr bwMode="auto">
          <a:xfrm>
            <a:off x="9566339" y="4803141"/>
            <a:ext cx="1032266" cy="150156"/>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6" name="Line 30"/>
          <p:cNvSpPr>
            <a:spLocks noChangeShapeType="1"/>
          </p:cNvSpPr>
          <p:nvPr/>
        </p:nvSpPr>
        <p:spPr bwMode="auto">
          <a:xfrm>
            <a:off x="8314191" y="4721955"/>
            <a:ext cx="2284414" cy="422082"/>
          </a:xfrm>
          <a:prstGeom prst="line">
            <a:avLst/>
          </a:prstGeom>
          <a:noFill/>
          <a:ln w="28575" cap="flat" cmpd="sng" algn="ctr">
            <a:solidFill>
              <a:sysClr val="windowText" lastClr="000000"/>
            </a:solidFill>
            <a:prstDash val="sysDash"/>
            <a:headEnd type="oval" w="med" len="med"/>
            <a:tailEnd type="triangle" w="med" len="med"/>
          </a:ln>
          <a:effectLst>
            <a:glow rad="101600">
              <a:srgbClr val="A7EA52">
                <a:satMod val="175000"/>
                <a:alpha val="40000"/>
              </a:srgbClr>
            </a:glow>
            <a:outerShdw blurRad="40000" dist="23000" dir="5400000" rotWithShape="0">
              <a:srgbClr val="000000">
                <a:alpha val="35000"/>
              </a:srgbClr>
            </a:outerShdw>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prstClr val="black"/>
              </a:solidFill>
              <a:effectLst/>
              <a:uLnTx/>
              <a:uFillTx/>
              <a:latin typeface="Franklin Gothic Book"/>
              <a:ea typeface="黑体" panose="02010609060101010101" pitchFamily="49" charset="-122"/>
              <a:cs typeface="+mn-cs"/>
            </a:endParaRPr>
          </a:p>
        </p:txBody>
      </p:sp>
      <p:sp>
        <p:nvSpPr>
          <p:cNvPr id="27" name="Rectangle 29"/>
          <p:cNvSpPr>
            <a:spLocks noChangeArrowheads="1"/>
          </p:cNvSpPr>
          <p:nvPr/>
        </p:nvSpPr>
        <p:spPr bwMode="auto">
          <a:xfrm>
            <a:off x="10419481" y="4753358"/>
            <a:ext cx="1512168" cy="574709"/>
          </a:xfrm>
          <a:prstGeom prst="rect">
            <a:avLst/>
          </a:prstGeom>
          <a:noFill/>
          <a:ln w="9525" cap="flat" cmpd="sng" algn="ctr">
            <a:noFill/>
            <a:prstDash val="solid"/>
          </a:ln>
          <a:effectLst>
            <a:outerShdw blurRad="40000" dist="20000" dir="5400000" rotWithShape="0">
              <a:srgbClr val="000000">
                <a:alpha val="38000"/>
              </a:srgbClr>
            </a:outerShdw>
          </a:effectLst>
          <a:ex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ts val="4000"/>
              </a:lnSpc>
              <a:spcBef>
                <a:spcPct val="0"/>
              </a:spcBef>
              <a:spcAft>
                <a:spcPct val="0"/>
              </a:spcAft>
              <a:buClrTx/>
              <a:buSzTx/>
              <a:buFontTx/>
              <a:buNone/>
              <a:tabLst/>
              <a:defRPr/>
            </a:pPr>
            <a:r>
              <a:rPr kumimoji="0" lang="zh-CN" altLang="en-US" sz="2800" b="1" i="0" u="none" strike="noStrike" kern="0" cap="none" spc="50" normalizeH="0" baseline="0" noProof="0">
                <a:ln w="11430"/>
                <a:solidFill>
                  <a:srgbClr val="FF0000"/>
                </a:solidFill>
                <a:effectLst>
                  <a:outerShdw blurRad="76200" dist="50800" dir="5400000" algn="tl" rotWithShape="0">
                    <a:srgbClr val="000000">
                      <a:alpha val="65000"/>
                    </a:srgbClr>
                  </a:outerShdw>
                </a:effectLst>
                <a:uLnTx/>
                <a:uFillTx/>
                <a:latin typeface="微软雅黑" pitchFamily="34" charset="-122"/>
                <a:ea typeface="微软雅黑" pitchFamily="34" charset="-122"/>
                <a:cs typeface="+mn-cs"/>
              </a:rPr>
              <a:t>肾 区</a:t>
            </a:r>
          </a:p>
        </p:txBody>
      </p:sp>
      <p:grpSp>
        <p:nvGrpSpPr>
          <p:cNvPr id="33" name="组合 32"/>
          <p:cNvGrpSpPr/>
          <p:nvPr/>
        </p:nvGrpSpPr>
        <p:grpSpPr>
          <a:xfrm>
            <a:off x="8058150" y="4029320"/>
            <a:ext cx="1767681" cy="984574"/>
            <a:chOff x="7693025" y="3622675"/>
            <a:chExt cx="1767681" cy="1077913"/>
          </a:xfrm>
        </p:grpSpPr>
        <p:sp>
          <p:nvSpPr>
            <p:cNvPr id="28" name="任意多边形 27"/>
            <p:cNvSpPr/>
            <p:nvPr/>
          </p:nvSpPr>
          <p:spPr>
            <a:xfrm>
              <a:off x="7693025" y="3622675"/>
              <a:ext cx="578044" cy="1006475"/>
            </a:xfrm>
            <a:custGeom>
              <a:avLst/>
              <a:gdLst>
                <a:gd name="connsiteX0" fmla="*/ 447675 w 578044"/>
                <a:gd name="connsiteY0" fmla="*/ 415925 h 1006475"/>
                <a:gd name="connsiteX1" fmla="*/ 447675 w 578044"/>
                <a:gd name="connsiteY1" fmla="*/ 415925 h 1006475"/>
                <a:gd name="connsiteX2" fmla="*/ 473075 w 578044"/>
                <a:gd name="connsiteY2" fmla="*/ 406400 h 1006475"/>
                <a:gd name="connsiteX3" fmla="*/ 492125 w 578044"/>
                <a:gd name="connsiteY3" fmla="*/ 396875 h 1006475"/>
                <a:gd name="connsiteX4" fmla="*/ 508000 w 578044"/>
                <a:gd name="connsiteY4" fmla="*/ 384175 h 1006475"/>
                <a:gd name="connsiteX5" fmla="*/ 527050 w 578044"/>
                <a:gd name="connsiteY5" fmla="*/ 371475 h 1006475"/>
                <a:gd name="connsiteX6" fmla="*/ 549275 w 578044"/>
                <a:gd name="connsiteY6" fmla="*/ 339725 h 1006475"/>
                <a:gd name="connsiteX7" fmla="*/ 555625 w 578044"/>
                <a:gd name="connsiteY7" fmla="*/ 311150 h 1006475"/>
                <a:gd name="connsiteX8" fmla="*/ 565150 w 578044"/>
                <a:gd name="connsiteY8" fmla="*/ 279400 h 1006475"/>
                <a:gd name="connsiteX9" fmla="*/ 568325 w 578044"/>
                <a:gd name="connsiteY9" fmla="*/ 269875 h 1006475"/>
                <a:gd name="connsiteX10" fmla="*/ 574675 w 578044"/>
                <a:gd name="connsiteY10" fmla="*/ 244475 h 1006475"/>
                <a:gd name="connsiteX11" fmla="*/ 574675 w 578044"/>
                <a:gd name="connsiteY11" fmla="*/ 146050 h 1006475"/>
                <a:gd name="connsiteX12" fmla="*/ 571500 w 578044"/>
                <a:gd name="connsiteY12" fmla="*/ 136525 h 1006475"/>
                <a:gd name="connsiteX13" fmla="*/ 568325 w 578044"/>
                <a:gd name="connsiteY13" fmla="*/ 120650 h 1006475"/>
                <a:gd name="connsiteX14" fmla="*/ 558800 w 578044"/>
                <a:gd name="connsiteY14" fmla="*/ 101600 h 1006475"/>
                <a:gd name="connsiteX15" fmla="*/ 539750 w 578044"/>
                <a:gd name="connsiteY15" fmla="*/ 88900 h 1006475"/>
                <a:gd name="connsiteX16" fmla="*/ 527050 w 578044"/>
                <a:gd name="connsiteY16" fmla="*/ 69850 h 1006475"/>
                <a:gd name="connsiteX17" fmla="*/ 520700 w 578044"/>
                <a:gd name="connsiteY17" fmla="*/ 60325 h 1006475"/>
                <a:gd name="connsiteX18" fmla="*/ 511175 w 578044"/>
                <a:gd name="connsiteY18" fmla="*/ 57150 h 1006475"/>
                <a:gd name="connsiteX19" fmla="*/ 492125 w 578044"/>
                <a:gd name="connsiteY19" fmla="*/ 41275 h 1006475"/>
                <a:gd name="connsiteX20" fmla="*/ 473075 w 578044"/>
                <a:gd name="connsiteY20" fmla="*/ 34925 h 1006475"/>
                <a:gd name="connsiteX21" fmla="*/ 463550 w 578044"/>
                <a:gd name="connsiteY21" fmla="*/ 28575 h 1006475"/>
                <a:gd name="connsiteX22" fmla="*/ 444500 w 578044"/>
                <a:gd name="connsiteY22" fmla="*/ 22225 h 1006475"/>
                <a:gd name="connsiteX23" fmla="*/ 434975 w 578044"/>
                <a:gd name="connsiteY23" fmla="*/ 19050 h 1006475"/>
                <a:gd name="connsiteX24" fmla="*/ 425450 w 578044"/>
                <a:gd name="connsiteY24" fmla="*/ 15875 h 1006475"/>
                <a:gd name="connsiteX25" fmla="*/ 415925 w 578044"/>
                <a:gd name="connsiteY25" fmla="*/ 9525 h 1006475"/>
                <a:gd name="connsiteX26" fmla="*/ 384175 w 578044"/>
                <a:gd name="connsiteY26" fmla="*/ 0 h 1006475"/>
                <a:gd name="connsiteX27" fmla="*/ 355600 w 578044"/>
                <a:gd name="connsiteY27" fmla="*/ 3175 h 1006475"/>
                <a:gd name="connsiteX28" fmla="*/ 298450 w 578044"/>
                <a:gd name="connsiteY28" fmla="*/ 6350 h 1006475"/>
                <a:gd name="connsiteX29" fmla="*/ 263525 w 578044"/>
                <a:gd name="connsiteY29" fmla="*/ 15875 h 1006475"/>
                <a:gd name="connsiteX30" fmla="*/ 254000 w 578044"/>
                <a:gd name="connsiteY30" fmla="*/ 19050 h 1006475"/>
                <a:gd name="connsiteX31" fmla="*/ 244475 w 578044"/>
                <a:gd name="connsiteY31" fmla="*/ 22225 h 1006475"/>
                <a:gd name="connsiteX32" fmla="*/ 222250 w 578044"/>
                <a:gd name="connsiteY32" fmla="*/ 34925 h 1006475"/>
                <a:gd name="connsiteX33" fmla="*/ 203200 w 578044"/>
                <a:gd name="connsiteY33" fmla="*/ 47625 h 1006475"/>
                <a:gd name="connsiteX34" fmla="*/ 193675 w 578044"/>
                <a:gd name="connsiteY34" fmla="*/ 53975 h 1006475"/>
                <a:gd name="connsiteX35" fmla="*/ 184150 w 578044"/>
                <a:gd name="connsiteY35" fmla="*/ 57150 h 1006475"/>
                <a:gd name="connsiteX36" fmla="*/ 155575 w 578044"/>
                <a:gd name="connsiteY36" fmla="*/ 73025 h 1006475"/>
                <a:gd name="connsiteX37" fmla="*/ 127000 w 578044"/>
                <a:gd name="connsiteY37" fmla="*/ 98425 h 1006475"/>
                <a:gd name="connsiteX38" fmla="*/ 117475 w 578044"/>
                <a:gd name="connsiteY38" fmla="*/ 117475 h 1006475"/>
                <a:gd name="connsiteX39" fmla="*/ 104775 w 578044"/>
                <a:gd name="connsiteY39" fmla="*/ 146050 h 1006475"/>
                <a:gd name="connsiteX40" fmla="*/ 98425 w 578044"/>
                <a:gd name="connsiteY40" fmla="*/ 171450 h 1006475"/>
                <a:gd name="connsiteX41" fmla="*/ 95250 w 578044"/>
                <a:gd name="connsiteY41" fmla="*/ 180975 h 1006475"/>
                <a:gd name="connsiteX42" fmla="*/ 88900 w 578044"/>
                <a:gd name="connsiteY42" fmla="*/ 190500 h 1006475"/>
                <a:gd name="connsiteX43" fmla="*/ 85725 w 578044"/>
                <a:gd name="connsiteY43" fmla="*/ 200025 h 1006475"/>
                <a:gd name="connsiteX44" fmla="*/ 76200 w 578044"/>
                <a:gd name="connsiteY44" fmla="*/ 209550 h 1006475"/>
                <a:gd name="connsiteX45" fmla="*/ 60325 w 578044"/>
                <a:gd name="connsiteY45" fmla="*/ 238125 h 1006475"/>
                <a:gd name="connsiteX46" fmla="*/ 57150 w 578044"/>
                <a:gd name="connsiteY46" fmla="*/ 247650 h 1006475"/>
                <a:gd name="connsiteX47" fmla="*/ 50800 w 578044"/>
                <a:gd name="connsiteY47" fmla="*/ 257175 h 1006475"/>
                <a:gd name="connsiteX48" fmla="*/ 47625 w 578044"/>
                <a:gd name="connsiteY48" fmla="*/ 269875 h 1006475"/>
                <a:gd name="connsiteX49" fmla="*/ 41275 w 578044"/>
                <a:gd name="connsiteY49" fmla="*/ 288925 h 1006475"/>
                <a:gd name="connsiteX50" fmla="*/ 31750 w 578044"/>
                <a:gd name="connsiteY50" fmla="*/ 317500 h 1006475"/>
                <a:gd name="connsiteX51" fmla="*/ 28575 w 578044"/>
                <a:gd name="connsiteY51" fmla="*/ 327025 h 1006475"/>
                <a:gd name="connsiteX52" fmla="*/ 25400 w 578044"/>
                <a:gd name="connsiteY52" fmla="*/ 336550 h 1006475"/>
                <a:gd name="connsiteX53" fmla="*/ 19050 w 578044"/>
                <a:gd name="connsiteY53" fmla="*/ 368300 h 1006475"/>
                <a:gd name="connsiteX54" fmla="*/ 15875 w 578044"/>
                <a:gd name="connsiteY54" fmla="*/ 384175 h 1006475"/>
                <a:gd name="connsiteX55" fmla="*/ 9525 w 578044"/>
                <a:gd name="connsiteY55" fmla="*/ 396875 h 1006475"/>
                <a:gd name="connsiteX56" fmla="*/ 6350 w 578044"/>
                <a:gd name="connsiteY56" fmla="*/ 406400 h 1006475"/>
                <a:gd name="connsiteX57" fmla="*/ 0 w 578044"/>
                <a:gd name="connsiteY57" fmla="*/ 476250 h 1006475"/>
                <a:gd name="connsiteX58" fmla="*/ 3175 w 578044"/>
                <a:gd name="connsiteY58" fmla="*/ 603250 h 1006475"/>
                <a:gd name="connsiteX59" fmla="*/ 6350 w 578044"/>
                <a:gd name="connsiteY59" fmla="*/ 619125 h 1006475"/>
                <a:gd name="connsiteX60" fmla="*/ 9525 w 578044"/>
                <a:gd name="connsiteY60" fmla="*/ 644525 h 1006475"/>
                <a:gd name="connsiteX61" fmla="*/ 15875 w 578044"/>
                <a:gd name="connsiteY61" fmla="*/ 663575 h 1006475"/>
                <a:gd name="connsiteX62" fmla="*/ 19050 w 578044"/>
                <a:gd name="connsiteY62" fmla="*/ 714375 h 1006475"/>
                <a:gd name="connsiteX63" fmla="*/ 22225 w 578044"/>
                <a:gd name="connsiteY63" fmla="*/ 723900 h 1006475"/>
                <a:gd name="connsiteX64" fmla="*/ 31750 w 578044"/>
                <a:gd name="connsiteY64" fmla="*/ 758825 h 1006475"/>
                <a:gd name="connsiteX65" fmla="*/ 34925 w 578044"/>
                <a:gd name="connsiteY65" fmla="*/ 768350 h 1006475"/>
                <a:gd name="connsiteX66" fmla="*/ 41275 w 578044"/>
                <a:gd name="connsiteY66" fmla="*/ 781050 h 1006475"/>
                <a:gd name="connsiteX67" fmla="*/ 44450 w 578044"/>
                <a:gd name="connsiteY67" fmla="*/ 790575 h 1006475"/>
                <a:gd name="connsiteX68" fmla="*/ 50800 w 578044"/>
                <a:gd name="connsiteY68" fmla="*/ 800100 h 1006475"/>
                <a:gd name="connsiteX69" fmla="*/ 57150 w 578044"/>
                <a:gd name="connsiteY69" fmla="*/ 822325 h 1006475"/>
                <a:gd name="connsiteX70" fmla="*/ 63500 w 578044"/>
                <a:gd name="connsiteY70" fmla="*/ 831850 h 1006475"/>
                <a:gd name="connsiteX71" fmla="*/ 66675 w 578044"/>
                <a:gd name="connsiteY71" fmla="*/ 841375 h 1006475"/>
                <a:gd name="connsiteX72" fmla="*/ 73025 w 578044"/>
                <a:gd name="connsiteY72" fmla="*/ 850900 h 1006475"/>
                <a:gd name="connsiteX73" fmla="*/ 76200 w 578044"/>
                <a:gd name="connsiteY73" fmla="*/ 860425 h 1006475"/>
                <a:gd name="connsiteX74" fmla="*/ 98425 w 578044"/>
                <a:gd name="connsiteY74" fmla="*/ 889000 h 1006475"/>
                <a:gd name="connsiteX75" fmla="*/ 107950 w 578044"/>
                <a:gd name="connsiteY75" fmla="*/ 908050 h 1006475"/>
                <a:gd name="connsiteX76" fmla="*/ 111125 w 578044"/>
                <a:gd name="connsiteY76" fmla="*/ 917575 h 1006475"/>
                <a:gd name="connsiteX77" fmla="*/ 133350 w 578044"/>
                <a:gd name="connsiteY77" fmla="*/ 942975 h 1006475"/>
                <a:gd name="connsiteX78" fmla="*/ 139700 w 578044"/>
                <a:gd name="connsiteY78" fmla="*/ 952500 h 1006475"/>
                <a:gd name="connsiteX79" fmla="*/ 158750 w 578044"/>
                <a:gd name="connsiteY79" fmla="*/ 965200 h 1006475"/>
                <a:gd name="connsiteX80" fmla="*/ 168275 w 578044"/>
                <a:gd name="connsiteY80" fmla="*/ 971550 h 1006475"/>
                <a:gd name="connsiteX81" fmla="*/ 177800 w 578044"/>
                <a:gd name="connsiteY81" fmla="*/ 977900 h 1006475"/>
                <a:gd name="connsiteX82" fmla="*/ 206375 w 578044"/>
                <a:gd name="connsiteY82" fmla="*/ 987425 h 1006475"/>
                <a:gd name="connsiteX83" fmla="*/ 234950 w 578044"/>
                <a:gd name="connsiteY83" fmla="*/ 996950 h 1006475"/>
                <a:gd name="connsiteX84" fmla="*/ 244475 w 578044"/>
                <a:gd name="connsiteY84" fmla="*/ 1000125 h 1006475"/>
                <a:gd name="connsiteX85" fmla="*/ 307975 w 578044"/>
                <a:gd name="connsiteY85" fmla="*/ 1006475 h 1006475"/>
                <a:gd name="connsiteX86" fmla="*/ 349250 w 578044"/>
                <a:gd name="connsiteY86" fmla="*/ 1003300 h 1006475"/>
                <a:gd name="connsiteX87" fmla="*/ 377825 w 578044"/>
                <a:gd name="connsiteY87" fmla="*/ 993775 h 1006475"/>
                <a:gd name="connsiteX88" fmla="*/ 400050 w 578044"/>
                <a:gd name="connsiteY88" fmla="*/ 987425 h 1006475"/>
                <a:gd name="connsiteX89" fmla="*/ 422275 w 578044"/>
                <a:gd name="connsiteY89" fmla="*/ 981075 h 1006475"/>
                <a:gd name="connsiteX90" fmla="*/ 431800 w 578044"/>
                <a:gd name="connsiteY90" fmla="*/ 971550 h 1006475"/>
                <a:gd name="connsiteX91" fmla="*/ 438150 w 578044"/>
                <a:gd name="connsiteY91" fmla="*/ 962025 h 1006475"/>
                <a:gd name="connsiteX92" fmla="*/ 447675 w 578044"/>
                <a:gd name="connsiteY92" fmla="*/ 955675 h 1006475"/>
                <a:gd name="connsiteX93" fmla="*/ 469900 w 578044"/>
                <a:gd name="connsiteY93" fmla="*/ 930275 h 1006475"/>
                <a:gd name="connsiteX94" fmla="*/ 492125 w 578044"/>
                <a:gd name="connsiteY94" fmla="*/ 904875 h 1006475"/>
                <a:gd name="connsiteX95" fmla="*/ 495300 w 578044"/>
                <a:gd name="connsiteY95" fmla="*/ 889000 h 1006475"/>
                <a:gd name="connsiteX96" fmla="*/ 501650 w 578044"/>
                <a:gd name="connsiteY96" fmla="*/ 869950 h 1006475"/>
                <a:gd name="connsiteX97" fmla="*/ 504825 w 578044"/>
                <a:gd name="connsiteY97" fmla="*/ 828675 h 1006475"/>
                <a:gd name="connsiteX98" fmla="*/ 508000 w 578044"/>
                <a:gd name="connsiteY98" fmla="*/ 819150 h 1006475"/>
                <a:gd name="connsiteX99" fmla="*/ 511175 w 578044"/>
                <a:gd name="connsiteY99" fmla="*/ 806450 h 1006475"/>
                <a:gd name="connsiteX100" fmla="*/ 517525 w 578044"/>
                <a:gd name="connsiteY100" fmla="*/ 793750 h 1006475"/>
                <a:gd name="connsiteX101" fmla="*/ 527050 w 578044"/>
                <a:gd name="connsiteY101" fmla="*/ 774700 h 1006475"/>
                <a:gd name="connsiteX102" fmla="*/ 523875 w 578044"/>
                <a:gd name="connsiteY102" fmla="*/ 688975 h 1006475"/>
                <a:gd name="connsiteX103" fmla="*/ 504825 w 578044"/>
                <a:gd name="connsiteY103" fmla="*/ 676275 h 1006475"/>
                <a:gd name="connsiteX104" fmla="*/ 495300 w 578044"/>
                <a:gd name="connsiteY104" fmla="*/ 666750 h 1006475"/>
                <a:gd name="connsiteX105" fmla="*/ 488950 w 578044"/>
                <a:gd name="connsiteY105" fmla="*/ 657225 h 1006475"/>
                <a:gd name="connsiteX106" fmla="*/ 479425 w 578044"/>
                <a:gd name="connsiteY106" fmla="*/ 638175 h 1006475"/>
                <a:gd name="connsiteX107" fmla="*/ 460375 w 578044"/>
                <a:gd name="connsiteY107" fmla="*/ 628650 h 1006475"/>
                <a:gd name="connsiteX108" fmla="*/ 441325 w 578044"/>
                <a:gd name="connsiteY108" fmla="*/ 612775 h 1006475"/>
                <a:gd name="connsiteX109" fmla="*/ 431800 w 578044"/>
                <a:gd name="connsiteY109" fmla="*/ 606425 h 1006475"/>
                <a:gd name="connsiteX110" fmla="*/ 431800 w 578044"/>
                <a:gd name="connsiteY110" fmla="*/ 501650 h 1006475"/>
                <a:gd name="connsiteX111" fmla="*/ 434975 w 578044"/>
                <a:gd name="connsiteY111" fmla="*/ 482600 h 1006475"/>
                <a:gd name="connsiteX112" fmla="*/ 438150 w 578044"/>
                <a:gd name="connsiteY112" fmla="*/ 460375 h 1006475"/>
                <a:gd name="connsiteX113" fmla="*/ 441325 w 578044"/>
                <a:gd name="connsiteY113" fmla="*/ 450850 h 1006475"/>
                <a:gd name="connsiteX114" fmla="*/ 447675 w 578044"/>
                <a:gd name="connsiteY114" fmla="*/ 415925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78044" h="1006475">
                  <a:moveTo>
                    <a:pt x="447675" y="415925"/>
                  </a:moveTo>
                  <a:lnTo>
                    <a:pt x="447675" y="415925"/>
                  </a:lnTo>
                  <a:cubicBezTo>
                    <a:pt x="456142" y="412750"/>
                    <a:pt x="464843" y="410142"/>
                    <a:pt x="473075" y="406400"/>
                  </a:cubicBezTo>
                  <a:cubicBezTo>
                    <a:pt x="506927" y="391013"/>
                    <a:pt x="460086" y="407555"/>
                    <a:pt x="492125" y="396875"/>
                  </a:cubicBezTo>
                  <a:cubicBezTo>
                    <a:pt x="506327" y="375573"/>
                    <a:pt x="489597" y="396444"/>
                    <a:pt x="508000" y="384175"/>
                  </a:cubicBezTo>
                  <a:cubicBezTo>
                    <a:pt x="531783" y="368320"/>
                    <a:pt x="504402" y="379024"/>
                    <a:pt x="527050" y="371475"/>
                  </a:cubicBezTo>
                  <a:cubicBezTo>
                    <a:pt x="531397" y="365679"/>
                    <a:pt x="547711" y="344416"/>
                    <a:pt x="549275" y="339725"/>
                  </a:cubicBezTo>
                  <a:cubicBezTo>
                    <a:pt x="555454" y="321188"/>
                    <a:pt x="550037" y="339089"/>
                    <a:pt x="555625" y="311150"/>
                  </a:cubicBezTo>
                  <a:cubicBezTo>
                    <a:pt x="558024" y="299154"/>
                    <a:pt x="561100" y="291549"/>
                    <a:pt x="565150" y="279400"/>
                  </a:cubicBezTo>
                  <a:cubicBezTo>
                    <a:pt x="566208" y="276225"/>
                    <a:pt x="567513" y="273122"/>
                    <a:pt x="568325" y="269875"/>
                  </a:cubicBezTo>
                  <a:lnTo>
                    <a:pt x="574675" y="244475"/>
                  </a:lnTo>
                  <a:cubicBezTo>
                    <a:pt x="578404" y="196001"/>
                    <a:pt x="579873" y="200629"/>
                    <a:pt x="574675" y="146050"/>
                  </a:cubicBezTo>
                  <a:cubicBezTo>
                    <a:pt x="574358" y="142718"/>
                    <a:pt x="572312" y="139772"/>
                    <a:pt x="571500" y="136525"/>
                  </a:cubicBezTo>
                  <a:cubicBezTo>
                    <a:pt x="570191" y="131290"/>
                    <a:pt x="569634" y="125885"/>
                    <a:pt x="568325" y="120650"/>
                  </a:cubicBezTo>
                  <a:cubicBezTo>
                    <a:pt x="566785" y="114490"/>
                    <a:pt x="563766" y="105946"/>
                    <a:pt x="558800" y="101600"/>
                  </a:cubicBezTo>
                  <a:cubicBezTo>
                    <a:pt x="553057" y="96574"/>
                    <a:pt x="539750" y="88900"/>
                    <a:pt x="539750" y="88900"/>
                  </a:cubicBezTo>
                  <a:lnTo>
                    <a:pt x="527050" y="69850"/>
                  </a:lnTo>
                  <a:cubicBezTo>
                    <a:pt x="524933" y="66675"/>
                    <a:pt x="524320" y="61532"/>
                    <a:pt x="520700" y="60325"/>
                  </a:cubicBezTo>
                  <a:lnTo>
                    <a:pt x="511175" y="57150"/>
                  </a:lnTo>
                  <a:cubicBezTo>
                    <a:pt x="505193" y="51168"/>
                    <a:pt x="500082" y="44811"/>
                    <a:pt x="492125" y="41275"/>
                  </a:cubicBezTo>
                  <a:cubicBezTo>
                    <a:pt x="486008" y="38557"/>
                    <a:pt x="478644" y="38638"/>
                    <a:pt x="473075" y="34925"/>
                  </a:cubicBezTo>
                  <a:cubicBezTo>
                    <a:pt x="469900" y="32808"/>
                    <a:pt x="467037" y="30125"/>
                    <a:pt x="463550" y="28575"/>
                  </a:cubicBezTo>
                  <a:cubicBezTo>
                    <a:pt x="457433" y="25857"/>
                    <a:pt x="450850" y="24342"/>
                    <a:pt x="444500" y="22225"/>
                  </a:cubicBezTo>
                  <a:lnTo>
                    <a:pt x="434975" y="19050"/>
                  </a:lnTo>
                  <a:cubicBezTo>
                    <a:pt x="431800" y="17992"/>
                    <a:pt x="428235" y="17731"/>
                    <a:pt x="425450" y="15875"/>
                  </a:cubicBezTo>
                  <a:cubicBezTo>
                    <a:pt x="422275" y="13758"/>
                    <a:pt x="419412" y="11075"/>
                    <a:pt x="415925" y="9525"/>
                  </a:cubicBezTo>
                  <a:cubicBezTo>
                    <a:pt x="405987" y="5108"/>
                    <a:pt x="394730" y="2639"/>
                    <a:pt x="384175" y="0"/>
                  </a:cubicBezTo>
                  <a:cubicBezTo>
                    <a:pt x="374650" y="1058"/>
                    <a:pt x="365157" y="2467"/>
                    <a:pt x="355600" y="3175"/>
                  </a:cubicBezTo>
                  <a:cubicBezTo>
                    <a:pt x="336573" y="4584"/>
                    <a:pt x="317458" y="4697"/>
                    <a:pt x="298450" y="6350"/>
                  </a:cubicBezTo>
                  <a:cubicBezTo>
                    <a:pt x="286307" y="7406"/>
                    <a:pt x="274925" y="12075"/>
                    <a:pt x="263525" y="15875"/>
                  </a:cubicBezTo>
                  <a:lnTo>
                    <a:pt x="254000" y="19050"/>
                  </a:lnTo>
                  <a:lnTo>
                    <a:pt x="244475" y="22225"/>
                  </a:lnTo>
                  <a:cubicBezTo>
                    <a:pt x="202814" y="53470"/>
                    <a:pt x="253418" y="17609"/>
                    <a:pt x="222250" y="34925"/>
                  </a:cubicBezTo>
                  <a:cubicBezTo>
                    <a:pt x="215579" y="38631"/>
                    <a:pt x="209550" y="43392"/>
                    <a:pt x="203200" y="47625"/>
                  </a:cubicBezTo>
                  <a:cubicBezTo>
                    <a:pt x="200025" y="49742"/>
                    <a:pt x="197295" y="52768"/>
                    <a:pt x="193675" y="53975"/>
                  </a:cubicBezTo>
                  <a:cubicBezTo>
                    <a:pt x="190500" y="55033"/>
                    <a:pt x="187076" y="55525"/>
                    <a:pt x="184150" y="57150"/>
                  </a:cubicBezTo>
                  <a:cubicBezTo>
                    <a:pt x="151398" y="75346"/>
                    <a:pt x="177128" y="65841"/>
                    <a:pt x="155575" y="73025"/>
                  </a:cubicBezTo>
                  <a:cubicBezTo>
                    <a:pt x="133827" y="94773"/>
                    <a:pt x="143997" y="87094"/>
                    <a:pt x="127000" y="98425"/>
                  </a:cubicBezTo>
                  <a:cubicBezTo>
                    <a:pt x="108802" y="125722"/>
                    <a:pt x="130620" y="91185"/>
                    <a:pt x="117475" y="117475"/>
                  </a:cubicBezTo>
                  <a:cubicBezTo>
                    <a:pt x="107050" y="138324"/>
                    <a:pt x="112966" y="113285"/>
                    <a:pt x="104775" y="146050"/>
                  </a:cubicBezTo>
                  <a:cubicBezTo>
                    <a:pt x="102658" y="154517"/>
                    <a:pt x="101185" y="163171"/>
                    <a:pt x="98425" y="171450"/>
                  </a:cubicBezTo>
                  <a:cubicBezTo>
                    <a:pt x="97367" y="174625"/>
                    <a:pt x="96747" y="177982"/>
                    <a:pt x="95250" y="180975"/>
                  </a:cubicBezTo>
                  <a:cubicBezTo>
                    <a:pt x="93543" y="184388"/>
                    <a:pt x="90607" y="187087"/>
                    <a:pt x="88900" y="190500"/>
                  </a:cubicBezTo>
                  <a:cubicBezTo>
                    <a:pt x="87403" y="193493"/>
                    <a:pt x="87581" y="197240"/>
                    <a:pt x="85725" y="200025"/>
                  </a:cubicBezTo>
                  <a:cubicBezTo>
                    <a:pt x="83234" y="203761"/>
                    <a:pt x="79375" y="206375"/>
                    <a:pt x="76200" y="209550"/>
                  </a:cubicBezTo>
                  <a:cubicBezTo>
                    <a:pt x="68430" y="232860"/>
                    <a:pt x="74583" y="223867"/>
                    <a:pt x="60325" y="238125"/>
                  </a:cubicBezTo>
                  <a:cubicBezTo>
                    <a:pt x="59267" y="241300"/>
                    <a:pt x="58647" y="244657"/>
                    <a:pt x="57150" y="247650"/>
                  </a:cubicBezTo>
                  <a:cubicBezTo>
                    <a:pt x="55443" y="251063"/>
                    <a:pt x="52303" y="253668"/>
                    <a:pt x="50800" y="257175"/>
                  </a:cubicBezTo>
                  <a:cubicBezTo>
                    <a:pt x="49081" y="261186"/>
                    <a:pt x="48879" y="265695"/>
                    <a:pt x="47625" y="269875"/>
                  </a:cubicBezTo>
                  <a:cubicBezTo>
                    <a:pt x="45702" y="276286"/>
                    <a:pt x="43392" y="282575"/>
                    <a:pt x="41275" y="288925"/>
                  </a:cubicBezTo>
                  <a:lnTo>
                    <a:pt x="31750" y="317500"/>
                  </a:lnTo>
                  <a:lnTo>
                    <a:pt x="28575" y="327025"/>
                  </a:lnTo>
                  <a:cubicBezTo>
                    <a:pt x="27517" y="330200"/>
                    <a:pt x="26212" y="333303"/>
                    <a:pt x="25400" y="336550"/>
                  </a:cubicBezTo>
                  <a:cubicBezTo>
                    <a:pt x="19784" y="359013"/>
                    <a:pt x="24240" y="339756"/>
                    <a:pt x="19050" y="368300"/>
                  </a:cubicBezTo>
                  <a:cubicBezTo>
                    <a:pt x="18085" y="373609"/>
                    <a:pt x="17582" y="379055"/>
                    <a:pt x="15875" y="384175"/>
                  </a:cubicBezTo>
                  <a:cubicBezTo>
                    <a:pt x="14378" y="388665"/>
                    <a:pt x="11389" y="392525"/>
                    <a:pt x="9525" y="396875"/>
                  </a:cubicBezTo>
                  <a:cubicBezTo>
                    <a:pt x="8207" y="399951"/>
                    <a:pt x="7408" y="403225"/>
                    <a:pt x="6350" y="406400"/>
                  </a:cubicBezTo>
                  <a:cubicBezTo>
                    <a:pt x="3505" y="429156"/>
                    <a:pt x="0" y="453552"/>
                    <a:pt x="0" y="476250"/>
                  </a:cubicBezTo>
                  <a:cubicBezTo>
                    <a:pt x="0" y="518597"/>
                    <a:pt x="1295" y="560945"/>
                    <a:pt x="3175" y="603250"/>
                  </a:cubicBezTo>
                  <a:cubicBezTo>
                    <a:pt x="3415" y="608641"/>
                    <a:pt x="5529" y="613791"/>
                    <a:pt x="6350" y="619125"/>
                  </a:cubicBezTo>
                  <a:cubicBezTo>
                    <a:pt x="7647" y="627558"/>
                    <a:pt x="7737" y="636182"/>
                    <a:pt x="9525" y="644525"/>
                  </a:cubicBezTo>
                  <a:cubicBezTo>
                    <a:pt x="10927" y="651070"/>
                    <a:pt x="15875" y="663575"/>
                    <a:pt x="15875" y="663575"/>
                  </a:cubicBezTo>
                  <a:cubicBezTo>
                    <a:pt x="16933" y="680508"/>
                    <a:pt x="17274" y="697502"/>
                    <a:pt x="19050" y="714375"/>
                  </a:cubicBezTo>
                  <a:cubicBezTo>
                    <a:pt x="19400" y="717703"/>
                    <a:pt x="21413" y="720653"/>
                    <a:pt x="22225" y="723900"/>
                  </a:cubicBezTo>
                  <a:cubicBezTo>
                    <a:pt x="31200" y="759802"/>
                    <a:pt x="18127" y="717957"/>
                    <a:pt x="31750" y="758825"/>
                  </a:cubicBezTo>
                  <a:cubicBezTo>
                    <a:pt x="32808" y="762000"/>
                    <a:pt x="33428" y="765357"/>
                    <a:pt x="34925" y="768350"/>
                  </a:cubicBezTo>
                  <a:cubicBezTo>
                    <a:pt x="37042" y="772583"/>
                    <a:pt x="39411" y="776700"/>
                    <a:pt x="41275" y="781050"/>
                  </a:cubicBezTo>
                  <a:cubicBezTo>
                    <a:pt x="42593" y="784126"/>
                    <a:pt x="42953" y="787582"/>
                    <a:pt x="44450" y="790575"/>
                  </a:cubicBezTo>
                  <a:cubicBezTo>
                    <a:pt x="46157" y="793988"/>
                    <a:pt x="49093" y="796687"/>
                    <a:pt x="50800" y="800100"/>
                  </a:cubicBezTo>
                  <a:cubicBezTo>
                    <a:pt x="56979" y="812457"/>
                    <a:pt x="51046" y="808083"/>
                    <a:pt x="57150" y="822325"/>
                  </a:cubicBezTo>
                  <a:cubicBezTo>
                    <a:pt x="58653" y="825832"/>
                    <a:pt x="61793" y="828437"/>
                    <a:pt x="63500" y="831850"/>
                  </a:cubicBezTo>
                  <a:cubicBezTo>
                    <a:pt x="64997" y="834843"/>
                    <a:pt x="65178" y="838382"/>
                    <a:pt x="66675" y="841375"/>
                  </a:cubicBezTo>
                  <a:cubicBezTo>
                    <a:pt x="68382" y="844788"/>
                    <a:pt x="71318" y="847487"/>
                    <a:pt x="73025" y="850900"/>
                  </a:cubicBezTo>
                  <a:cubicBezTo>
                    <a:pt x="74522" y="853893"/>
                    <a:pt x="74575" y="857499"/>
                    <a:pt x="76200" y="860425"/>
                  </a:cubicBezTo>
                  <a:cubicBezTo>
                    <a:pt x="85694" y="877515"/>
                    <a:pt x="86855" y="877430"/>
                    <a:pt x="98425" y="889000"/>
                  </a:cubicBezTo>
                  <a:cubicBezTo>
                    <a:pt x="106405" y="912941"/>
                    <a:pt x="95640" y="883431"/>
                    <a:pt x="107950" y="908050"/>
                  </a:cubicBezTo>
                  <a:cubicBezTo>
                    <a:pt x="109447" y="911043"/>
                    <a:pt x="109500" y="914649"/>
                    <a:pt x="111125" y="917575"/>
                  </a:cubicBezTo>
                  <a:cubicBezTo>
                    <a:pt x="122020" y="937185"/>
                    <a:pt x="119436" y="933699"/>
                    <a:pt x="133350" y="942975"/>
                  </a:cubicBezTo>
                  <a:cubicBezTo>
                    <a:pt x="135467" y="946150"/>
                    <a:pt x="136828" y="949987"/>
                    <a:pt x="139700" y="952500"/>
                  </a:cubicBezTo>
                  <a:cubicBezTo>
                    <a:pt x="145443" y="957526"/>
                    <a:pt x="152400" y="960967"/>
                    <a:pt x="158750" y="965200"/>
                  </a:cubicBezTo>
                  <a:lnTo>
                    <a:pt x="168275" y="971550"/>
                  </a:lnTo>
                  <a:cubicBezTo>
                    <a:pt x="171450" y="973667"/>
                    <a:pt x="174180" y="976693"/>
                    <a:pt x="177800" y="977900"/>
                  </a:cubicBezTo>
                  <a:lnTo>
                    <a:pt x="206375" y="987425"/>
                  </a:lnTo>
                  <a:lnTo>
                    <a:pt x="234950" y="996950"/>
                  </a:lnTo>
                  <a:cubicBezTo>
                    <a:pt x="238125" y="998008"/>
                    <a:pt x="241174" y="999575"/>
                    <a:pt x="244475" y="1000125"/>
                  </a:cubicBezTo>
                  <a:cubicBezTo>
                    <a:pt x="278177" y="1005742"/>
                    <a:pt x="257104" y="1002841"/>
                    <a:pt x="307975" y="1006475"/>
                  </a:cubicBezTo>
                  <a:cubicBezTo>
                    <a:pt x="321733" y="1005417"/>
                    <a:pt x="335620" y="1005452"/>
                    <a:pt x="349250" y="1003300"/>
                  </a:cubicBezTo>
                  <a:cubicBezTo>
                    <a:pt x="357868" y="1001939"/>
                    <a:pt x="368754" y="996043"/>
                    <a:pt x="377825" y="993775"/>
                  </a:cubicBezTo>
                  <a:cubicBezTo>
                    <a:pt x="417527" y="983849"/>
                    <a:pt x="368166" y="996535"/>
                    <a:pt x="400050" y="987425"/>
                  </a:cubicBezTo>
                  <a:cubicBezTo>
                    <a:pt x="427957" y="979452"/>
                    <a:pt x="399437" y="988688"/>
                    <a:pt x="422275" y="981075"/>
                  </a:cubicBezTo>
                  <a:cubicBezTo>
                    <a:pt x="425450" y="977900"/>
                    <a:pt x="428925" y="974999"/>
                    <a:pt x="431800" y="971550"/>
                  </a:cubicBezTo>
                  <a:cubicBezTo>
                    <a:pt x="434243" y="968619"/>
                    <a:pt x="435452" y="964723"/>
                    <a:pt x="438150" y="962025"/>
                  </a:cubicBezTo>
                  <a:cubicBezTo>
                    <a:pt x="440848" y="959327"/>
                    <a:pt x="444500" y="957792"/>
                    <a:pt x="447675" y="955675"/>
                  </a:cubicBezTo>
                  <a:cubicBezTo>
                    <a:pt x="462492" y="933450"/>
                    <a:pt x="454025" y="940858"/>
                    <a:pt x="469900" y="930275"/>
                  </a:cubicBezTo>
                  <a:cubicBezTo>
                    <a:pt x="484717" y="908050"/>
                    <a:pt x="476250" y="915458"/>
                    <a:pt x="492125" y="904875"/>
                  </a:cubicBezTo>
                  <a:cubicBezTo>
                    <a:pt x="493183" y="899583"/>
                    <a:pt x="493880" y="894206"/>
                    <a:pt x="495300" y="889000"/>
                  </a:cubicBezTo>
                  <a:cubicBezTo>
                    <a:pt x="497061" y="882542"/>
                    <a:pt x="501650" y="869950"/>
                    <a:pt x="501650" y="869950"/>
                  </a:cubicBezTo>
                  <a:cubicBezTo>
                    <a:pt x="502708" y="856192"/>
                    <a:pt x="503113" y="842367"/>
                    <a:pt x="504825" y="828675"/>
                  </a:cubicBezTo>
                  <a:cubicBezTo>
                    <a:pt x="505240" y="825354"/>
                    <a:pt x="507081" y="822368"/>
                    <a:pt x="508000" y="819150"/>
                  </a:cubicBezTo>
                  <a:cubicBezTo>
                    <a:pt x="509199" y="814954"/>
                    <a:pt x="509643" y="810536"/>
                    <a:pt x="511175" y="806450"/>
                  </a:cubicBezTo>
                  <a:cubicBezTo>
                    <a:pt x="512837" y="802018"/>
                    <a:pt x="515661" y="798100"/>
                    <a:pt x="517525" y="793750"/>
                  </a:cubicBezTo>
                  <a:cubicBezTo>
                    <a:pt x="525412" y="775347"/>
                    <a:pt x="514847" y="793005"/>
                    <a:pt x="527050" y="774700"/>
                  </a:cubicBezTo>
                  <a:cubicBezTo>
                    <a:pt x="525992" y="746125"/>
                    <a:pt x="530173" y="716867"/>
                    <a:pt x="523875" y="688975"/>
                  </a:cubicBezTo>
                  <a:cubicBezTo>
                    <a:pt x="522194" y="681531"/>
                    <a:pt x="510221" y="681671"/>
                    <a:pt x="504825" y="676275"/>
                  </a:cubicBezTo>
                  <a:cubicBezTo>
                    <a:pt x="501650" y="673100"/>
                    <a:pt x="498175" y="670199"/>
                    <a:pt x="495300" y="666750"/>
                  </a:cubicBezTo>
                  <a:cubicBezTo>
                    <a:pt x="492857" y="663819"/>
                    <a:pt x="490657" y="660638"/>
                    <a:pt x="488950" y="657225"/>
                  </a:cubicBezTo>
                  <a:cubicBezTo>
                    <a:pt x="483785" y="646896"/>
                    <a:pt x="488524" y="647274"/>
                    <a:pt x="479425" y="638175"/>
                  </a:cubicBezTo>
                  <a:cubicBezTo>
                    <a:pt x="470326" y="629076"/>
                    <a:pt x="470704" y="633815"/>
                    <a:pt x="460375" y="628650"/>
                  </a:cubicBezTo>
                  <a:cubicBezTo>
                    <a:pt x="448551" y="622738"/>
                    <a:pt x="451858" y="621552"/>
                    <a:pt x="441325" y="612775"/>
                  </a:cubicBezTo>
                  <a:cubicBezTo>
                    <a:pt x="438394" y="610332"/>
                    <a:pt x="434975" y="608542"/>
                    <a:pt x="431800" y="606425"/>
                  </a:cubicBezTo>
                  <a:cubicBezTo>
                    <a:pt x="418777" y="567356"/>
                    <a:pt x="426636" y="594611"/>
                    <a:pt x="431800" y="501650"/>
                  </a:cubicBezTo>
                  <a:cubicBezTo>
                    <a:pt x="432157" y="495222"/>
                    <a:pt x="433996" y="488963"/>
                    <a:pt x="434975" y="482600"/>
                  </a:cubicBezTo>
                  <a:cubicBezTo>
                    <a:pt x="436113" y="475203"/>
                    <a:pt x="436682" y="467713"/>
                    <a:pt x="438150" y="460375"/>
                  </a:cubicBezTo>
                  <a:cubicBezTo>
                    <a:pt x="438806" y="457093"/>
                    <a:pt x="441047" y="454185"/>
                    <a:pt x="441325" y="450850"/>
                  </a:cubicBezTo>
                  <a:cubicBezTo>
                    <a:pt x="442116" y="441358"/>
                    <a:pt x="446617" y="421746"/>
                    <a:pt x="447675" y="415925"/>
                  </a:cubicBezTo>
                  <a:close/>
                </a:path>
              </a:pathLst>
            </a:cu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8886806" y="3757613"/>
              <a:ext cx="573900" cy="942975"/>
            </a:xfrm>
            <a:custGeom>
              <a:avLst/>
              <a:gdLst>
                <a:gd name="connsiteX0" fmla="*/ 152419 w 573900"/>
                <a:gd name="connsiteY0" fmla="*/ 445293 h 942975"/>
                <a:gd name="connsiteX1" fmla="*/ 152419 w 573900"/>
                <a:gd name="connsiteY1" fmla="*/ 445293 h 942975"/>
                <a:gd name="connsiteX2" fmla="*/ 116700 w 573900"/>
                <a:gd name="connsiteY2" fmla="*/ 435768 h 942975"/>
                <a:gd name="connsiteX3" fmla="*/ 107175 w 573900"/>
                <a:gd name="connsiteY3" fmla="*/ 428625 h 942975"/>
                <a:gd name="connsiteX4" fmla="*/ 100032 w 573900"/>
                <a:gd name="connsiteY4" fmla="*/ 423862 h 942975"/>
                <a:gd name="connsiteX5" fmla="*/ 92888 w 573900"/>
                <a:gd name="connsiteY5" fmla="*/ 416718 h 942975"/>
                <a:gd name="connsiteX6" fmla="*/ 78600 w 573900"/>
                <a:gd name="connsiteY6" fmla="*/ 407193 h 942975"/>
                <a:gd name="connsiteX7" fmla="*/ 57169 w 573900"/>
                <a:gd name="connsiteY7" fmla="*/ 388143 h 942975"/>
                <a:gd name="connsiteX8" fmla="*/ 47644 w 573900"/>
                <a:gd name="connsiteY8" fmla="*/ 371475 h 942975"/>
                <a:gd name="connsiteX9" fmla="*/ 45263 w 573900"/>
                <a:gd name="connsiteY9" fmla="*/ 364331 h 942975"/>
                <a:gd name="connsiteX10" fmla="*/ 28594 w 573900"/>
                <a:gd name="connsiteY10" fmla="*/ 342900 h 942975"/>
                <a:gd name="connsiteX11" fmla="*/ 26213 w 573900"/>
                <a:gd name="connsiteY11" fmla="*/ 326231 h 942975"/>
                <a:gd name="connsiteX12" fmla="*/ 16688 w 573900"/>
                <a:gd name="connsiteY12" fmla="*/ 302418 h 942975"/>
                <a:gd name="connsiteX13" fmla="*/ 14307 w 573900"/>
                <a:gd name="connsiteY13" fmla="*/ 295275 h 942975"/>
                <a:gd name="connsiteX14" fmla="*/ 9544 w 573900"/>
                <a:gd name="connsiteY14" fmla="*/ 283368 h 942975"/>
                <a:gd name="connsiteX15" fmla="*/ 7163 w 573900"/>
                <a:gd name="connsiteY15" fmla="*/ 271462 h 942975"/>
                <a:gd name="connsiteX16" fmla="*/ 4782 w 573900"/>
                <a:gd name="connsiteY16" fmla="*/ 264318 h 942975"/>
                <a:gd name="connsiteX17" fmla="*/ 11925 w 573900"/>
                <a:gd name="connsiteY17" fmla="*/ 164306 h 942975"/>
                <a:gd name="connsiteX18" fmla="*/ 14307 w 573900"/>
                <a:gd name="connsiteY18" fmla="*/ 154781 h 942975"/>
                <a:gd name="connsiteX19" fmla="*/ 28594 w 573900"/>
                <a:gd name="connsiteY19" fmla="*/ 138112 h 942975"/>
                <a:gd name="connsiteX20" fmla="*/ 38119 w 573900"/>
                <a:gd name="connsiteY20" fmla="*/ 119062 h 942975"/>
                <a:gd name="connsiteX21" fmla="*/ 45263 w 573900"/>
                <a:gd name="connsiteY21" fmla="*/ 111918 h 942975"/>
                <a:gd name="connsiteX22" fmla="*/ 52407 w 573900"/>
                <a:gd name="connsiteY22" fmla="*/ 102393 h 942975"/>
                <a:gd name="connsiteX23" fmla="*/ 69075 w 573900"/>
                <a:gd name="connsiteY23" fmla="*/ 88106 h 942975"/>
                <a:gd name="connsiteX24" fmla="*/ 83363 w 573900"/>
                <a:gd name="connsiteY24" fmla="*/ 71437 h 942975"/>
                <a:gd name="connsiteX25" fmla="*/ 95269 w 573900"/>
                <a:gd name="connsiteY25" fmla="*/ 57150 h 942975"/>
                <a:gd name="connsiteX26" fmla="*/ 102413 w 573900"/>
                <a:gd name="connsiteY26" fmla="*/ 52387 h 942975"/>
                <a:gd name="connsiteX27" fmla="*/ 121463 w 573900"/>
                <a:gd name="connsiteY27" fmla="*/ 38100 h 942975"/>
                <a:gd name="connsiteX28" fmla="*/ 140513 w 573900"/>
                <a:gd name="connsiteY28" fmla="*/ 28575 h 942975"/>
                <a:gd name="connsiteX29" fmla="*/ 152419 w 573900"/>
                <a:gd name="connsiteY29" fmla="*/ 26193 h 942975"/>
                <a:gd name="connsiteX30" fmla="*/ 161944 w 573900"/>
                <a:gd name="connsiteY30" fmla="*/ 21431 h 942975"/>
                <a:gd name="connsiteX31" fmla="*/ 169088 w 573900"/>
                <a:gd name="connsiteY31" fmla="*/ 19050 h 942975"/>
                <a:gd name="connsiteX32" fmla="*/ 180994 w 573900"/>
                <a:gd name="connsiteY32" fmla="*/ 14287 h 942975"/>
                <a:gd name="connsiteX33" fmla="*/ 195282 w 573900"/>
                <a:gd name="connsiteY33" fmla="*/ 9525 h 942975"/>
                <a:gd name="connsiteX34" fmla="*/ 207188 w 573900"/>
                <a:gd name="connsiteY34" fmla="*/ 4762 h 942975"/>
                <a:gd name="connsiteX35" fmla="*/ 219094 w 573900"/>
                <a:gd name="connsiteY35" fmla="*/ 2381 h 942975"/>
                <a:gd name="connsiteX36" fmla="*/ 226238 w 573900"/>
                <a:gd name="connsiteY36" fmla="*/ 0 h 942975"/>
                <a:gd name="connsiteX37" fmla="*/ 309582 w 573900"/>
                <a:gd name="connsiteY37" fmla="*/ 2381 h 942975"/>
                <a:gd name="connsiteX38" fmla="*/ 316725 w 573900"/>
                <a:gd name="connsiteY38" fmla="*/ 7143 h 942975"/>
                <a:gd name="connsiteX39" fmla="*/ 331013 w 573900"/>
                <a:gd name="connsiteY39" fmla="*/ 14287 h 942975"/>
                <a:gd name="connsiteX40" fmla="*/ 338157 w 573900"/>
                <a:gd name="connsiteY40" fmla="*/ 19050 h 942975"/>
                <a:gd name="connsiteX41" fmla="*/ 357207 w 573900"/>
                <a:gd name="connsiteY41" fmla="*/ 28575 h 942975"/>
                <a:gd name="connsiteX42" fmla="*/ 366732 w 573900"/>
                <a:gd name="connsiteY42" fmla="*/ 33337 h 942975"/>
                <a:gd name="connsiteX43" fmla="*/ 378638 w 573900"/>
                <a:gd name="connsiteY43" fmla="*/ 47625 h 942975"/>
                <a:gd name="connsiteX44" fmla="*/ 385782 w 573900"/>
                <a:gd name="connsiteY44" fmla="*/ 52387 h 942975"/>
                <a:gd name="connsiteX45" fmla="*/ 397688 w 573900"/>
                <a:gd name="connsiteY45" fmla="*/ 64293 h 942975"/>
                <a:gd name="connsiteX46" fmla="*/ 402450 w 573900"/>
                <a:gd name="connsiteY46" fmla="*/ 71437 h 942975"/>
                <a:gd name="connsiteX47" fmla="*/ 411975 w 573900"/>
                <a:gd name="connsiteY47" fmla="*/ 83343 h 942975"/>
                <a:gd name="connsiteX48" fmla="*/ 416738 w 573900"/>
                <a:gd name="connsiteY48" fmla="*/ 92868 h 942975"/>
                <a:gd name="connsiteX49" fmla="*/ 428644 w 573900"/>
                <a:gd name="connsiteY49" fmla="*/ 107156 h 942975"/>
                <a:gd name="connsiteX50" fmla="*/ 442932 w 573900"/>
                <a:gd name="connsiteY50" fmla="*/ 130968 h 942975"/>
                <a:gd name="connsiteX51" fmla="*/ 447694 w 573900"/>
                <a:gd name="connsiteY51" fmla="*/ 138112 h 942975"/>
                <a:gd name="connsiteX52" fmla="*/ 461982 w 573900"/>
                <a:gd name="connsiteY52" fmla="*/ 157162 h 942975"/>
                <a:gd name="connsiteX53" fmla="*/ 469125 w 573900"/>
                <a:gd name="connsiteY53" fmla="*/ 166687 h 942975"/>
                <a:gd name="connsiteX54" fmla="*/ 478650 w 573900"/>
                <a:gd name="connsiteY54" fmla="*/ 185737 h 942975"/>
                <a:gd name="connsiteX55" fmla="*/ 485794 w 573900"/>
                <a:gd name="connsiteY55" fmla="*/ 197643 h 942975"/>
                <a:gd name="connsiteX56" fmla="*/ 492938 w 573900"/>
                <a:gd name="connsiteY56" fmla="*/ 214312 h 942975"/>
                <a:gd name="connsiteX57" fmla="*/ 500082 w 573900"/>
                <a:gd name="connsiteY57" fmla="*/ 228600 h 942975"/>
                <a:gd name="connsiteX58" fmla="*/ 502463 w 573900"/>
                <a:gd name="connsiteY58" fmla="*/ 238125 h 942975"/>
                <a:gd name="connsiteX59" fmla="*/ 507225 w 573900"/>
                <a:gd name="connsiteY59" fmla="*/ 245268 h 942975"/>
                <a:gd name="connsiteX60" fmla="*/ 509607 w 573900"/>
                <a:gd name="connsiteY60" fmla="*/ 252412 h 942975"/>
                <a:gd name="connsiteX61" fmla="*/ 519132 w 573900"/>
                <a:gd name="connsiteY61" fmla="*/ 276225 h 942975"/>
                <a:gd name="connsiteX62" fmla="*/ 528657 w 573900"/>
                <a:gd name="connsiteY62" fmla="*/ 302418 h 942975"/>
                <a:gd name="connsiteX63" fmla="*/ 533419 w 573900"/>
                <a:gd name="connsiteY63" fmla="*/ 311943 h 942975"/>
                <a:gd name="connsiteX64" fmla="*/ 535800 w 573900"/>
                <a:gd name="connsiteY64" fmla="*/ 321468 h 942975"/>
                <a:gd name="connsiteX65" fmla="*/ 545325 w 573900"/>
                <a:gd name="connsiteY65" fmla="*/ 340518 h 942975"/>
                <a:gd name="connsiteX66" fmla="*/ 550088 w 573900"/>
                <a:gd name="connsiteY66" fmla="*/ 357187 h 942975"/>
                <a:gd name="connsiteX67" fmla="*/ 552469 w 573900"/>
                <a:gd name="connsiteY67" fmla="*/ 390525 h 942975"/>
                <a:gd name="connsiteX68" fmla="*/ 554850 w 573900"/>
                <a:gd name="connsiteY68" fmla="*/ 397668 h 942975"/>
                <a:gd name="connsiteX69" fmla="*/ 557232 w 573900"/>
                <a:gd name="connsiteY69" fmla="*/ 407193 h 942975"/>
                <a:gd name="connsiteX70" fmla="*/ 559613 w 573900"/>
                <a:gd name="connsiteY70" fmla="*/ 423862 h 942975"/>
                <a:gd name="connsiteX71" fmla="*/ 561994 w 573900"/>
                <a:gd name="connsiteY71" fmla="*/ 431006 h 942975"/>
                <a:gd name="connsiteX72" fmla="*/ 564375 w 573900"/>
                <a:gd name="connsiteY72" fmla="*/ 442912 h 942975"/>
                <a:gd name="connsiteX73" fmla="*/ 566757 w 573900"/>
                <a:gd name="connsiteY73" fmla="*/ 581025 h 942975"/>
                <a:gd name="connsiteX74" fmla="*/ 569138 w 573900"/>
                <a:gd name="connsiteY74" fmla="*/ 590550 h 942975"/>
                <a:gd name="connsiteX75" fmla="*/ 573900 w 573900"/>
                <a:gd name="connsiteY75" fmla="*/ 659606 h 942975"/>
                <a:gd name="connsiteX76" fmla="*/ 566757 w 573900"/>
                <a:gd name="connsiteY76" fmla="*/ 716756 h 942975"/>
                <a:gd name="connsiteX77" fmla="*/ 561994 w 573900"/>
                <a:gd name="connsiteY77" fmla="*/ 723900 h 942975"/>
                <a:gd name="connsiteX78" fmla="*/ 559613 w 573900"/>
                <a:gd name="connsiteY78" fmla="*/ 731043 h 942975"/>
                <a:gd name="connsiteX79" fmla="*/ 557232 w 573900"/>
                <a:gd name="connsiteY79" fmla="*/ 747712 h 942975"/>
                <a:gd name="connsiteX80" fmla="*/ 552469 w 573900"/>
                <a:gd name="connsiteY80" fmla="*/ 757237 h 942975"/>
                <a:gd name="connsiteX81" fmla="*/ 550088 w 573900"/>
                <a:gd name="connsiteY81" fmla="*/ 771525 h 942975"/>
                <a:gd name="connsiteX82" fmla="*/ 547707 w 573900"/>
                <a:gd name="connsiteY82" fmla="*/ 778668 h 942975"/>
                <a:gd name="connsiteX83" fmla="*/ 545325 w 573900"/>
                <a:gd name="connsiteY83" fmla="*/ 788193 h 942975"/>
                <a:gd name="connsiteX84" fmla="*/ 542944 w 573900"/>
                <a:gd name="connsiteY84" fmla="*/ 809625 h 942975"/>
                <a:gd name="connsiteX85" fmla="*/ 533419 w 573900"/>
                <a:gd name="connsiteY85" fmla="*/ 826293 h 942975"/>
                <a:gd name="connsiteX86" fmla="*/ 526275 w 573900"/>
                <a:gd name="connsiteY86" fmla="*/ 842962 h 942975"/>
                <a:gd name="connsiteX87" fmla="*/ 519132 w 573900"/>
                <a:gd name="connsiteY87" fmla="*/ 847725 h 942975"/>
                <a:gd name="connsiteX88" fmla="*/ 500082 w 573900"/>
                <a:gd name="connsiteY88" fmla="*/ 869156 h 942975"/>
                <a:gd name="connsiteX89" fmla="*/ 492938 w 573900"/>
                <a:gd name="connsiteY89" fmla="*/ 871537 h 942975"/>
                <a:gd name="connsiteX90" fmla="*/ 476269 w 573900"/>
                <a:gd name="connsiteY90" fmla="*/ 883443 h 942975"/>
                <a:gd name="connsiteX91" fmla="*/ 450075 w 573900"/>
                <a:gd name="connsiteY91" fmla="*/ 907256 h 942975"/>
                <a:gd name="connsiteX92" fmla="*/ 442932 w 573900"/>
                <a:gd name="connsiteY92" fmla="*/ 909637 h 942975"/>
                <a:gd name="connsiteX93" fmla="*/ 423882 w 573900"/>
                <a:gd name="connsiteY93" fmla="*/ 919162 h 942975"/>
                <a:gd name="connsiteX94" fmla="*/ 404832 w 573900"/>
                <a:gd name="connsiteY94" fmla="*/ 931068 h 942975"/>
                <a:gd name="connsiteX95" fmla="*/ 395307 w 573900"/>
                <a:gd name="connsiteY95" fmla="*/ 933450 h 942975"/>
                <a:gd name="connsiteX96" fmla="*/ 373875 w 573900"/>
                <a:gd name="connsiteY96" fmla="*/ 938212 h 942975"/>
                <a:gd name="connsiteX97" fmla="*/ 359588 w 573900"/>
                <a:gd name="connsiteY97" fmla="*/ 940593 h 942975"/>
                <a:gd name="connsiteX98" fmla="*/ 347682 w 573900"/>
                <a:gd name="connsiteY98" fmla="*/ 942975 h 942975"/>
                <a:gd name="connsiteX99" fmla="*/ 302438 w 573900"/>
                <a:gd name="connsiteY99" fmla="*/ 940593 h 942975"/>
                <a:gd name="connsiteX100" fmla="*/ 295294 w 573900"/>
                <a:gd name="connsiteY100" fmla="*/ 938212 h 942975"/>
                <a:gd name="connsiteX101" fmla="*/ 276244 w 573900"/>
                <a:gd name="connsiteY101" fmla="*/ 933450 h 942975"/>
                <a:gd name="connsiteX102" fmla="*/ 259575 w 573900"/>
                <a:gd name="connsiteY102" fmla="*/ 926306 h 942975"/>
                <a:gd name="connsiteX103" fmla="*/ 242907 w 573900"/>
                <a:gd name="connsiteY103" fmla="*/ 919162 h 942975"/>
                <a:gd name="connsiteX104" fmla="*/ 226238 w 573900"/>
                <a:gd name="connsiteY104" fmla="*/ 904875 h 942975"/>
                <a:gd name="connsiteX105" fmla="*/ 216713 w 573900"/>
                <a:gd name="connsiteY105" fmla="*/ 897731 h 942975"/>
                <a:gd name="connsiteX106" fmla="*/ 211950 w 573900"/>
                <a:gd name="connsiteY106" fmla="*/ 883443 h 942975"/>
                <a:gd name="connsiteX107" fmla="*/ 200044 w 573900"/>
                <a:gd name="connsiteY107" fmla="*/ 864393 h 942975"/>
                <a:gd name="connsiteX108" fmla="*/ 195282 w 573900"/>
                <a:gd name="connsiteY108" fmla="*/ 850106 h 942975"/>
                <a:gd name="connsiteX109" fmla="*/ 192900 w 573900"/>
                <a:gd name="connsiteY109" fmla="*/ 842962 h 942975"/>
                <a:gd name="connsiteX110" fmla="*/ 190519 w 573900"/>
                <a:gd name="connsiteY110" fmla="*/ 833437 h 942975"/>
                <a:gd name="connsiteX111" fmla="*/ 185757 w 573900"/>
                <a:gd name="connsiteY111" fmla="*/ 826293 h 942975"/>
                <a:gd name="connsiteX112" fmla="*/ 183375 w 573900"/>
                <a:gd name="connsiteY112" fmla="*/ 819150 h 942975"/>
                <a:gd name="connsiteX113" fmla="*/ 178613 w 573900"/>
                <a:gd name="connsiteY113" fmla="*/ 809625 h 942975"/>
                <a:gd name="connsiteX114" fmla="*/ 173850 w 573900"/>
                <a:gd name="connsiteY114" fmla="*/ 797718 h 942975"/>
                <a:gd name="connsiteX115" fmla="*/ 171469 w 573900"/>
                <a:gd name="connsiteY115" fmla="*/ 788193 h 942975"/>
                <a:gd name="connsiteX116" fmla="*/ 166707 w 573900"/>
                <a:gd name="connsiteY116" fmla="*/ 781050 h 942975"/>
                <a:gd name="connsiteX117" fmla="*/ 164325 w 573900"/>
                <a:gd name="connsiteY117" fmla="*/ 773906 h 942975"/>
                <a:gd name="connsiteX118" fmla="*/ 154800 w 573900"/>
                <a:gd name="connsiteY118" fmla="*/ 757237 h 942975"/>
                <a:gd name="connsiteX119" fmla="*/ 152419 w 573900"/>
                <a:gd name="connsiteY119" fmla="*/ 750093 h 942975"/>
                <a:gd name="connsiteX120" fmla="*/ 147657 w 573900"/>
                <a:gd name="connsiteY120" fmla="*/ 740568 h 942975"/>
                <a:gd name="connsiteX121" fmla="*/ 145275 w 573900"/>
                <a:gd name="connsiteY121" fmla="*/ 726281 h 942975"/>
                <a:gd name="connsiteX122" fmla="*/ 140513 w 573900"/>
                <a:gd name="connsiteY122" fmla="*/ 711993 h 942975"/>
                <a:gd name="connsiteX123" fmla="*/ 142894 w 573900"/>
                <a:gd name="connsiteY123" fmla="*/ 652462 h 942975"/>
                <a:gd name="connsiteX124" fmla="*/ 147657 w 573900"/>
                <a:gd name="connsiteY124" fmla="*/ 642937 h 942975"/>
                <a:gd name="connsiteX125" fmla="*/ 161944 w 573900"/>
                <a:gd name="connsiteY125" fmla="*/ 623887 h 942975"/>
                <a:gd name="connsiteX126" fmla="*/ 171469 w 573900"/>
                <a:gd name="connsiteY126" fmla="*/ 609600 h 942975"/>
                <a:gd name="connsiteX127" fmla="*/ 176232 w 573900"/>
                <a:gd name="connsiteY127" fmla="*/ 602456 h 942975"/>
                <a:gd name="connsiteX128" fmla="*/ 183375 w 573900"/>
                <a:gd name="connsiteY128" fmla="*/ 597693 h 942975"/>
                <a:gd name="connsiteX129" fmla="*/ 188138 w 573900"/>
                <a:gd name="connsiteY129" fmla="*/ 590550 h 942975"/>
                <a:gd name="connsiteX130" fmla="*/ 192900 w 573900"/>
                <a:gd name="connsiteY130" fmla="*/ 571500 h 942975"/>
                <a:gd name="connsiteX131" fmla="*/ 190519 w 573900"/>
                <a:gd name="connsiteY131" fmla="*/ 526256 h 942975"/>
                <a:gd name="connsiteX132" fmla="*/ 188138 w 573900"/>
                <a:gd name="connsiteY132" fmla="*/ 519112 h 942975"/>
                <a:gd name="connsiteX133" fmla="*/ 185757 w 573900"/>
                <a:gd name="connsiteY133" fmla="*/ 509587 h 942975"/>
                <a:gd name="connsiteX134" fmla="*/ 178613 w 573900"/>
                <a:gd name="connsiteY134" fmla="*/ 481012 h 942975"/>
                <a:gd name="connsiteX135" fmla="*/ 173850 w 573900"/>
                <a:gd name="connsiteY135" fmla="*/ 473868 h 942975"/>
                <a:gd name="connsiteX136" fmla="*/ 166707 w 573900"/>
                <a:gd name="connsiteY136" fmla="*/ 454818 h 942975"/>
                <a:gd name="connsiteX137" fmla="*/ 152419 w 573900"/>
                <a:gd name="connsiteY137" fmla="*/ 445293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573900" h="942975">
                  <a:moveTo>
                    <a:pt x="152419" y="445293"/>
                  </a:moveTo>
                  <a:lnTo>
                    <a:pt x="152419" y="445293"/>
                  </a:lnTo>
                  <a:cubicBezTo>
                    <a:pt x="144650" y="443567"/>
                    <a:pt x="125196" y="440016"/>
                    <a:pt x="116700" y="435768"/>
                  </a:cubicBezTo>
                  <a:cubicBezTo>
                    <a:pt x="113150" y="433993"/>
                    <a:pt x="110404" y="430932"/>
                    <a:pt x="107175" y="428625"/>
                  </a:cubicBezTo>
                  <a:cubicBezTo>
                    <a:pt x="104846" y="426962"/>
                    <a:pt x="102230" y="425694"/>
                    <a:pt x="100032" y="423862"/>
                  </a:cubicBezTo>
                  <a:cubicBezTo>
                    <a:pt x="97445" y="421706"/>
                    <a:pt x="95546" y="418786"/>
                    <a:pt x="92888" y="416718"/>
                  </a:cubicBezTo>
                  <a:cubicBezTo>
                    <a:pt x="88370" y="413204"/>
                    <a:pt x="83179" y="410627"/>
                    <a:pt x="78600" y="407193"/>
                  </a:cubicBezTo>
                  <a:cubicBezTo>
                    <a:pt x="68365" y="399518"/>
                    <a:pt x="66534" y="398847"/>
                    <a:pt x="57169" y="388143"/>
                  </a:cubicBezTo>
                  <a:cubicBezTo>
                    <a:pt x="53822" y="384318"/>
                    <a:pt x="49489" y="375780"/>
                    <a:pt x="47644" y="371475"/>
                  </a:cubicBezTo>
                  <a:cubicBezTo>
                    <a:pt x="46655" y="369168"/>
                    <a:pt x="46769" y="366339"/>
                    <a:pt x="45263" y="364331"/>
                  </a:cubicBezTo>
                  <a:cubicBezTo>
                    <a:pt x="23635" y="335493"/>
                    <a:pt x="40429" y="366567"/>
                    <a:pt x="28594" y="342900"/>
                  </a:cubicBezTo>
                  <a:cubicBezTo>
                    <a:pt x="27800" y="337344"/>
                    <a:pt x="27475" y="331700"/>
                    <a:pt x="26213" y="326231"/>
                  </a:cubicBezTo>
                  <a:cubicBezTo>
                    <a:pt x="22601" y="310577"/>
                    <a:pt x="22088" y="315018"/>
                    <a:pt x="16688" y="302418"/>
                  </a:cubicBezTo>
                  <a:cubicBezTo>
                    <a:pt x="15699" y="300111"/>
                    <a:pt x="15188" y="297625"/>
                    <a:pt x="14307" y="295275"/>
                  </a:cubicBezTo>
                  <a:cubicBezTo>
                    <a:pt x="12806" y="291272"/>
                    <a:pt x="11132" y="287337"/>
                    <a:pt x="9544" y="283368"/>
                  </a:cubicBezTo>
                  <a:cubicBezTo>
                    <a:pt x="8750" y="279399"/>
                    <a:pt x="8145" y="275388"/>
                    <a:pt x="7163" y="271462"/>
                  </a:cubicBezTo>
                  <a:cubicBezTo>
                    <a:pt x="6554" y="269027"/>
                    <a:pt x="4782" y="266828"/>
                    <a:pt x="4782" y="264318"/>
                  </a:cubicBezTo>
                  <a:cubicBezTo>
                    <a:pt x="4782" y="172271"/>
                    <a:pt x="-9785" y="196876"/>
                    <a:pt x="11925" y="164306"/>
                  </a:cubicBezTo>
                  <a:cubicBezTo>
                    <a:pt x="12719" y="161131"/>
                    <a:pt x="12843" y="157708"/>
                    <a:pt x="14307" y="154781"/>
                  </a:cubicBezTo>
                  <a:cubicBezTo>
                    <a:pt x="17363" y="148669"/>
                    <a:pt x="23827" y="142879"/>
                    <a:pt x="28594" y="138112"/>
                  </a:cubicBezTo>
                  <a:cubicBezTo>
                    <a:pt x="31524" y="129321"/>
                    <a:pt x="31370" y="128060"/>
                    <a:pt x="38119" y="119062"/>
                  </a:cubicBezTo>
                  <a:cubicBezTo>
                    <a:pt x="40140" y="116368"/>
                    <a:pt x="43071" y="114475"/>
                    <a:pt x="45263" y="111918"/>
                  </a:cubicBezTo>
                  <a:cubicBezTo>
                    <a:pt x="47846" y="108905"/>
                    <a:pt x="49824" y="105406"/>
                    <a:pt x="52407" y="102393"/>
                  </a:cubicBezTo>
                  <a:cubicBezTo>
                    <a:pt x="58377" y="95429"/>
                    <a:pt x="61547" y="93752"/>
                    <a:pt x="69075" y="88106"/>
                  </a:cubicBezTo>
                  <a:cubicBezTo>
                    <a:pt x="86582" y="58930"/>
                    <a:pt x="66871" y="87929"/>
                    <a:pt x="83363" y="71437"/>
                  </a:cubicBezTo>
                  <a:cubicBezTo>
                    <a:pt x="87746" y="67054"/>
                    <a:pt x="90886" y="61533"/>
                    <a:pt x="95269" y="57150"/>
                  </a:cubicBezTo>
                  <a:cubicBezTo>
                    <a:pt x="97293" y="55126"/>
                    <a:pt x="100123" y="54104"/>
                    <a:pt x="102413" y="52387"/>
                  </a:cubicBezTo>
                  <a:cubicBezTo>
                    <a:pt x="108050" y="48159"/>
                    <a:pt x="114878" y="41691"/>
                    <a:pt x="121463" y="38100"/>
                  </a:cubicBezTo>
                  <a:cubicBezTo>
                    <a:pt x="127696" y="34700"/>
                    <a:pt x="133551" y="29968"/>
                    <a:pt x="140513" y="28575"/>
                  </a:cubicBezTo>
                  <a:lnTo>
                    <a:pt x="152419" y="26193"/>
                  </a:lnTo>
                  <a:cubicBezTo>
                    <a:pt x="155594" y="24606"/>
                    <a:pt x="158681" y="22829"/>
                    <a:pt x="161944" y="21431"/>
                  </a:cubicBezTo>
                  <a:cubicBezTo>
                    <a:pt x="164251" y="20442"/>
                    <a:pt x="166738" y="19931"/>
                    <a:pt x="169088" y="19050"/>
                  </a:cubicBezTo>
                  <a:cubicBezTo>
                    <a:pt x="173090" y="17549"/>
                    <a:pt x="176977" y="15748"/>
                    <a:pt x="180994" y="14287"/>
                  </a:cubicBezTo>
                  <a:cubicBezTo>
                    <a:pt x="185712" y="12571"/>
                    <a:pt x="190621" y="11390"/>
                    <a:pt x="195282" y="9525"/>
                  </a:cubicBezTo>
                  <a:cubicBezTo>
                    <a:pt x="199251" y="7937"/>
                    <a:pt x="203094" y="5990"/>
                    <a:pt x="207188" y="4762"/>
                  </a:cubicBezTo>
                  <a:cubicBezTo>
                    <a:pt x="211065" y="3599"/>
                    <a:pt x="215168" y="3363"/>
                    <a:pt x="219094" y="2381"/>
                  </a:cubicBezTo>
                  <a:cubicBezTo>
                    <a:pt x="221529" y="1772"/>
                    <a:pt x="223857" y="794"/>
                    <a:pt x="226238" y="0"/>
                  </a:cubicBezTo>
                  <a:cubicBezTo>
                    <a:pt x="254019" y="794"/>
                    <a:pt x="281876" y="194"/>
                    <a:pt x="309582" y="2381"/>
                  </a:cubicBezTo>
                  <a:cubicBezTo>
                    <a:pt x="312435" y="2606"/>
                    <a:pt x="314224" y="5753"/>
                    <a:pt x="316725" y="7143"/>
                  </a:cubicBezTo>
                  <a:cubicBezTo>
                    <a:pt x="321380" y="9729"/>
                    <a:pt x="326358" y="11701"/>
                    <a:pt x="331013" y="14287"/>
                  </a:cubicBezTo>
                  <a:cubicBezTo>
                    <a:pt x="333515" y="15677"/>
                    <a:pt x="335644" y="17679"/>
                    <a:pt x="338157" y="19050"/>
                  </a:cubicBezTo>
                  <a:cubicBezTo>
                    <a:pt x="344390" y="22450"/>
                    <a:pt x="350857" y="25400"/>
                    <a:pt x="357207" y="28575"/>
                  </a:cubicBezTo>
                  <a:lnTo>
                    <a:pt x="366732" y="33337"/>
                  </a:lnTo>
                  <a:cubicBezTo>
                    <a:pt x="370701" y="38100"/>
                    <a:pt x="374254" y="43241"/>
                    <a:pt x="378638" y="47625"/>
                  </a:cubicBezTo>
                  <a:cubicBezTo>
                    <a:pt x="380662" y="49649"/>
                    <a:pt x="383758" y="50363"/>
                    <a:pt x="385782" y="52387"/>
                  </a:cubicBezTo>
                  <a:cubicBezTo>
                    <a:pt x="401657" y="68262"/>
                    <a:pt x="378637" y="51594"/>
                    <a:pt x="397688" y="64293"/>
                  </a:cubicBezTo>
                  <a:cubicBezTo>
                    <a:pt x="399275" y="66674"/>
                    <a:pt x="400733" y="69147"/>
                    <a:pt x="402450" y="71437"/>
                  </a:cubicBezTo>
                  <a:cubicBezTo>
                    <a:pt x="405499" y="75503"/>
                    <a:pt x="409156" y="79114"/>
                    <a:pt x="411975" y="83343"/>
                  </a:cubicBezTo>
                  <a:cubicBezTo>
                    <a:pt x="413944" y="86297"/>
                    <a:pt x="414702" y="89960"/>
                    <a:pt x="416738" y="92868"/>
                  </a:cubicBezTo>
                  <a:cubicBezTo>
                    <a:pt x="420293" y="97947"/>
                    <a:pt x="425132" y="102047"/>
                    <a:pt x="428644" y="107156"/>
                  </a:cubicBezTo>
                  <a:cubicBezTo>
                    <a:pt x="433888" y="114784"/>
                    <a:pt x="438081" y="123085"/>
                    <a:pt x="442932" y="130968"/>
                  </a:cubicBezTo>
                  <a:cubicBezTo>
                    <a:pt x="444432" y="133405"/>
                    <a:pt x="445670" y="136088"/>
                    <a:pt x="447694" y="138112"/>
                  </a:cubicBezTo>
                  <a:cubicBezTo>
                    <a:pt x="460262" y="150680"/>
                    <a:pt x="450149" y="139412"/>
                    <a:pt x="461982" y="157162"/>
                  </a:cubicBezTo>
                  <a:cubicBezTo>
                    <a:pt x="464183" y="160464"/>
                    <a:pt x="467125" y="163259"/>
                    <a:pt x="469125" y="166687"/>
                  </a:cubicBezTo>
                  <a:cubicBezTo>
                    <a:pt x="472702" y="172819"/>
                    <a:pt x="474997" y="179649"/>
                    <a:pt x="478650" y="185737"/>
                  </a:cubicBezTo>
                  <a:lnTo>
                    <a:pt x="485794" y="197643"/>
                  </a:lnTo>
                  <a:cubicBezTo>
                    <a:pt x="490750" y="217468"/>
                    <a:pt x="484715" y="197866"/>
                    <a:pt x="492938" y="214312"/>
                  </a:cubicBezTo>
                  <a:cubicBezTo>
                    <a:pt x="502797" y="234030"/>
                    <a:pt x="486432" y="208126"/>
                    <a:pt x="500082" y="228600"/>
                  </a:cubicBezTo>
                  <a:cubicBezTo>
                    <a:pt x="500876" y="231775"/>
                    <a:pt x="501174" y="235117"/>
                    <a:pt x="502463" y="238125"/>
                  </a:cubicBezTo>
                  <a:cubicBezTo>
                    <a:pt x="503590" y="240755"/>
                    <a:pt x="505945" y="242709"/>
                    <a:pt x="507225" y="245268"/>
                  </a:cubicBezTo>
                  <a:cubicBezTo>
                    <a:pt x="508348" y="247513"/>
                    <a:pt x="508813" y="250031"/>
                    <a:pt x="509607" y="252412"/>
                  </a:cubicBezTo>
                  <a:cubicBezTo>
                    <a:pt x="513998" y="278759"/>
                    <a:pt x="507975" y="256143"/>
                    <a:pt x="519132" y="276225"/>
                  </a:cubicBezTo>
                  <a:cubicBezTo>
                    <a:pt x="522846" y="282910"/>
                    <a:pt x="525962" y="295682"/>
                    <a:pt x="528657" y="302418"/>
                  </a:cubicBezTo>
                  <a:cubicBezTo>
                    <a:pt x="529975" y="305714"/>
                    <a:pt x="532173" y="308619"/>
                    <a:pt x="533419" y="311943"/>
                  </a:cubicBezTo>
                  <a:cubicBezTo>
                    <a:pt x="534568" y="315007"/>
                    <a:pt x="534765" y="318363"/>
                    <a:pt x="535800" y="321468"/>
                  </a:cubicBezTo>
                  <a:cubicBezTo>
                    <a:pt x="544038" y="346183"/>
                    <a:pt x="536577" y="323023"/>
                    <a:pt x="545325" y="340518"/>
                  </a:cubicBezTo>
                  <a:cubicBezTo>
                    <a:pt x="547035" y="343938"/>
                    <a:pt x="549324" y="354129"/>
                    <a:pt x="550088" y="357187"/>
                  </a:cubicBezTo>
                  <a:cubicBezTo>
                    <a:pt x="550882" y="368300"/>
                    <a:pt x="551167" y="379460"/>
                    <a:pt x="552469" y="390525"/>
                  </a:cubicBezTo>
                  <a:cubicBezTo>
                    <a:pt x="552762" y="393018"/>
                    <a:pt x="554160" y="395255"/>
                    <a:pt x="554850" y="397668"/>
                  </a:cubicBezTo>
                  <a:cubicBezTo>
                    <a:pt x="555749" y="400815"/>
                    <a:pt x="556646" y="403973"/>
                    <a:pt x="557232" y="407193"/>
                  </a:cubicBezTo>
                  <a:cubicBezTo>
                    <a:pt x="558236" y="412715"/>
                    <a:pt x="558512" y="418358"/>
                    <a:pt x="559613" y="423862"/>
                  </a:cubicBezTo>
                  <a:cubicBezTo>
                    <a:pt x="560105" y="426323"/>
                    <a:pt x="561385" y="428571"/>
                    <a:pt x="561994" y="431006"/>
                  </a:cubicBezTo>
                  <a:cubicBezTo>
                    <a:pt x="562976" y="434932"/>
                    <a:pt x="563581" y="438943"/>
                    <a:pt x="564375" y="442912"/>
                  </a:cubicBezTo>
                  <a:cubicBezTo>
                    <a:pt x="565169" y="488950"/>
                    <a:pt x="565272" y="535004"/>
                    <a:pt x="566757" y="581025"/>
                  </a:cubicBezTo>
                  <a:cubicBezTo>
                    <a:pt x="566863" y="584296"/>
                    <a:pt x="568877" y="587288"/>
                    <a:pt x="569138" y="590550"/>
                  </a:cubicBezTo>
                  <a:cubicBezTo>
                    <a:pt x="576896" y="687531"/>
                    <a:pt x="567504" y="608434"/>
                    <a:pt x="573900" y="659606"/>
                  </a:cubicBezTo>
                  <a:cubicBezTo>
                    <a:pt x="572501" y="684782"/>
                    <a:pt x="575601" y="696856"/>
                    <a:pt x="566757" y="716756"/>
                  </a:cubicBezTo>
                  <a:cubicBezTo>
                    <a:pt x="565595" y="719371"/>
                    <a:pt x="563582" y="721519"/>
                    <a:pt x="561994" y="723900"/>
                  </a:cubicBezTo>
                  <a:cubicBezTo>
                    <a:pt x="561200" y="726281"/>
                    <a:pt x="560105" y="728582"/>
                    <a:pt x="559613" y="731043"/>
                  </a:cubicBezTo>
                  <a:cubicBezTo>
                    <a:pt x="558512" y="736547"/>
                    <a:pt x="558709" y="742297"/>
                    <a:pt x="557232" y="747712"/>
                  </a:cubicBezTo>
                  <a:cubicBezTo>
                    <a:pt x="556298" y="751137"/>
                    <a:pt x="554057" y="754062"/>
                    <a:pt x="552469" y="757237"/>
                  </a:cubicBezTo>
                  <a:cubicBezTo>
                    <a:pt x="551675" y="762000"/>
                    <a:pt x="551135" y="766812"/>
                    <a:pt x="550088" y="771525"/>
                  </a:cubicBezTo>
                  <a:cubicBezTo>
                    <a:pt x="549544" y="773975"/>
                    <a:pt x="548397" y="776255"/>
                    <a:pt x="547707" y="778668"/>
                  </a:cubicBezTo>
                  <a:cubicBezTo>
                    <a:pt x="546808" y="781815"/>
                    <a:pt x="546119" y="785018"/>
                    <a:pt x="545325" y="788193"/>
                  </a:cubicBezTo>
                  <a:cubicBezTo>
                    <a:pt x="544531" y="795337"/>
                    <a:pt x="544560" y="802621"/>
                    <a:pt x="542944" y="809625"/>
                  </a:cubicBezTo>
                  <a:cubicBezTo>
                    <a:pt x="541877" y="814249"/>
                    <a:pt x="536141" y="822211"/>
                    <a:pt x="533419" y="826293"/>
                  </a:cubicBezTo>
                  <a:cubicBezTo>
                    <a:pt x="531597" y="833582"/>
                    <a:pt x="531758" y="837479"/>
                    <a:pt x="526275" y="842962"/>
                  </a:cubicBezTo>
                  <a:cubicBezTo>
                    <a:pt x="524251" y="844986"/>
                    <a:pt x="521156" y="845701"/>
                    <a:pt x="519132" y="847725"/>
                  </a:cubicBezTo>
                  <a:cubicBezTo>
                    <a:pt x="517864" y="848993"/>
                    <a:pt x="504658" y="866105"/>
                    <a:pt x="500082" y="869156"/>
                  </a:cubicBezTo>
                  <a:cubicBezTo>
                    <a:pt x="497993" y="870548"/>
                    <a:pt x="495319" y="870743"/>
                    <a:pt x="492938" y="871537"/>
                  </a:cubicBezTo>
                  <a:cubicBezTo>
                    <a:pt x="487974" y="874847"/>
                    <a:pt x="480483" y="879650"/>
                    <a:pt x="476269" y="883443"/>
                  </a:cubicBezTo>
                  <a:cubicBezTo>
                    <a:pt x="466354" y="892366"/>
                    <a:pt x="461230" y="900284"/>
                    <a:pt x="450075" y="907256"/>
                  </a:cubicBezTo>
                  <a:cubicBezTo>
                    <a:pt x="447947" y="908586"/>
                    <a:pt x="445313" y="908843"/>
                    <a:pt x="442932" y="909637"/>
                  </a:cubicBezTo>
                  <a:cubicBezTo>
                    <a:pt x="418583" y="925871"/>
                    <a:pt x="458828" y="899748"/>
                    <a:pt x="423882" y="919162"/>
                  </a:cubicBezTo>
                  <a:cubicBezTo>
                    <a:pt x="408314" y="927811"/>
                    <a:pt x="420772" y="925090"/>
                    <a:pt x="404832" y="931068"/>
                  </a:cubicBezTo>
                  <a:cubicBezTo>
                    <a:pt x="401768" y="932217"/>
                    <a:pt x="398496" y="932714"/>
                    <a:pt x="395307" y="933450"/>
                  </a:cubicBezTo>
                  <a:cubicBezTo>
                    <a:pt x="388176" y="935096"/>
                    <a:pt x="381051" y="936777"/>
                    <a:pt x="373875" y="938212"/>
                  </a:cubicBezTo>
                  <a:cubicBezTo>
                    <a:pt x="369141" y="939159"/>
                    <a:pt x="364338" y="939729"/>
                    <a:pt x="359588" y="940593"/>
                  </a:cubicBezTo>
                  <a:cubicBezTo>
                    <a:pt x="355606" y="941317"/>
                    <a:pt x="351651" y="942181"/>
                    <a:pt x="347682" y="942975"/>
                  </a:cubicBezTo>
                  <a:cubicBezTo>
                    <a:pt x="332601" y="942181"/>
                    <a:pt x="317478" y="941960"/>
                    <a:pt x="302438" y="940593"/>
                  </a:cubicBezTo>
                  <a:cubicBezTo>
                    <a:pt x="299938" y="940366"/>
                    <a:pt x="297729" y="938821"/>
                    <a:pt x="295294" y="938212"/>
                  </a:cubicBezTo>
                  <a:cubicBezTo>
                    <a:pt x="286354" y="935977"/>
                    <a:pt x="283861" y="936715"/>
                    <a:pt x="276244" y="933450"/>
                  </a:cubicBezTo>
                  <a:cubicBezTo>
                    <a:pt x="255646" y="924622"/>
                    <a:pt x="276329" y="931890"/>
                    <a:pt x="259575" y="926306"/>
                  </a:cubicBezTo>
                  <a:cubicBezTo>
                    <a:pt x="241649" y="914353"/>
                    <a:pt x="264426" y="928383"/>
                    <a:pt x="242907" y="919162"/>
                  </a:cubicBezTo>
                  <a:cubicBezTo>
                    <a:pt x="235767" y="916102"/>
                    <a:pt x="231918" y="909845"/>
                    <a:pt x="226238" y="904875"/>
                  </a:cubicBezTo>
                  <a:cubicBezTo>
                    <a:pt x="223251" y="902262"/>
                    <a:pt x="219888" y="900112"/>
                    <a:pt x="216713" y="897731"/>
                  </a:cubicBezTo>
                  <a:cubicBezTo>
                    <a:pt x="215125" y="892968"/>
                    <a:pt x="214533" y="887748"/>
                    <a:pt x="211950" y="883443"/>
                  </a:cubicBezTo>
                  <a:cubicBezTo>
                    <a:pt x="203335" y="869083"/>
                    <a:pt x="207374" y="875388"/>
                    <a:pt x="200044" y="864393"/>
                  </a:cubicBezTo>
                  <a:lnTo>
                    <a:pt x="195282" y="850106"/>
                  </a:lnTo>
                  <a:cubicBezTo>
                    <a:pt x="194488" y="847725"/>
                    <a:pt x="193509" y="845397"/>
                    <a:pt x="192900" y="842962"/>
                  </a:cubicBezTo>
                  <a:cubicBezTo>
                    <a:pt x="192106" y="839787"/>
                    <a:pt x="191808" y="836445"/>
                    <a:pt x="190519" y="833437"/>
                  </a:cubicBezTo>
                  <a:cubicBezTo>
                    <a:pt x="189392" y="830806"/>
                    <a:pt x="187037" y="828853"/>
                    <a:pt x="185757" y="826293"/>
                  </a:cubicBezTo>
                  <a:cubicBezTo>
                    <a:pt x="184634" y="824048"/>
                    <a:pt x="184364" y="821457"/>
                    <a:pt x="183375" y="819150"/>
                  </a:cubicBezTo>
                  <a:cubicBezTo>
                    <a:pt x="181977" y="815887"/>
                    <a:pt x="180055" y="812869"/>
                    <a:pt x="178613" y="809625"/>
                  </a:cubicBezTo>
                  <a:cubicBezTo>
                    <a:pt x="176877" y="805719"/>
                    <a:pt x="175202" y="801773"/>
                    <a:pt x="173850" y="797718"/>
                  </a:cubicBezTo>
                  <a:cubicBezTo>
                    <a:pt x="172815" y="794613"/>
                    <a:pt x="172758" y="791201"/>
                    <a:pt x="171469" y="788193"/>
                  </a:cubicBezTo>
                  <a:cubicBezTo>
                    <a:pt x="170342" y="785563"/>
                    <a:pt x="167987" y="783609"/>
                    <a:pt x="166707" y="781050"/>
                  </a:cubicBezTo>
                  <a:cubicBezTo>
                    <a:pt x="165584" y="778805"/>
                    <a:pt x="165314" y="776213"/>
                    <a:pt x="164325" y="773906"/>
                  </a:cubicBezTo>
                  <a:cubicBezTo>
                    <a:pt x="160698" y="765443"/>
                    <a:pt x="159585" y="764414"/>
                    <a:pt x="154800" y="757237"/>
                  </a:cubicBezTo>
                  <a:cubicBezTo>
                    <a:pt x="154006" y="754856"/>
                    <a:pt x="153408" y="752400"/>
                    <a:pt x="152419" y="750093"/>
                  </a:cubicBezTo>
                  <a:cubicBezTo>
                    <a:pt x="151021" y="746830"/>
                    <a:pt x="148677" y="743968"/>
                    <a:pt x="147657" y="740568"/>
                  </a:cubicBezTo>
                  <a:cubicBezTo>
                    <a:pt x="146270" y="735944"/>
                    <a:pt x="146446" y="730965"/>
                    <a:pt x="145275" y="726281"/>
                  </a:cubicBezTo>
                  <a:cubicBezTo>
                    <a:pt x="144057" y="721411"/>
                    <a:pt x="142100" y="716756"/>
                    <a:pt x="140513" y="711993"/>
                  </a:cubicBezTo>
                  <a:cubicBezTo>
                    <a:pt x="141307" y="692149"/>
                    <a:pt x="140850" y="672216"/>
                    <a:pt x="142894" y="652462"/>
                  </a:cubicBezTo>
                  <a:cubicBezTo>
                    <a:pt x="143259" y="648931"/>
                    <a:pt x="145688" y="645891"/>
                    <a:pt x="147657" y="642937"/>
                  </a:cubicBezTo>
                  <a:cubicBezTo>
                    <a:pt x="152060" y="636333"/>
                    <a:pt x="157541" y="630491"/>
                    <a:pt x="161944" y="623887"/>
                  </a:cubicBezTo>
                  <a:lnTo>
                    <a:pt x="171469" y="609600"/>
                  </a:lnTo>
                  <a:cubicBezTo>
                    <a:pt x="173057" y="607219"/>
                    <a:pt x="173851" y="604044"/>
                    <a:pt x="176232" y="602456"/>
                  </a:cubicBezTo>
                  <a:lnTo>
                    <a:pt x="183375" y="597693"/>
                  </a:lnTo>
                  <a:cubicBezTo>
                    <a:pt x="184963" y="595312"/>
                    <a:pt x="186858" y="593110"/>
                    <a:pt x="188138" y="590550"/>
                  </a:cubicBezTo>
                  <a:cubicBezTo>
                    <a:pt x="190578" y="585670"/>
                    <a:pt x="191995" y="576026"/>
                    <a:pt x="192900" y="571500"/>
                  </a:cubicBezTo>
                  <a:cubicBezTo>
                    <a:pt x="192106" y="556419"/>
                    <a:pt x="191886" y="541296"/>
                    <a:pt x="190519" y="526256"/>
                  </a:cubicBezTo>
                  <a:cubicBezTo>
                    <a:pt x="190292" y="523756"/>
                    <a:pt x="188828" y="521526"/>
                    <a:pt x="188138" y="519112"/>
                  </a:cubicBezTo>
                  <a:cubicBezTo>
                    <a:pt x="187239" y="515965"/>
                    <a:pt x="186399" y="512796"/>
                    <a:pt x="185757" y="509587"/>
                  </a:cubicBezTo>
                  <a:cubicBezTo>
                    <a:pt x="184227" y="501940"/>
                    <a:pt x="183157" y="487827"/>
                    <a:pt x="178613" y="481012"/>
                  </a:cubicBezTo>
                  <a:lnTo>
                    <a:pt x="173850" y="473868"/>
                  </a:lnTo>
                  <a:cubicBezTo>
                    <a:pt x="171233" y="466018"/>
                    <a:pt x="170500" y="463353"/>
                    <a:pt x="166707" y="454818"/>
                  </a:cubicBezTo>
                  <a:cubicBezTo>
                    <a:pt x="165265" y="451574"/>
                    <a:pt x="154800" y="446880"/>
                    <a:pt x="152419" y="445293"/>
                  </a:cubicBezTo>
                  <a:close/>
                </a:path>
              </a:pathLst>
            </a:cu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9585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1000" fill="hold"/>
                                        <p:tgtEl>
                                          <p:spTgt spid="20"/>
                                        </p:tgtEl>
                                        <p:attrNameLst>
                                          <p:attrName>style.visibility</p:attrName>
                                        </p:attrNameLst>
                                      </p:cBhvr>
                                      <p:tavLst>
                                        <p:tav tm="0">
                                          <p:val>
                                            <p:strVal val="hidden"/>
                                          </p:val>
                                        </p:tav>
                                        <p:tav tm="50000">
                                          <p:val>
                                            <p:strVal val="visible"/>
                                          </p:val>
                                        </p:tav>
                                      </p:tavLst>
                                    </p:anim>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par>
                                <p:cTn id="23" presetID="22" presetClass="entr" presetSubtype="8"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9</a:t>
            </a:fld>
            <a:endParaRPr lang="zh-CN" altLang="en-US"/>
          </a:p>
        </p:txBody>
      </p:sp>
      <p:sp>
        <p:nvSpPr>
          <p:cNvPr id="3" name="矩形 2"/>
          <p:cNvSpPr/>
          <p:nvPr/>
        </p:nvSpPr>
        <p:spPr>
          <a:xfrm>
            <a:off x="815778" y="379427"/>
            <a:ext cx="1620957" cy="523220"/>
          </a:xfrm>
          <a:prstGeom prst="rect">
            <a:avLst/>
          </a:prstGeom>
        </p:spPr>
        <p:txBody>
          <a:bodyPr wrap="none">
            <a:spAutoFit/>
          </a:bodyPr>
          <a:lstStyle/>
          <a:p>
            <a:r>
              <a:rPr lang="zh-CN" altLang="en-US" sz="2800" dirty="0">
                <a:solidFill>
                  <a:srgbClr val="0000CC"/>
                </a:solidFill>
                <a:latin typeface="微软雅黑" panose="020B0503020204020204" pitchFamily="34" charset="-122"/>
                <a:ea typeface="微软雅黑" panose="020B0503020204020204" pitchFamily="34" charset="-122"/>
              </a:rPr>
              <a:t>肾</a:t>
            </a:r>
            <a:r>
              <a:rPr lang="zh-CN" altLang="en-US" sz="2800" dirty="0" smtClean="0">
                <a:solidFill>
                  <a:srgbClr val="0000CC"/>
                </a:solidFill>
                <a:latin typeface="微软雅黑" panose="020B0503020204020204" pitchFamily="34" charset="-122"/>
                <a:ea typeface="微软雅黑" panose="020B0503020204020204" pitchFamily="34" charset="-122"/>
              </a:rPr>
              <a:t>的毗邻</a:t>
            </a:r>
            <a:endParaRPr lang="zh-CN" altLang="en-US" sz="2800" dirty="0">
              <a:solidFill>
                <a:srgbClr val="0000CC"/>
              </a:solidFill>
              <a:latin typeface="微软雅黑" panose="020B0503020204020204" pitchFamily="34" charset="-122"/>
              <a:ea typeface="微软雅黑" panose="020B0503020204020204" pitchFamily="34" charset="-122"/>
            </a:endParaRPr>
          </a:p>
        </p:txBody>
      </p:sp>
      <p:sp>
        <p:nvSpPr>
          <p:cNvPr id="8" name="Rectangle 3"/>
          <p:cNvSpPr>
            <a:spLocks noChangeArrowheads="1"/>
          </p:cNvSpPr>
          <p:nvPr/>
        </p:nvSpPr>
        <p:spPr bwMode="auto">
          <a:xfrm>
            <a:off x="1330128" y="902647"/>
            <a:ext cx="39608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lnSpc>
                <a:spcPct val="120000"/>
              </a:lnSpc>
              <a:spcBef>
                <a:spcPct val="0"/>
              </a:spcBef>
              <a:spcAft>
                <a:spcPct val="0"/>
              </a:spcAft>
            </a:pPr>
            <a:r>
              <a:rPr lang="zh-CN" altLang="en-US" b="1" dirty="0" smtClean="0">
                <a:solidFill>
                  <a:srgbClr val="C00000"/>
                </a:solidFill>
                <a:latin typeface="微软雅黑" panose="020B0503020204020204" pitchFamily="34" charset="-122"/>
                <a:ea typeface="微软雅黑" panose="020B0503020204020204" pitchFamily="34" charset="-122"/>
              </a:rPr>
              <a:t>左肾</a:t>
            </a:r>
            <a:r>
              <a:rPr lang="en-US" altLang="zh-CN" b="1" dirty="0" smtClean="0">
                <a:solidFill>
                  <a:srgbClr val="C00000"/>
                </a:solidFill>
                <a:latin typeface="微软雅黑" panose="020B0503020204020204" pitchFamily="34" charset="-122"/>
                <a:ea typeface="微软雅黑" panose="020B0503020204020204" pitchFamily="34" charset="-122"/>
              </a:rPr>
              <a:t>:</a:t>
            </a:r>
          </a:p>
          <a:p>
            <a:pPr eaLnBrk="1" fontAlgn="base" hangingPunct="1">
              <a:lnSpc>
                <a:spcPct val="120000"/>
              </a:lnSpc>
              <a:spcBef>
                <a:spcPct val="0"/>
              </a:spcBef>
              <a:spcAft>
                <a:spcPct val="0"/>
              </a:spcAft>
            </a:pPr>
            <a:r>
              <a:rPr lang="zh-CN" altLang="en-US" dirty="0" smtClean="0">
                <a:latin typeface="微软雅黑" panose="020B0503020204020204" pitchFamily="34" charset="-122"/>
                <a:ea typeface="微软雅黑" panose="020B0503020204020204" pitchFamily="34" charset="-122"/>
              </a:rPr>
              <a:t>上部接</a:t>
            </a:r>
            <a:r>
              <a:rPr lang="zh-CN" altLang="en-US" dirty="0" smtClean="0">
                <a:solidFill>
                  <a:srgbClr val="0000CC"/>
                </a:solidFill>
                <a:latin typeface="微软雅黑" panose="020B0503020204020204" pitchFamily="34" charset="-122"/>
                <a:ea typeface="微软雅黑" panose="020B0503020204020204" pitchFamily="34" charset="-122"/>
              </a:rPr>
              <a:t>肾上腺</a:t>
            </a:r>
            <a:endParaRPr lang="en-US" altLang="zh-CN" dirty="0" smtClean="0">
              <a:solidFill>
                <a:srgbClr val="0000CC"/>
              </a:solidFill>
              <a:latin typeface="微软雅黑" panose="020B0503020204020204" pitchFamily="34" charset="-122"/>
              <a:ea typeface="微软雅黑" panose="020B0503020204020204" pitchFamily="34" charset="-122"/>
            </a:endParaRPr>
          </a:p>
          <a:p>
            <a:pPr eaLnBrk="1" fontAlgn="base" hangingPunct="1">
              <a:lnSpc>
                <a:spcPct val="120000"/>
              </a:lnSpc>
              <a:spcBef>
                <a:spcPct val="0"/>
              </a:spcBef>
              <a:spcAft>
                <a:spcPct val="0"/>
              </a:spcAft>
            </a:pPr>
            <a:r>
              <a:rPr lang="zh-CN" altLang="en-US" dirty="0" smtClean="0">
                <a:latin typeface="微软雅黑" panose="020B0503020204020204" pitchFamily="34" charset="-122"/>
                <a:ea typeface="微软雅黑" panose="020B0503020204020204" pitchFamily="34" charset="-122"/>
              </a:rPr>
              <a:t>前上部与</a:t>
            </a:r>
            <a:r>
              <a:rPr lang="zh-CN" altLang="en-US" dirty="0" smtClean="0">
                <a:solidFill>
                  <a:srgbClr val="0000CC"/>
                </a:solidFill>
                <a:latin typeface="微软雅黑" panose="020B0503020204020204" pitchFamily="34" charset="-122"/>
                <a:ea typeface="微软雅黑" panose="020B0503020204020204" pitchFamily="34" charset="-122"/>
              </a:rPr>
              <a:t>胃底</a:t>
            </a:r>
            <a:r>
              <a:rPr lang="zh-CN" altLang="en-US" dirty="0" smtClean="0">
                <a:latin typeface="微软雅黑" panose="020B0503020204020204" pitchFamily="34" charset="-122"/>
                <a:ea typeface="微软雅黑" panose="020B0503020204020204" pitchFamily="34" charset="-122"/>
              </a:rPr>
              <a:t>后面相邻</a:t>
            </a:r>
          </a:p>
          <a:p>
            <a:pPr eaLnBrk="1" fontAlgn="base" hangingPunct="1">
              <a:lnSpc>
                <a:spcPct val="120000"/>
              </a:lnSpc>
              <a:spcBef>
                <a:spcPct val="0"/>
              </a:spcBef>
              <a:spcAft>
                <a:spcPct val="0"/>
              </a:spcAft>
            </a:pPr>
            <a:r>
              <a:rPr lang="zh-CN" altLang="en-US" dirty="0" smtClean="0">
                <a:latin typeface="微软雅黑" panose="020B0503020204020204" pitchFamily="34" charset="-122"/>
                <a:ea typeface="微软雅黑" panose="020B0503020204020204" pitchFamily="34" charset="-122"/>
              </a:rPr>
              <a:t>中部与</a:t>
            </a:r>
            <a:r>
              <a:rPr lang="zh-CN" altLang="en-US" dirty="0">
                <a:solidFill>
                  <a:srgbClr val="0000CC"/>
                </a:solidFill>
                <a:latin typeface="微软雅黑" panose="020B0503020204020204" pitchFamily="34" charset="-122"/>
                <a:ea typeface="微软雅黑" panose="020B0503020204020204" pitchFamily="34" charset="-122"/>
              </a:rPr>
              <a:t>胰尾</a:t>
            </a:r>
            <a:r>
              <a:rPr lang="zh-CN" altLang="en-US" dirty="0" smtClean="0">
                <a:latin typeface="微软雅黑" panose="020B0503020204020204" pitchFamily="34" charset="-122"/>
                <a:ea typeface="微软雅黑" panose="020B0503020204020204" pitchFamily="34" charset="-122"/>
              </a:rPr>
              <a:t>和</a:t>
            </a:r>
            <a:r>
              <a:rPr lang="zh-CN" altLang="en-US" dirty="0">
                <a:solidFill>
                  <a:srgbClr val="0000CC"/>
                </a:solidFill>
                <a:latin typeface="微软雅黑" panose="020B0503020204020204" pitchFamily="34" charset="-122"/>
                <a:ea typeface="微软雅黑" panose="020B0503020204020204" pitchFamily="34" charset="-122"/>
              </a:rPr>
              <a:t>脾血管</a:t>
            </a:r>
            <a:r>
              <a:rPr lang="zh-CN" altLang="en-US" dirty="0" smtClean="0">
                <a:latin typeface="微软雅黑" panose="020B0503020204020204" pitchFamily="34" charset="-122"/>
                <a:ea typeface="微软雅黑" panose="020B0503020204020204" pitchFamily="34" charset="-122"/>
              </a:rPr>
              <a:t>相接触</a:t>
            </a:r>
          </a:p>
          <a:p>
            <a:pPr eaLnBrk="1" fontAlgn="base" hangingPunct="1">
              <a:lnSpc>
                <a:spcPct val="120000"/>
              </a:lnSpc>
              <a:spcBef>
                <a:spcPct val="0"/>
              </a:spcBef>
              <a:spcAft>
                <a:spcPct val="0"/>
              </a:spcAft>
            </a:pPr>
            <a:r>
              <a:rPr lang="zh-CN" altLang="en-US" dirty="0" smtClean="0">
                <a:latin typeface="微软雅黑" panose="020B0503020204020204" pitchFamily="34" charset="-122"/>
                <a:ea typeface="微软雅黑" panose="020B0503020204020204" pitchFamily="34" charset="-122"/>
              </a:rPr>
              <a:t>下部邻接</a:t>
            </a:r>
            <a:r>
              <a:rPr lang="zh-CN" altLang="en-US" dirty="0">
                <a:solidFill>
                  <a:srgbClr val="0000CC"/>
                </a:solidFill>
                <a:latin typeface="微软雅黑" panose="020B0503020204020204" pitchFamily="34" charset="-122"/>
                <a:ea typeface="微软雅黑" panose="020B0503020204020204" pitchFamily="34" charset="-122"/>
              </a:rPr>
              <a:t>空肠</a:t>
            </a:r>
            <a:r>
              <a:rPr lang="zh-CN" altLang="en-US" dirty="0" smtClean="0">
                <a:latin typeface="微软雅黑" panose="020B0503020204020204" pitchFamily="34" charset="-122"/>
                <a:ea typeface="微软雅黑" panose="020B0503020204020204" pitchFamily="34" charset="-122"/>
              </a:rPr>
              <a:t>和</a:t>
            </a:r>
            <a:r>
              <a:rPr lang="zh-CN" altLang="en-US" dirty="0">
                <a:solidFill>
                  <a:srgbClr val="0000CC"/>
                </a:solidFill>
                <a:latin typeface="微软雅黑" panose="020B0503020204020204" pitchFamily="34" charset="-122"/>
                <a:ea typeface="微软雅黑" panose="020B0503020204020204" pitchFamily="34" charset="-122"/>
              </a:rPr>
              <a:t>结肠左曲</a:t>
            </a:r>
          </a:p>
        </p:txBody>
      </p:sp>
      <p:sp>
        <p:nvSpPr>
          <p:cNvPr id="10" name="Rectangle 5"/>
          <p:cNvSpPr>
            <a:spLocks noChangeArrowheads="1"/>
          </p:cNvSpPr>
          <p:nvPr/>
        </p:nvSpPr>
        <p:spPr bwMode="auto">
          <a:xfrm>
            <a:off x="6435528" y="902647"/>
            <a:ext cx="354667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fontAlgn="base" hangingPunct="1">
              <a:lnSpc>
                <a:spcPct val="120000"/>
              </a:lnSpc>
              <a:spcBef>
                <a:spcPct val="0"/>
              </a:spcBef>
              <a:spcAft>
                <a:spcPct val="0"/>
              </a:spcAft>
            </a:pPr>
            <a:r>
              <a:rPr lang="zh-CN" altLang="en-US" b="1" dirty="0">
                <a:solidFill>
                  <a:srgbClr val="C00000"/>
                </a:solidFill>
                <a:latin typeface="微软雅黑" panose="020B0503020204020204" pitchFamily="34" charset="-122"/>
                <a:ea typeface="微软雅黑" panose="020B0503020204020204" pitchFamily="34" charset="-122"/>
              </a:rPr>
              <a:t>右肾</a:t>
            </a:r>
            <a:r>
              <a:rPr lang="en-US" altLang="zh-CN" b="1" dirty="0">
                <a:solidFill>
                  <a:srgbClr val="C00000"/>
                </a:solidFill>
                <a:latin typeface="微软雅黑" panose="020B0503020204020204" pitchFamily="34" charset="-122"/>
                <a:ea typeface="微软雅黑" panose="020B0503020204020204" pitchFamily="34" charset="-122"/>
              </a:rPr>
              <a:t>:</a:t>
            </a:r>
          </a:p>
          <a:p>
            <a:pPr eaLnBrk="1" fontAlgn="base" hangingPunct="1">
              <a:lnSpc>
                <a:spcPct val="120000"/>
              </a:lnSpc>
              <a:spcBef>
                <a:spcPct val="0"/>
              </a:spcBef>
              <a:spcAft>
                <a:spcPct val="0"/>
              </a:spcAft>
            </a:pPr>
            <a:r>
              <a:rPr lang="zh-CN" altLang="en-US" dirty="0">
                <a:latin typeface="微软雅黑" panose="020B0503020204020204" pitchFamily="34" charset="-122"/>
                <a:ea typeface="微软雅黑" panose="020B0503020204020204" pitchFamily="34" charset="-122"/>
              </a:rPr>
              <a:t>上部接</a:t>
            </a:r>
            <a:r>
              <a:rPr lang="zh-CN" altLang="en-US" dirty="0">
                <a:solidFill>
                  <a:srgbClr val="0000CC"/>
                </a:solidFill>
                <a:latin typeface="微软雅黑" panose="020B0503020204020204" pitchFamily="34" charset="-122"/>
                <a:ea typeface="微软雅黑" panose="020B0503020204020204" pitchFamily="34" charset="-122"/>
              </a:rPr>
              <a:t>肾上腺</a:t>
            </a:r>
            <a:endParaRPr lang="en-US" altLang="zh-CN" dirty="0">
              <a:solidFill>
                <a:srgbClr val="0000CC"/>
              </a:solidFill>
              <a:latin typeface="微软雅黑" panose="020B0503020204020204" pitchFamily="34" charset="-122"/>
              <a:ea typeface="微软雅黑" panose="020B0503020204020204" pitchFamily="34" charset="-122"/>
            </a:endParaRPr>
          </a:p>
          <a:p>
            <a:pPr eaLnBrk="1" fontAlgn="base" hangingPunct="1">
              <a:lnSpc>
                <a:spcPct val="120000"/>
              </a:lnSpc>
              <a:spcBef>
                <a:spcPct val="0"/>
              </a:spcBef>
              <a:spcAft>
                <a:spcPct val="0"/>
              </a:spcAft>
            </a:pPr>
            <a:r>
              <a:rPr lang="zh-CN" altLang="en-US" dirty="0">
                <a:latin typeface="微软雅黑" panose="020B0503020204020204" pitchFamily="34" charset="-122"/>
                <a:ea typeface="微软雅黑" panose="020B0503020204020204" pitchFamily="34" charset="-122"/>
              </a:rPr>
              <a:t>前上部与</a:t>
            </a:r>
            <a:r>
              <a:rPr lang="zh-CN" altLang="en-US" dirty="0">
                <a:solidFill>
                  <a:srgbClr val="0000CC"/>
                </a:solidFill>
                <a:latin typeface="微软雅黑" panose="020B0503020204020204" pitchFamily="34" charset="-122"/>
                <a:ea typeface="微软雅黑" panose="020B0503020204020204" pitchFamily="34" charset="-122"/>
              </a:rPr>
              <a:t>肝</a:t>
            </a:r>
            <a:r>
              <a:rPr lang="zh-CN" altLang="en-US" dirty="0">
                <a:latin typeface="微软雅黑" panose="020B0503020204020204" pitchFamily="34" charset="-122"/>
                <a:ea typeface="微软雅黑" panose="020B0503020204020204" pitchFamily="34" charset="-122"/>
              </a:rPr>
              <a:t>相邻</a:t>
            </a:r>
          </a:p>
          <a:p>
            <a:pPr eaLnBrk="1" fontAlgn="base" hangingPunct="1">
              <a:lnSpc>
                <a:spcPct val="120000"/>
              </a:lnSpc>
              <a:spcBef>
                <a:spcPct val="0"/>
              </a:spcBef>
              <a:spcAft>
                <a:spcPct val="0"/>
              </a:spcAft>
            </a:pPr>
            <a:r>
              <a:rPr lang="zh-CN" altLang="en-US" dirty="0">
                <a:latin typeface="微软雅黑" panose="020B0503020204020204" pitchFamily="34" charset="-122"/>
                <a:ea typeface="微软雅黑" panose="020B0503020204020204" pitchFamily="34" charset="-122"/>
              </a:rPr>
              <a:t>下部与</a:t>
            </a:r>
            <a:r>
              <a:rPr lang="zh-CN" altLang="en-US" dirty="0">
                <a:solidFill>
                  <a:srgbClr val="0000CC"/>
                </a:solidFill>
                <a:latin typeface="微软雅黑" panose="020B0503020204020204" pitchFamily="34" charset="-122"/>
                <a:ea typeface="微软雅黑" panose="020B0503020204020204" pitchFamily="34" charset="-122"/>
              </a:rPr>
              <a:t>结肠右曲</a:t>
            </a:r>
            <a:r>
              <a:rPr lang="zh-CN" altLang="en-US" dirty="0">
                <a:latin typeface="微软雅黑" panose="020B0503020204020204" pitchFamily="34" charset="-122"/>
                <a:ea typeface="微软雅黑" panose="020B0503020204020204" pitchFamily="34" charset="-122"/>
              </a:rPr>
              <a:t>相接触</a:t>
            </a:r>
          </a:p>
          <a:p>
            <a:pPr eaLnBrk="1" fontAlgn="base" hangingPunct="1">
              <a:lnSpc>
                <a:spcPct val="120000"/>
              </a:lnSpc>
              <a:spcBef>
                <a:spcPct val="0"/>
              </a:spcBef>
              <a:spcAft>
                <a:spcPct val="0"/>
              </a:spcAft>
            </a:pPr>
            <a:r>
              <a:rPr lang="zh-CN" altLang="en-US" dirty="0">
                <a:latin typeface="微软雅黑" panose="020B0503020204020204" pitchFamily="34" charset="-122"/>
                <a:ea typeface="微软雅黑" panose="020B0503020204020204" pitchFamily="34" charset="-122"/>
              </a:rPr>
              <a:t>内侧缘邻接</a:t>
            </a:r>
            <a:r>
              <a:rPr lang="zh-CN" altLang="en-US" dirty="0">
                <a:solidFill>
                  <a:srgbClr val="0000CC"/>
                </a:solidFill>
                <a:latin typeface="微软雅黑" panose="020B0503020204020204" pitchFamily="34" charset="-122"/>
                <a:ea typeface="微软雅黑" panose="020B0503020204020204" pitchFamily="34" charset="-122"/>
              </a:rPr>
              <a:t>十二指肠降部</a:t>
            </a:r>
          </a:p>
        </p:txBody>
      </p:sp>
      <p:pic>
        <p:nvPicPr>
          <p:cNvPr id="14" name="Picture 2" descr="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128" y="3210971"/>
            <a:ext cx="8442522" cy="364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301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主题3">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6699"/>
        </a:dk2>
        <a:lt2>
          <a:srgbClr val="808080"/>
        </a:lt2>
        <a:accent1>
          <a:srgbClr val="56AAB7"/>
        </a:accent1>
        <a:accent2>
          <a:srgbClr val="6C97EE"/>
        </a:accent2>
        <a:accent3>
          <a:srgbClr val="FFFFFF"/>
        </a:accent3>
        <a:accent4>
          <a:srgbClr val="000000"/>
        </a:accent4>
        <a:accent5>
          <a:srgbClr val="B4D2D8"/>
        </a:accent5>
        <a:accent6>
          <a:srgbClr val="6188D8"/>
        </a:accent6>
        <a:hlink>
          <a:srgbClr val="A8D050"/>
        </a:hlink>
        <a:folHlink>
          <a:srgbClr val="EFB43A"/>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4E4E90"/>
        </a:dk2>
        <a:lt2>
          <a:srgbClr val="808080"/>
        </a:lt2>
        <a:accent1>
          <a:srgbClr val="99954D"/>
        </a:accent1>
        <a:accent2>
          <a:srgbClr val="44A8CC"/>
        </a:accent2>
        <a:accent3>
          <a:srgbClr val="FFFFFF"/>
        </a:accent3>
        <a:accent4>
          <a:srgbClr val="000000"/>
        </a:accent4>
        <a:accent5>
          <a:srgbClr val="CAC8B2"/>
        </a:accent5>
        <a:accent6>
          <a:srgbClr val="3D98B9"/>
        </a:accent6>
        <a:hlink>
          <a:srgbClr val="817EB7"/>
        </a:hlink>
        <a:folHlink>
          <a:srgbClr val="D28E56"/>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7E760C"/>
        </a:dk2>
        <a:lt2>
          <a:srgbClr val="808080"/>
        </a:lt2>
        <a:accent1>
          <a:srgbClr val="44A8CC"/>
        </a:accent1>
        <a:accent2>
          <a:srgbClr val="2A9F84"/>
        </a:accent2>
        <a:accent3>
          <a:srgbClr val="FFFFFF"/>
        </a:accent3>
        <a:accent4>
          <a:srgbClr val="000000"/>
        </a:accent4>
        <a:accent5>
          <a:srgbClr val="B0D1E2"/>
        </a:accent5>
        <a:accent6>
          <a:srgbClr val="259077"/>
        </a:accent6>
        <a:hlink>
          <a:srgbClr val="F67F61"/>
        </a:hlink>
        <a:folHlink>
          <a:srgbClr val="FBB42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5464</TotalTime>
  <Words>3856</Words>
  <Application>Microsoft Office PowerPoint</Application>
  <PresentationFormat>宽屏</PresentationFormat>
  <Paragraphs>519</Paragraphs>
  <Slides>56</Slides>
  <Notes>9</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56</vt:i4>
      </vt:variant>
    </vt:vector>
  </HeadingPairs>
  <TitlesOfParts>
    <vt:vector size="73" baseType="lpstr">
      <vt:lpstr>KaiTi</vt:lpstr>
      <vt:lpstr>方正姚体</vt:lpstr>
      <vt:lpstr>黑体</vt:lpstr>
      <vt:lpstr>宋体</vt:lpstr>
      <vt:lpstr>微软雅黑</vt:lpstr>
      <vt:lpstr>Arial</vt:lpstr>
      <vt:lpstr>Calibri</vt:lpstr>
      <vt:lpstr>Calibri Light</vt:lpstr>
      <vt:lpstr>Comic Sans MS</vt:lpstr>
      <vt:lpstr>Constantia</vt:lpstr>
      <vt:lpstr>Corbel</vt:lpstr>
      <vt:lpstr>Franklin Gothic Book</vt:lpstr>
      <vt:lpstr>Tahoma</vt:lpstr>
      <vt:lpstr>Times New Roman</vt:lpstr>
      <vt:lpstr>Wingdings</vt:lpstr>
      <vt:lpstr>Office 主题</vt:lpstr>
      <vt:lpstr>1_主题3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user</cp:lastModifiedBy>
  <cp:revision>349</cp:revision>
  <dcterms:created xsi:type="dcterms:W3CDTF">2015-09-17T08:49:54Z</dcterms:created>
  <dcterms:modified xsi:type="dcterms:W3CDTF">2017-10-10T10:16:55Z</dcterms:modified>
</cp:coreProperties>
</file>