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349" r:id="rId3"/>
    <p:sldId id="351" r:id="rId4"/>
    <p:sldId id="286" r:id="rId5"/>
    <p:sldId id="350" r:id="rId6"/>
    <p:sldId id="304" r:id="rId7"/>
    <p:sldId id="305" r:id="rId8"/>
    <p:sldId id="307" r:id="rId9"/>
    <p:sldId id="308" r:id="rId10"/>
    <p:sldId id="353" r:id="rId11"/>
    <p:sldId id="352" r:id="rId12"/>
    <p:sldId id="310" r:id="rId13"/>
    <p:sldId id="312" r:id="rId14"/>
    <p:sldId id="313" r:id="rId15"/>
    <p:sldId id="314" r:id="rId16"/>
    <p:sldId id="315" r:id="rId17"/>
    <p:sldId id="316" r:id="rId18"/>
    <p:sldId id="317" r:id="rId19"/>
    <p:sldId id="334" r:id="rId20"/>
    <p:sldId id="337" r:id="rId21"/>
    <p:sldId id="335" r:id="rId22"/>
    <p:sldId id="346" r:id="rId23"/>
    <p:sldId id="338" r:id="rId24"/>
    <p:sldId id="347" r:id="rId25"/>
    <p:sldId id="348" r:id="rId26"/>
    <p:sldId id="336" r:id="rId27"/>
    <p:sldId id="339" r:id="rId28"/>
    <p:sldId id="340" r:id="rId29"/>
    <p:sldId id="341" r:id="rId30"/>
    <p:sldId id="345" r:id="rId31"/>
    <p:sldId id="342" r:id="rId32"/>
    <p:sldId id="343" r:id="rId33"/>
    <p:sldId id="344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30" r:id="rId43"/>
    <p:sldId id="326" r:id="rId44"/>
    <p:sldId id="327" r:id="rId45"/>
    <p:sldId id="328" r:id="rId46"/>
    <p:sldId id="329" r:id="rId47"/>
    <p:sldId id="331" r:id="rId48"/>
    <p:sldId id="332" r:id="rId49"/>
    <p:sldId id="333" r:id="rId5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450AC"/>
    <a:srgbClr val="6985FB"/>
    <a:srgbClr val="FFFFFF"/>
    <a:srgbClr val="002A7E"/>
    <a:srgbClr val="FF0000"/>
    <a:srgbClr val="FF33CC"/>
    <a:srgbClr val="60A7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4" autoAdjust="0"/>
    <p:restoredTop sz="94552" autoAdjust="0"/>
  </p:normalViewPr>
  <p:slideViewPr>
    <p:cSldViewPr snapToGrid="0">
      <p:cViewPr>
        <p:scale>
          <a:sx n="75" d="100"/>
          <a:sy n="75" d="100"/>
        </p:scale>
        <p:origin x="-582" y="-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2F18CD-35EA-4413-BE03-8DBEF3FC2820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91FA572-F257-4CEC-B931-F0CC8FB3FB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6080-647E-4767-9B28-B4D3F805C877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BB5B-0780-4AEA-8607-2E03A59FE5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A4AD-58D4-44C8-A15B-7C026076C64E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3DF1-11A8-49BA-B07B-60077D1B22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BDF4-968E-455F-BF90-C0988BAC24F5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BE52-AE2A-4961-B457-2A8634A64E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60Downloads\pic\websbook_com_315899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/>
          <p:cNvSpPr/>
          <p:nvPr userDrawn="1"/>
        </p:nvSpPr>
        <p:spPr>
          <a:xfrm>
            <a:off x="10848975" y="530225"/>
            <a:ext cx="1093788" cy="36988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498DA44A-BCDB-4C8E-9F38-BD6FD5E405D1}" type="slidenum">
              <a:rPr lang="zh-CN" altLang="en-US" sz="160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6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  </a:t>
            </a:r>
            <a:r>
              <a:rPr lang="zh-CN" altLang="en-US" sz="16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页</a:t>
            </a:r>
          </a:p>
        </p:txBody>
      </p:sp>
      <p:pic>
        <p:nvPicPr>
          <p:cNvPr id="3" name="Picture 8" descr="91淘课log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555555"/>
              </a:clrFrom>
              <a:clrTo>
                <a:srgbClr val="555555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10993438" y="6118225"/>
            <a:ext cx="107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4"/>
          <p:cNvGrpSpPr>
            <a:grpSpLocks/>
          </p:cNvGrpSpPr>
          <p:nvPr userDrawn="1"/>
        </p:nvGrpSpPr>
        <p:grpSpPr bwMode="auto">
          <a:xfrm>
            <a:off x="517525" y="914400"/>
            <a:ext cx="11131550" cy="53975"/>
            <a:chOff x="765506" y="908720"/>
            <a:chExt cx="5305500" cy="66485"/>
          </a:xfrm>
        </p:grpSpPr>
        <p:cxnSp>
          <p:nvCxnSpPr>
            <p:cNvPr id="5" name="直接连接符 5"/>
            <p:cNvCxnSpPr/>
            <p:nvPr/>
          </p:nvCxnSpPr>
          <p:spPr>
            <a:xfrm>
              <a:off x="765506" y="908720"/>
              <a:ext cx="5305500" cy="0"/>
            </a:xfrm>
            <a:prstGeom prst="line">
              <a:avLst/>
            </a:prstGeom>
            <a:ln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6"/>
            <p:cNvCxnSpPr/>
            <p:nvPr/>
          </p:nvCxnSpPr>
          <p:spPr>
            <a:xfrm>
              <a:off x="765506" y="975205"/>
              <a:ext cx="5305500" cy="0"/>
            </a:xfrm>
            <a:prstGeom prst="line">
              <a:avLst/>
            </a:prstGeom>
            <a:ln w="57150"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7"/>
          <p:cNvSpPr/>
          <p:nvPr userDrawn="1"/>
        </p:nvSpPr>
        <p:spPr>
          <a:xfrm>
            <a:off x="407988" y="271463"/>
            <a:ext cx="3260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焓变  反应热</a:t>
            </a:r>
            <a:endParaRPr lang="zh-CN" altLang="zh-CN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/>
          <p:cNvSpPr/>
          <p:nvPr userDrawn="1"/>
        </p:nvSpPr>
        <p:spPr>
          <a:xfrm>
            <a:off x="10848975" y="530225"/>
            <a:ext cx="1093788" cy="36988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8E25C67D-1C6D-4472-94B7-9EAFBFBF8710}" type="slidenum">
              <a:rPr lang="zh-CN" altLang="en-US" sz="160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6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  </a:t>
            </a:r>
            <a:r>
              <a:rPr lang="zh-CN" altLang="en-US" sz="16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页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C9FD-CAE4-46CC-986F-76F993F34930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7478-03DC-48F6-AB74-7D232D08C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EA83-3355-4D25-A479-310E8D034E55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CC38-2DD0-45E2-AA5E-C2DDAE96C3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6A84-2BAF-484D-A493-2AEFBE4B1FD6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2C00-4B02-407E-8CC6-F125B39050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B812-3A87-45B6-A637-6179FA99CAD5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4B62-5B39-4F78-A5FA-E76CBFE4AA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4320-FED6-4660-9D7A-55725616740C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D6B3-29E1-4788-84CB-FEA7066511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CCAB-8E00-4946-BF90-E2310A50A62B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D903-41DF-4AF5-9025-B725CEB897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A78A-9E3A-4E31-94FF-86A90693F056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F37CC-B77D-4D90-AAC4-4F3E02F436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7878-3E38-42E6-8313-45A28506FEF5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C1BE-EA5E-42C0-9298-EC6FC2E912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9AA962-9323-4137-A68D-8F2446251EF0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6A5218-4AF7-4EAD-80DF-14D05C3B28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9F0647A-57D8-4CE2-A031-3DB1DD4A572A}" type="datetimeFigureOut">
              <a:rPr lang="zh-CN" altLang="en-US"/>
              <a:pPr>
                <a:defRPr/>
              </a:pPr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E8691A2-0DE9-4E87-B9EA-83FF1A5F36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5.xml"/><Relationship Id="rId5" Type="http://schemas.openxmlformats.org/officeDocument/2006/relationships/slide" Target="slide44.xml"/><Relationship Id="rId4" Type="http://schemas.openxmlformats.org/officeDocument/2006/relationships/slide" Target="slide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6873;&#20462;&#22235;&#37329;&#22826;&#38451;&#35838;&#20214;/&#21270;&#23398;&#36873;&#20462;4&#31532;1&#31456;%20&#21270;&#23398;&#21453;&#24212;&#19982;&#33021;&#37327;&#20840;&#21333;&#20803;/&#20998;&#23376;&#30896;&#25758;.ex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jtyhjy.com/edu/ppt/ppt_playVideo.action?mediaVo.resId=55e3f853af508f0099b1ca00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化学选修四思维导图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06575" y="2411413"/>
            <a:ext cx="4133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黑体" pitchFamily="49" charset="-122"/>
                <a:ea typeface="黑体" pitchFamily="49" charset="-122"/>
              </a:rPr>
              <a:t>化学反应的本质是什么？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27088" y="3284538"/>
            <a:ext cx="76200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  <a:buClr>
                <a:srgbClr val="FF00FF"/>
              </a:buClr>
              <a:buFont typeface="Wingdings" pitchFamily="2" charset="2"/>
              <a:buChar char="Ø"/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以氢气在氯气中燃烧为例，用化学键的观点分析反应的本质过程。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6075" y="1577975"/>
            <a:ext cx="6192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（一）微观角度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04838" y="898525"/>
            <a:ext cx="567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二、化学反应中能量的变化的原因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2486025"/>
            <a:ext cx="14684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问题探究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2788" y="1041400"/>
            <a:ext cx="69834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知识回顾：</a:t>
            </a: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化学反应的本质是什么？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66950" y="1798638"/>
            <a:ext cx="6192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旧化学键的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断裂</a:t>
            </a: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和新化学键的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形成</a:t>
            </a: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6813" y="2590800"/>
            <a:ext cx="18002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吸收能量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86538" y="2576513"/>
            <a:ext cx="21605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释放能量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30738" y="3365500"/>
            <a:ext cx="40322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   +   Cl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    =     2HCl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425950" y="2303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234238" y="2303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83100" y="3929063"/>
            <a:ext cx="879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H-H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76888" y="3944938"/>
            <a:ext cx="15128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Cl-Cl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49463" y="3959225"/>
            <a:ext cx="20161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436KJ/mol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776663" y="4248150"/>
            <a:ext cx="792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02050" y="3887788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ea typeface="华文行楷" pitchFamily="2" charset="-122"/>
              </a:rPr>
              <a:t>吸收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234238" y="3959225"/>
            <a:ext cx="2087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243KJ/mol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48438" y="3887788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ea typeface="华文行楷" pitchFamily="2" charset="-122"/>
              </a:rPr>
              <a:t>吸收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6513513" y="4248150"/>
            <a:ext cx="792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rot="5400000">
            <a:off x="4677568" y="4571207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954588" y="4370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华文行楷" pitchFamily="2" charset="-122"/>
              </a:rPr>
              <a:t>键断裂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rot="5400000">
            <a:off x="5974557" y="4579144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679950" y="4659313"/>
            <a:ext cx="4318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865813" y="4629150"/>
            <a:ext cx="6477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287963" y="4679950"/>
            <a:ext cx="94456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1" charset="-122"/>
                <a:ea typeface="隶书" pitchFamily="1" charset="-122"/>
              </a:rPr>
              <a:t>+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1" charset="-122"/>
                <a:ea typeface="隶书" pitchFamily="1" charset="-122"/>
              </a:rPr>
              <a:t>+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226175" y="5080000"/>
            <a:ext cx="116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华文行楷" pitchFamily="2" charset="-122"/>
              </a:rPr>
              <a:t>键形成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370638" y="4895850"/>
            <a:ext cx="792162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370638" y="5614988"/>
            <a:ext cx="792162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7162800" y="4606925"/>
            <a:ext cx="10810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H-Cl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162800" y="5384800"/>
            <a:ext cx="12239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H-Cl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8818563" y="5313363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431KJ/mol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8818563" y="4606925"/>
            <a:ext cx="1873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431KJ/mol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8026400" y="4895850"/>
            <a:ext cx="792163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8026400" y="5614988"/>
            <a:ext cx="792163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026400" y="5078413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华文行楷" pitchFamily="2" charset="-122"/>
              </a:rPr>
              <a:t>释放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922838" y="6013450"/>
            <a:ext cx="5380037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9250" indent="-1619250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＝反应物总键能－生成物总键能</a:t>
            </a:r>
            <a:endParaRPr lang="zh-CN" altLang="en-US" sz="2800" b="1" baseline="3000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23888" y="6027738"/>
            <a:ext cx="46180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9250" indent="-161925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＝吸收能量－放出能量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5" grpId="0" autoUpdateAnimBg="0"/>
      <p:bldP spid="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60513" y="2051050"/>
            <a:ext cx="4124325" cy="3584575"/>
            <a:chOff x="38" y="1415"/>
            <a:chExt cx="2598" cy="1964"/>
          </a:xfrm>
        </p:grpSpPr>
        <p:sp>
          <p:nvSpPr>
            <p:cNvPr id="29722" name="Line 3"/>
            <p:cNvSpPr>
              <a:spLocks noChangeShapeType="1"/>
            </p:cNvSpPr>
            <p:nvPr/>
          </p:nvSpPr>
          <p:spPr bwMode="auto">
            <a:xfrm flipV="1">
              <a:off x="329" y="1586"/>
              <a:ext cx="1" cy="15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Line 4"/>
            <p:cNvSpPr>
              <a:spLocks noChangeShapeType="1"/>
            </p:cNvSpPr>
            <p:nvPr/>
          </p:nvSpPr>
          <p:spPr bwMode="auto">
            <a:xfrm rot="-5400000">
              <a:off x="1442" y="2044"/>
              <a:ext cx="17" cy="2244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4" name="Text Box 5"/>
            <p:cNvSpPr txBox="1">
              <a:spLocks noChangeArrowheads="1"/>
            </p:cNvSpPr>
            <p:nvPr/>
          </p:nvSpPr>
          <p:spPr bwMode="auto">
            <a:xfrm>
              <a:off x="38" y="1694"/>
              <a:ext cx="308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0" hangingPunct="0"/>
              <a:r>
                <a:rPr lang="zh-CN" altLang="en-US" sz="20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能量</a:t>
              </a:r>
            </a:p>
          </p:txBody>
        </p:sp>
        <p:sp>
          <p:nvSpPr>
            <p:cNvPr id="29725" name="Text Box 6"/>
            <p:cNvSpPr txBox="1">
              <a:spLocks noChangeArrowheads="1"/>
            </p:cNvSpPr>
            <p:nvPr/>
          </p:nvSpPr>
          <p:spPr bwMode="auto">
            <a:xfrm>
              <a:off x="1786" y="3162"/>
              <a:ext cx="8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反应过程</a:t>
              </a:r>
            </a:p>
          </p:txBody>
        </p:sp>
        <p:sp>
          <p:nvSpPr>
            <p:cNvPr id="29726" name="Line 7"/>
            <p:cNvSpPr>
              <a:spLocks noChangeShapeType="1"/>
            </p:cNvSpPr>
            <p:nvPr/>
          </p:nvSpPr>
          <p:spPr bwMode="auto">
            <a:xfrm>
              <a:off x="505" y="1697"/>
              <a:ext cx="1842" cy="9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7" name="Line 8"/>
            <p:cNvSpPr>
              <a:spLocks noChangeShapeType="1"/>
            </p:cNvSpPr>
            <p:nvPr/>
          </p:nvSpPr>
          <p:spPr bwMode="auto">
            <a:xfrm>
              <a:off x="505" y="2512"/>
              <a:ext cx="934" cy="1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8" name="Line 9"/>
            <p:cNvSpPr>
              <a:spLocks noChangeShapeType="1"/>
            </p:cNvSpPr>
            <p:nvPr/>
          </p:nvSpPr>
          <p:spPr bwMode="auto">
            <a:xfrm>
              <a:off x="1077" y="2840"/>
              <a:ext cx="1361" cy="1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9" name="Text Box 10"/>
            <p:cNvSpPr txBox="1">
              <a:spLocks noChangeArrowheads="1"/>
            </p:cNvSpPr>
            <p:nvPr/>
          </p:nvSpPr>
          <p:spPr bwMode="auto">
            <a:xfrm>
              <a:off x="1485" y="2885"/>
              <a:ext cx="635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生成物</a:t>
              </a:r>
            </a:p>
          </p:txBody>
        </p:sp>
        <p:sp>
          <p:nvSpPr>
            <p:cNvPr id="29730" name="Text Box 11"/>
            <p:cNvSpPr txBox="1">
              <a:spLocks noChangeArrowheads="1"/>
            </p:cNvSpPr>
            <p:nvPr/>
          </p:nvSpPr>
          <p:spPr bwMode="auto">
            <a:xfrm>
              <a:off x="551" y="2504"/>
              <a:ext cx="635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反应物</a:t>
              </a:r>
            </a:p>
          </p:txBody>
        </p:sp>
        <p:sp>
          <p:nvSpPr>
            <p:cNvPr id="29731" name="Line 12"/>
            <p:cNvSpPr>
              <a:spLocks noChangeShapeType="1"/>
            </p:cNvSpPr>
            <p:nvPr/>
          </p:nvSpPr>
          <p:spPr bwMode="auto">
            <a:xfrm>
              <a:off x="1349" y="2477"/>
              <a:ext cx="1" cy="38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2" name="Line 14"/>
            <p:cNvSpPr>
              <a:spLocks noChangeShapeType="1"/>
            </p:cNvSpPr>
            <p:nvPr/>
          </p:nvSpPr>
          <p:spPr bwMode="auto">
            <a:xfrm>
              <a:off x="823" y="1687"/>
              <a:ext cx="1" cy="81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3" name="Line 15"/>
            <p:cNvSpPr>
              <a:spLocks noChangeShapeType="1"/>
            </p:cNvSpPr>
            <p:nvPr/>
          </p:nvSpPr>
          <p:spPr bwMode="auto">
            <a:xfrm>
              <a:off x="2160" y="1728"/>
              <a:ext cx="1" cy="113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4" name="Text Box 16"/>
            <p:cNvSpPr txBox="1">
              <a:spLocks noChangeArrowheads="1"/>
            </p:cNvSpPr>
            <p:nvPr/>
          </p:nvSpPr>
          <p:spPr bwMode="auto">
            <a:xfrm>
              <a:off x="804" y="1887"/>
              <a:ext cx="408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E</a:t>
              </a:r>
              <a:r>
                <a:rPr lang="en-US" altLang="zh-CN" sz="2000" b="1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1</a:t>
              </a:r>
            </a:p>
          </p:txBody>
        </p:sp>
        <p:sp>
          <p:nvSpPr>
            <p:cNvPr id="29735" name="Text Box 17"/>
            <p:cNvSpPr txBox="1">
              <a:spLocks noChangeArrowheads="1"/>
            </p:cNvSpPr>
            <p:nvPr/>
          </p:nvSpPr>
          <p:spPr bwMode="auto">
            <a:xfrm>
              <a:off x="2211" y="2069"/>
              <a:ext cx="408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E</a:t>
              </a:r>
              <a:r>
                <a:rPr lang="en-US" altLang="zh-CN" sz="2000" b="1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2</a:t>
              </a:r>
            </a:p>
          </p:txBody>
        </p:sp>
        <p:sp>
          <p:nvSpPr>
            <p:cNvPr id="29736" name="Text Box 18"/>
            <p:cNvSpPr txBox="1">
              <a:spLocks noChangeArrowheads="1"/>
            </p:cNvSpPr>
            <p:nvPr/>
          </p:nvSpPr>
          <p:spPr bwMode="auto">
            <a:xfrm>
              <a:off x="1049" y="1415"/>
              <a:ext cx="116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活化分子</a:t>
              </a:r>
            </a:p>
          </p:txBody>
        </p:sp>
        <p:sp>
          <p:nvSpPr>
            <p:cNvPr id="29737" name="Freeform 19"/>
            <p:cNvSpPr>
              <a:spLocks/>
            </p:cNvSpPr>
            <p:nvPr/>
          </p:nvSpPr>
          <p:spPr bwMode="auto">
            <a:xfrm>
              <a:off x="868" y="1688"/>
              <a:ext cx="1221" cy="1150"/>
            </a:xfrm>
            <a:custGeom>
              <a:avLst/>
              <a:gdLst>
                <a:gd name="T0" fmla="*/ 0 w 2449"/>
                <a:gd name="T1" fmla="*/ 906 h 1127"/>
                <a:gd name="T2" fmla="*/ 0 w 2449"/>
                <a:gd name="T3" fmla="*/ 690 h 1127"/>
                <a:gd name="T4" fmla="*/ 2 w 2449"/>
                <a:gd name="T5" fmla="*/ 39 h 1127"/>
                <a:gd name="T6" fmla="*/ 3 w 2449"/>
                <a:gd name="T7" fmla="*/ 906 h 1127"/>
                <a:gd name="T8" fmla="*/ 4 w 2449"/>
                <a:gd name="T9" fmla="*/ 1288 h 1127"/>
                <a:gd name="T10" fmla="*/ 4 w 2449"/>
                <a:gd name="T11" fmla="*/ 1288 h 1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9"/>
                <a:gd name="T19" fmla="*/ 0 h 1127"/>
                <a:gd name="T20" fmla="*/ 2449 w 2449"/>
                <a:gd name="T21" fmla="*/ 1127 h 1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9" h="1127">
                  <a:moveTo>
                    <a:pt x="0" y="756"/>
                  </a:moveTo>
                  <a:cubicBezTo>
                    <a:pt x="113" y="726"/>
                    <a:pt x="227" y="696"/>
                    <a:pt x="408" y="575"/>
                  </a:cubicBezTo>
                  <a:cubicBezTo>
                    <a:pt x="589" y="454"/>
                    <a:pt x="854" y="0"/>
                    <a:pt x="1088" y="30"/>
                  </a:cubicBezTo>
                  <a:cubicBezTo>
                    <a:pt x="1322" y="60"/>
                    <a:pt x="1610" y="582"/>
                    <a:pt x="1814" y="756"/>
                  </a:cubicBezTo>
                  <a:cubicBezTo>
                    <a:pt x="2018" y="930"/>
                    <a:pt x="2207" y="1021"/>
                    <a:pt x="2313" y="1074"/>
                  </a:cubicBezTo>
                  <a:cubicBezTo>
                    <a:pt x="2419" y="1127"/>
                    <a:pt x="2426" y="1074"/>
                    <a:pt x="2449" y="1074"/>
                  </a:cubicBezTo>
                </a:path>
              </a:pathLst>
            </a:custGeom>
            <a:noFill/>
            <a:ln w="381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3600" tIns="46800" rIns="93600" bIns="46800"/>
            <a:lstStyle/>
            <a:p>
              <a:endParaRPr lang="zh-CN" altLang="en-US"/>
            </a:p>
          </p:txBody>
        </p:sp>
        <p:sp>
          <p:nvSpPr>
            <p:cNvPr id="29738" name="Text Box 13"/>
            <p:cNvSpPr txBox="1">
              <a:spLocks noChangeArrowheads="1"/>
            </p:cNvSpPr>
            <p:nvPr/>
          </p:nvSpPr>
          <p:spPr bwMode="auto">
            <a:xfrm>
              <a:off x="1349" y="2522"/>
              <a:ext cx="635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反应热</a:t>
              </a:r>
            </a:p>
          </p:txBody>
        </p:sp>
      </p:grp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814388" y="5803900"/>
            <a:ext cx="312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∆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H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＝ 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-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2</a:t>
            </a:r>
            <a:endParaRPr kumimoji="1" lang="zh-CN" altLang="en-US" sz="2800" b="1" baseline="-25000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6265863" y="2114550"/>
            <a:ext cx="4124325" cy="3897313"/>
            <a:chOff x="6265252" y="2431301"/>
            <a:chExt cx="4125435" cy="3897934"/>
          </a:xfrm>
        </p:grpSpPr>
        <p:grpSp>
          <p:nvGrpSpPr>
            <p:cNvPr id="29703" name="Group 20"/>
            <p:cNvGrpSpPr>
              <a:grpSpLocks/>
            </p:cNvGrpSpPr>
            <p:nvPr/>
          </p:nvGrpSpPr>
          <p:grpSpPr bwMode="auto">
            <a:xfrm>
              <a:off x="6755313" y="2431301"/>
              <a:ext cx="3635374" cy="3897934"/>
              <a:chOff x="3175" y="1543"/>
              <a:chExt cx="2290" cy="2177"/>
            </a:xfrm>
          </p:grpSpPr>
          <p:sp>
            <p:nvSpPr>
              <p:cNvPr id="29705" name="Text Box 21"/>
              <p:cNvSpPr txBox="1">
                <a:spLocks noChangeArrowheads="1"/>
              </p:cNvSpPr>
              <p:nvPr/>
            </p:nvSpPr>
            <p:spPr bwMode="auto">
              <a:xfrm>
                <a:off x="4921" y="3498"/>
                <a:ext cx="408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zh-CN" sz="2000" b="1">
                  <a:latin typeface="华文楷体" pitchFamily="2" charset="-122"/>
                  <a:ea typeface="华文楷体" pitchFamily="2" charset="-122"/>
                </a:endParaRPr>
              </a:p>
            </p:txBody>
          </p:sp>
          <p:sp>
            <p:nvSpPr>
              <p:cNvPr id="29706" name="Line 22"/>
              <p:cNvSpPr>
                <a:spLocks noChangeShapeType="1"/>
              </p:cNvSpPr>
              <p:nvPr/>
            </p:nvSpPr>
            <p:spPr bwMode="auto">
              <a:xfrm flipV="1">
                <a:off x="3175" y="1722"/>
                <a:ext cx="1" cy="1588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07" name="Line 23"/>
              <p:cNvSpPr>
                <a:spLocks noChangeShapeType="1"/>
              </p:cNvSpPr>
              <p:nvPr/>
            </p:nvSpPr>
            <p:spPr bwMode="auto">
              <a:xfrm rot="-5400000">
                <a:off x="4288" y="2180"/>
                <a:ext cx="17" cy="224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08" name="Text Box 24"/>
              <p:cNvSpPr txBox="1">
                <a:spLocks noChangeArrowheads="1"/>
              </p:cNvSpPr>
              <p:nvPr/>
            </p:nvSpPr>
            <p:spPr bwMode="auto">
              <a:xfrm>
                <a:off x="4593" y="3288"/>
                <a:ext cx="84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000" b="1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反应过程</a:t>
                </a:r>
              </a:p>
            </p:txBody>
          </p:sp>
          <p:sp>
            <p:nvSpPr>
              <p:cNvPr id="29709" name="Line 25"/>
              <p:cNvSpPr>
                <a:spLocks noChangeShapeType="1"/>
              </p:cNvSpPr>
              <p:nvPr/>
            </p:nvSpPr>
            <p:spPr bwMode="auto">
              <a:xfrm>
                <a:off x="3334" y="1842"/>
                <a:ext cx="1842" cy="9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0" name="Line 26"/>
              <p:cNvSpPr>
                <a:spLocks noChangeShapeType="1"/>
              </p:cNvSpPr>
              <p:nvPr/>
            </p:nvSpPr>
            <p:spPr bwMode="auto">
              <a:xfrm>
                <a:off x="3334" y="2931"/>
                <a:ext cx="934" cy="1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1" name="Line 27"/>
              <p:cNvSpPr>
                <a:spLocks noChangeShapeType="1"/>
              </p:cNvSpPr>
              <p:nvPr/>
            </p:nvSpPr>
            <p:spPr bwMode="auto">
              <a:xfrm>
                <a:off x="4150" y="2614"/>
                <a:ext cx="1089" cy="1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2" name="Text Box 28"/>
              <p:cNvSpPr txBox="1">
                <a:spLocks noChangeArrowheads="1"/>
              </p:cNvSpPr>
              <p:nvPr/>
            </p:nvSpPr>
            <p:spPr bwMode="auto">
              <a:xfrm>
                <a:off x="4785" y="2659"/>
                <a:ext cx="63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000" b="1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生成物</a:t>
                </a:r>
              </a:p>
            </p:txBody>
          </p:sp>
          <p:sp>
            <p:nvSpPr>
              <p:cNvPr id="29713" name="Text Box 29"/>
              <p:cNvSpPr txBox="1">
                <a:spLocks noChangeArrowheads="1"/>
              </p:cNvSpPr>
              <p:nvPr/>
            </p:nvSpPr>
            <p:spPr bwMode="auto">
              <a:xfrm>
                <a:off x="3379" y="2931"/>
                <a:ext cx="635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000" b="1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反应物</a:t>
                </a:r>
              </a:p>
            </p:txBody>
          </p:sp>
          <p:sp>
            <p:nvSpPr>
              <p:cNvPr id="29714" name="Line 30"/>
              <p:cNvSpPr>
                <a:spLocks noChangeShapeType="1"/>
              </p:cNvSpPr>
              <p:nvPr/>
            </p:nvSpPr>
            <p:spPr bwMode="auto">
              <a:xfrm>
                <a:off x="4195" y="2613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5" name="Text Box 31"/>
              <p:cNvSpPr txBox="1">
                <a:spLocks noChangeArrowheads="1"/>
              </p:cNvSpPr>
              <p:nvPr/>
            </p:nvSpPr>
            <p:spPr bwMode="auto">
              <a:xfrm>
                <a:off x="4195" y="2659"/>
                <a:ext cx="63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000" b="1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反应热</a:t>
                </a:r>
              </a:p>
            </p:txBody>
          </p:sp>
          <p:sp>
            <p:nvSpPr>
              <p:cNvPr id="29716" name="Line 32"/>
              <p:cNvSpPr>
                <a:spLocks noChangeShapeType="1"/>
              </p:cNvSpPr>
              <p:nvPr/>
            </p:nvSpPr>
            <p:spPr bwMode="auto">
              <a:xfrm flipH="1">
                <a:off x="3651" y="1823"/>
                <a:ext cx="18" cy="110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7" name="Line 33"/>
              <p:cNvSpPr>
                <a:spLocks noChangeShapeType="1"/>
              </p:cNvSpPr>
              <p:nvPr/>
            </p:nvSpPr>
            <p:spPr bwMode="auto">
              <a:xfrm>
                <a:off x="5011" y="1842"/>
                <a:ext cx="1" cy="7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8" name="Text Box 34"/>
              <p:cNvSpPr txBox="1">
                <a:spLocks noChangeArrowheads="1"/>
              </p:cNvSpPr>
              <p:nvPr/>
            </p:nvSpPr>
            <p:spPr bwMode="auto">
              <a:xfrm>
                <a:off x="3650" y="2023"/>
                <a:ext cx="408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rgbClr val="000000"/>
                    </a:solidFill>
                    <a:latin typeface="华文楷体" pitchFamily="2" charset="-122"/>
                    <a:ea typeface="华文楷体" pitchFamily="2" charset="-122"/>
                  </a:rPr>
                  <a:t>E</a:t>
                </a:r>
                <a:r>
                  <a:rPr lang="en-US" altLang="zh-CN" sz="2000" b="1">
                    <a:solidFill>
                      <a:srgbClr val="000000"/>
                    </a:solidFill>
                    <a:latin typeface="华文楷体" pitchFamily="2" charset="-122"/>
                    <a:ea typeface="华文楷体" pitchFamily="2" charset="-122"/>
                  </a:rPr>
                  <a:t>1</a:t>
                </a:r>
              </a:p>
            </p:txBody>
          </p:sp>
          <p:sp>
            <p:nvSpPr>
              <p:cNvPr id="29719" name="Text Box 35"/>
              <p:cNvSpPr txBox="1">
                <a:spLocks noChangeArrowheads="1"/>
              </p:cNvSpPr>
              <p:nvPr/>
            </p:nvSpPr>
            <p:spPr bwMode="auto">
              <a:xfrm>
                <a:off x="5057" y="2205"/>
                <a:ext cx="408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rgbClr val="000000"/>
                    </a:solidFill>
                    <a:latin typeface="华文楷体" pitchFamily="2" charset="-122"/>
                    <a:ea typeface="华文楷体" pitchFamily="2" charset="-122"/>
                  </a:rPr>
                  <a:t>E</a:t>
                </a:r>
                <a:r>
                  <a:rPr lang="en-US" altLang="zh-CN" sz="2000" b="1">
                    <a:solidFill>
                      <a:srgbClr val="000000"/>
                    </a:solidFill>
                    <a:latin typeface="华文楷体" pitchFamily="2" charset="-122"/>
                    <a:ea typeface="华文楷体" pitchFamily="2" charset="-122"/>
                  </a:rPr>
                  <a:t>2</a:t>
                </a:r>
              </a:p>
            </p:txBody>
          </p:sp>
          <p:sp>
            <p:nvSpPr>
              <p:cNvPr id="29720" name="Text Box 36"/>
              <p:cNvSpPr txBox="1">
                <a:spLocks noChangeArrowheads="1"/>
              </p:cNvSpPr>
              <p:nvPr/>
            </p:nvSpPr>
            <p:spPr bwMode="auto">
              <a:xfrm>
                <a:off x="4032" y="1543"/>
                <a:ext cx="1161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000" b="1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活化分子</a:t>
                </a:r>
              </a:p>
            </p:txBody>
          </p:sp>
          <p:sp>
            <p:nvSpPr>
              <p:cNvPr id="29721" name="Freeform 37"/>
              <p:cNvSpPr>
                <a:spLocks/>
              </p:cNvSpPr>
              <p:nvPr/>
            </p:nvSpPr>
            <p:spPr bwMode="auto">
              <a:xfrm flipH="1">
                <a:off x="3864" y="1797"/>
                <a:ext cx="1103" cy="1153"/>
              </a:xfrm>
              <a:custGeom>
                <a:avLst/>
                <a:gdLst>
                  <a:gd name="T0" fmla="*/ 0 w 2449"/>
                  <a:gd name="T1" fmla="*/ 928 h 1127"/>
                  <a:gd name="T2" fmla="*/ 0 w 2449"/>
                  <a:gd name="T3" fmla="*/ 707 h 1127"/>
                  <a:gd name="T4" fmla="*/ 1 w 2449"/>
                  <a:gd name="T5" fmla="*/ 39 h 1127"/>
                  <a:gd name="T6" fmla="*/ 1 w 2449"/>
                  <a:gd name="T7" fmla="*/ 928 h 1127"/>
                  <a:gd name="T8" fmla="*/ 2 w 2449"/>
                  <a:gd name="T9" fmla="*/ 1319 h 1127"/>
                  <a:gd name="T10" fmla="*/ 2 w 2449"/>
                  <a:gd name="T11" fmla="*/ 1319 h 1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9"/>
                  <a:gd name="T19" fmla="*/ 0 h 1127"/>
                  <a:gd name="T20" fmla="*/ 2449 w 2449"/>
                  <a:gd name="T21" fmla="*/ 1127 h 1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9" h="1127">
                    <a:moveTo>
                      <a:pt x="0" y="756"/>
                    </a:moveTo>
                    <a:cubicBezTo>
                      <a:pt x="113" y="726"/>
                      <a:pt x="227" y="696"/>
                      <a:pt x="408" y="575"/>
                    </a:cubicBezTo>
                    <a:cubicBezTo>
                      <a:pt x="589" y="454"/>
                      <a:pt x="854" y="0"/>
                      <a:pt x="1088" y="30"/>
                    </a:cubicBezTo>
                    <a:cubicBezTo>
                      <a:pt x="1322" y="60"/>
                      <a:pt x="1610" y="582"/>
                      <a:pt x="1814" y="756"/>
                    </a:cubicBezTo>
                    <a:cubicBezTo>
                      <a:pt x="2018" y="930"/>
                      <a:pt x="2207" y="1021"/>
                      <a:pt x="2313" y="1074"/>
                    </a:cubicBezTo>
                    <a:cubicBezTo>
                      <a:pt x="2419" y="1127"/>
                      <a:pt x="2426" y="1074"/>
                      <a:pt x="2449" y="1074"/>
                    </a:cubicBezTo>
                  </a:path>
                </a:pathLst>
              </a:custGeom>
              <a:noFill/>
              <a:ln w="38100" cap="flat" cmpd="sng">
                <a:solidFill>
                  <a:srgbClr val="66FF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3600" tIns="46800" rIns="93600" bIns="46800"/>
              <a:lstStyle/>
              <a:p>
                <a:endParaRPr lang="zh-CN" altLang="en-US"/>
              </a:p>
            </p:txBody>
          </p:sp>
        </p:grpSp>
        <p:sp>
          <p:nvSpPr>
            <p:cNvPr id="29704" name="Text Box 5"/>
            <p:cNvSpPr txBox="1">
              <a:spLocks noChangeArrowheads="1"/>
            </p:cNvSpPr>
            <p:nvPr/>
          </p:nvSpPr>
          <p:spPr bwMode="auto">
            <a:xfrm>
              <a:off x="6265252" y="2783758"/>
              <a:ext cx="489081" cy="101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0" hangingPunct="0"/>
              <a:r>
                <a:rPr lang="zh-CN" altLang="en-US" sz="20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能量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04825" y="1365250"/>
            <a:ext cx="87487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∆H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＝</a:t>
            </a:r>
            <a:r>
              <a:rPr kumimoji="1" lang="en-US" altLang="zh-CN" sz="4400" b="1" i="1">
                <a:latin typeface="Times New Roman" pitchFamily="18" charset="0"/>
                <a:ea typeface="黑体" pitchFamily="49" charset="-122"/>
              </a:rPr>
              <a:t>E</a:t>
            </a:r>
            <a:r>
              <a:rPr kumimoji="1" lang="zh-CN" altLang="en-US" sz="2800" b="1"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生成物</a:t>
            </a:r>
            <a:r>
              <a:rPr kumimoji="1" lang="zh-CN" altLang="en-US" sz="2800" b="1">
                <a:latin typeface="Times New Roman" pitchFamily="18" charset="0"/>
                <a:ea typeface="黑体" pitchFamily="49" charset="-122"/>
              </a:rPr>
              <a:t>的总能量）－ </a:t>
            </a:r>
            <a:r>
              <a:rPr kumimoji="1" lang="en-US" altLang="zh-CN" sz="4400" b="1" i="1">
                <a:latin typeface="Times New Roman" pitchFamily="18" charset="0"/>
                <a:ea typeface="黑体" pitchFamily="49" charset="-122"/>
              </a:rPr>
              <a:t>E</a:t>
            </a:r>
            <a:r>
              <a:rPr kumimoji="1" lang="zh-CN" altLang="en-US" sz="2800" b="1"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反应物</a:t>
            </a:r>
            <a:r>
              <a:rPr kumimoji="1" lang="zh-CN" altLang="en-US" sz="2800" b="1">
                <a:latin typeface="Times New Roman" pitchFamily="18" charset="0"/>
                <a:ea typeface="黑体" pitchFamily="49" charset="-122"/>
              </a:rPr>
              <a:t>的总能量）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98475" y="1039813"/>
            <a:ext cx="662622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9250" indent="-161925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破键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吸收能量－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成键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放出能量</a:t>
            </a:r>
          </a:p>
        </p:txBody>
      </p:sp>
      <p:sp>
        <p:nvSpPr>
          <p:cNvPr id="29702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总结感悟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当堂巩固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449263" y="5746750"/>
            <a:ext cx="11099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⑹伴有能量变化的物质变化不一定都是化学变化 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　　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)</a:t>
            </a:r>
          </a:p>
        </p:txBody>
      </p:sp>
      <p:sp>
        <p:nvSpPr>
          <p:cNvPr id="4" name="矩形 15"/>
          <p:cNvSpPr>
            <a:spLocks noChangeArrowheads="1"/>
          </p:cNvSpPr>
          <p:nvPr/>
        </p:nvSpPr>
        <p:spPr bwMode="auto">
          <a:xfrm>
            <a:off x="8057187" y="3368200"/>
            <a:ext cx="69056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  <a:cs typeface="Verdana" panose="020B0604030504040204" pitchFamily="34" charset="0"/>
                <a:sym typeface="Times New Roman" pitchFamily="18" charset="0"/>
              </a:rPr>
              <a:t>√</a:t>
            </a:r>
          </a:p>
        </p:txBody>
      </p:sp>
      <p:sp>
        <p:nvSpPr>
          <p:cNvPr id="5" name="矩形 16"/>
          <p:cNvSpPr>
            <a:spLocks noChangeArrowheads="1"/>
          </p:cNvSpPr>
          <p:nvPr/>
        </p:nvSpPr>
        <p:spPr bwMode="auto">
          <a:xfrm>
            <a:off x="8385353" y="5814671"/>
            <a:ext cx="76517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600" b="1">
                <a:solidFill>
                  <a:srgbClr val="FF0000"/>
                </a:solidFill>
                <a:latin typeface="Verdana" pitchFamily="34" charset="0"/>
                <a:sym typeface="Times New Roman" pitchFamily="18" charset="0"/>
              </a:rPr>
              <a:t>×</a:t>
            </a:r>
          </a:p>
        </p:txBody>
      </p:sp>
      <p:sp>
        <p:nvSpPr>
          <p:cNvPr id="30729" name="TextBox 5"/>
          <p:cNvSpPr txBox="1">
            <a:spLocks noChangeArrowheads="1"/>
          </p:cNvSpPr>
          <p:nvPr/>
        </p:nvSpPr>
        <p:spPr bwMode="auto">
          <a:xfrm>
            <a:off x="519113" y="4068763"/>
            <a:ext cx="109966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⑷反应物的总能量高于生成物的总能量时该反应放热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 (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　　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)</a:t>
            </a:r>
            <a:endParaRPr lang="zh-CN" altLang="en-US" sz="280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9273121" y="4197693"/>
            <a:ext cx="69056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  <a:cs typeface="Verdana" panose="020B0604030504040204" pitchFamily="34" charset="0"/>
                <a:sym typeface="Times New Roman" pitchFamily="18" charset="0"/>
              </a:rPr>
              <a:t>√</a:t>
            </a:r>
          </a:p>
        </p:txBody>
      </p:sp>
      <p:sp>
        <p:nvSpPr>
          <p:cNvPr id="8" name="矩形 16"/>
          <p:cNvSpPr>
            <a:spLocks noChangeArrowheads="1"/>
          </p:cNvSpPr>
          <p:nvPr/>
        </p:nvSpPr>
        <p:spPr bwMode="auto">
          <a:xfrm>
            <a:off x="10002970" y="4855640"/>
            <a:ext cx="76517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600" b="1">
                <a:solidFill>
                  <a:srgbClr val="FF0000"/>
                </a:solidFill>
                <a:latin typeface="Verdana" pitchFamily="34" charset="0"/>
                <a:sym typeface="Times New Roman" pitchFamily="18" charset="0"/>
              </a:rPr>
              <a:t>×</a:t>
            </a:r>
          </a:p>
        </p:txBody>
      </p:sp>
      <p:sp>
        <p:nvSpPr>
          <p:cNvPr id="30736" name="矩形 8"/>
          <p:cNvSpPr>
            <a:spLocks noChangeArrowheads="1"/>
          </p:cNvSpPr>
          <p:nvPr/>
        </p:nvSpPr>
        <p:spPr bwMode="auto">
          <a:xfrm>
            <a:off x="527050" y="3309938"/>
            <a:ext cx="9258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⑶化学键的断裂或形成一定伴有焓变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		(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)</a:t>
            </a:r>
            <a:endParaRPr lang="zh-CN" altLang="en-US" sz="280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0737" name="TextBox 2"/>
          <p:cNvSpPr txBox="1">
            <a:spLocks noChangeArrowheads="1"/>
          </p:cNvSpPr>
          <p:nvPr/>
        </p:nvSpPr>
        <p:spPr bwMode="auto">
          <a:xfrm>
            <a:off x="515938" y="1754188"/>
            <a:ext cx="91408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⑴物质发生化学反应都伴有能量变化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		(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　　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)</a:t>
            </a:r>
            <a:endParaRPr lang="zh-CN" altLang="en-US" sz="280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1" name="矩形 15"/>
          <p:cNvSpPr>
            <a:spLocks noChangeArrowheads="1"/>
          </p:cNvSpPr>
          <p:nvPr/>
        </p:nvSpPr>
        <p:spPr bwMode="auto">
          <a:xfrm>
            <a:off x="8036507" y="1689622"/>
            <a:ext cx="69056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  <a:cs typeface="Verdana" panose="020B0604030504040204" pitchFamily="34" charset="0"/>
                <a:sym typeface="Times New Roman" pitchFamily="18" charset="0"/>
              </a:rPr>
              <a:t>√</a:t>
            </a:r>
          </a:p>
        </p:txBody>
      </p:sp>
      <p:sp>
        <p:nvSpPr>
          <p:cNvPr id="30741" name="TextBox 11"/>
          <p:cNvSpPr txBox="1">
            <a:spLocks noChangeArrowheads="1"/>
          </p:cNvSpPr>
          <p:nvPr/>
        </p:nvSpPr>
        <p:spPr bwMode="auto">
          <a:xfrm>
            <a:off x="573088" y="2484438"/>
            <a:ext cx="87931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⑵需要加热发生的反应一定是吸热反应       （      ）</a:t>
            </a:r>
            <a:endParaRPr lang="zh-CN" altLang="en-US" sz="280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3" name="矩形 16"/>
          <p:cNvSpPr>
            <a:spLocks noChangeArrowheads="1"/>
          </p:cNvSpPr>
          <p:nvPr/>
        </p:nvSpPr>
        <p:spPr bwMode="auto">
          <a:xfrm>
            <a:off x="7786640" y="2552222"/>
            <a:ext cx="76517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600" b="1">
                <a:solidFill>
                  <a:srgbClr val="FF0000"/>
                </a:solidFill>
                <a:latin typeface="Verdana" pitchFamily="34" charset="0"/>
                <a:sym typeface="Times New Roman" pitchFamily="18" charset="0"/>
              </a:rPr>
              <a:t>×</a:t>
            </a:r>
          </a:p>
        </p:txBody>
      </p:sp>
      <p:sp>
        <p:nvSpPr>
          <p:cNvPr id="30745" name="矩形 13"/>
          <p:cNvSpPr>
            <a:spLocks noChangeArrowheads="1"/>
          </p:cNvSpPr>
          <p:nvPr/>
        </p:nvSpPr>
        <p:spPr bwMode="auto">
          <a:xfrm>
            <a:off x="466725" y="4914900"/>
            <a:ext cx="108664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⑸反应物的总键能大于生成物的总键能时，该反应放热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	  (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　　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)</a:t>
            </a:r>
            <a:endParaRPr lang="zh-CN" altLang="en-US" sz="280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0746" name="TextBox 14"/>
          <p:cNvSpPr txBox="1">
            <a:spLocks noChangeArrowheads="1"/>
          </p:cNvSpPr>
          <p:nvPr/>
        </p:nvSpPr>
        <p:spPr bwMode="auto">
          <a:xfrm>
            <a:off x="466725" y="927100"/>
            <a:ext cx="451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判断下列说法是否正确：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问题探究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411163" y="1208088"/>
            <a:ext cx="10806112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、对于放热反应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2H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(g)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＋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O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(g)===2H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O(l)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，下列说法正确的是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     )</a:t>
            </a:r>
            <a:endParaRPr lang="zh-CN" altLang="en-US" sz="2800" b="1">
              <a:latin typeface="Times New Roman" pitchFamily="18" charset="0"/>
              <a:ea typeface="黑体" pitchFamily="49" charset="-122"/>
            </a:endParaRPr>
          </a:p>
          <a:p>
            <a:pPr algn="just" eaLnBrk="0" hangingPunct="0"/>
            <a:endParaRPr lang="en-US" altLang="zh-CN" sz="2800" b="1">
              <a:latin typeface="Times New Roman" pitchFamily="18" charset="0"/>
              <a:ea typeface="黑体" pitchFamily="49" charset="-122"/>
            </a:endParaRPr>
          </a:p>
          <a:p>
            <a:pPr algn="just" eaLnBrk="0" hangingPunct="0"/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    A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．生成物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O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所具有的总焓高于反应物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和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O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所具有的总焓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    B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．反应物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和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O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所具有的总焓高于生成物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O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所具有的总焓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    C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．反应物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和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O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所具有的总焓等于生成物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O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所具有的总焓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    D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．反应物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和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O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比生成物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O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稳定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60038" y="1250950"/>
            <a:ext cx="5889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B</a:t>
            </a:r>
            <a:endParaRPr lang="zh-CN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问题探究</a:t>
            </a:r>
          </a:p>
        </p:txBody>
      </p:sp>
      <p:grpSp>
        <p:nvGrpSpPr>
          <p:cNvPr id="32770" name="组合 2"/>
          <p:cNvGrpSpPr>
            <a:grpSpLocks/>
          </p:cNvGrpSpPr>
          <p:nvPr/>
        </p:nvGrpSpPr>
        <p:grpSpPr bwMode="auto">
          <a:xfrm>
            <a:off x="271463" y="1020763"/>
            <a:ext cx="11449050" cy="3322637"/>
            <a:chOff x="302079" y="587828"/>
            <a:chExt cx="11449050" cy="3323987"/>
          </a:xfrm>
        </p:grpSpPr>
        <p:sp>
          <p:nvSpPr>
            <p:cNvPr id="32772" name="TextBox 2"/>
            <p:cNvSpPr txBox="1">
              <a:spLocks noChangeArrowheads="1"/>
            </p:cNvSpPr>
            <p:nvPr/>
          </p:nvSpPr>
          <p:spPr bwMode="auto">
            <a:xfrm>
              <a:off x="302079" y="587828"/>
              <a:ext cx="11449050" cy="33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lnSpc>
                  <a:spcPct val="150000"/>
                </a:lnSpc>
              </a:pP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3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．已知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H—H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键的键能为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436 kJ/mol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，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N—H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键的键能为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391 kJ/mol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，根据化学方程式：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N</a:t>
              </a:r>
              <a:r>
                <a:rPr lang="en-US" altLang="zh-CN" sz="2800" b="1" baseline="-25000">
                  <a:latin typeface="Times New Roman" pitchFamily="18" charset="0"/>
                  <a:ea typeface="黑体" pitchFamily="49" charset="-122"/>
                </a:rPr>
                <a:t>2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(g)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＋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3H</a:t>
              </a:r>
              <a:r>
                <a:rPr lang="en-US" altLang="zh-CN" sz="2800" b="1" baseline="-25000">
                  <a:latin typeface="Times New Roman" pitchFamily="18" charset="0"/>
                  <a:ea typeface="黑体" pitchFamily="49" charset="-122"/>
                </a:rPr>
                <a:t>2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(g)                      2NH</a:t>
              </a:r>
              <a:r>
                <a:rPr lang="en-US" altLang="zh-CN" sz="2800" b="1" baseline="-25000">
                  <a:latin typeface="Times New Roman" pitchFamily="18" charset="0"/>
                  <a:ea typeface="黑体" pitchFamily="49" charset="-122"/>
                </a:rPr>
                <a:t>3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(g)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 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ΔH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＝－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92.4 kJ/mol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，则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N≡N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键的键能是（      ）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				</a:t>
              </a:r>
              <a:endParaRPr lang="zh-CN" altLang="en-US" sz="2800" b="1">
                <a:latin typeface="Times New Roman" pitchFamily="18" charset="0"/>
                <a:ea typeface="黑体" pitchFamily="49" charset="-122"/>
              </a:endParaRPr>
            </a:p>
            <a:p>
              <a:pPr lvl="1" algn="just" eaLnBrk="0" hangingPunct="0">
                <a:lnSpc>
                  <a:spcPct val="150000"/>
                </a:lnSpc>
              </a:pP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     A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．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431 kJ/mol  			B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．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946 kJ/mol</a:t>
              </a:r>
              <a:endParaRPr lang="zh-CN" altLang="en-US" sz="2800" b="1">
                <a:latin typeface="Times New Roman" pitchFamily="18" charset="0"/>
                <a:ea typeface="黑体" pitchFamily="49" charset="-122"/>
              </a:endParaRPr>
            </a:p>
            <a:p>
              <a:pPr lvl="1" algn="just" eaLnBrk="0" hangingPunct="0">
                <a:lnSpc>
                  <a:spcPct val="150000"/>
                </a:lnSpc>
              </a:pP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     C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．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649 kJ/mol  			D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</a:rPr>
                <a:t>．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</a:rPr>
                <a:t>896 kJ/mol</a:t>
              </a:r>
              <a:endParaRPr lang="zh-CN" altLang="en-US" sz="2800" b="1">
                <a:latin typeface="Times New Roman" pitchFamily="18" charset="0"/>
                <a:ea typeface="黑体" pitchFamily="49" charset="-122"/>
              </a:endParaRPr>
            </a:p>
          </p:txBody>
        </p:sp>
        <p:pic>
          <p:nvPicPr>
            <p:cNvPr id="3277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45826" y="1337673"/>
              <a:ext cx="1528763" cy="72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8138" y="2433638"/>
            <a:ext cx="509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B</a:t>
            </a:r>
            <a:endParaRPr lang="zh-CN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83063" y="1020763"/>
            <a:ext cx="57229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放热反应与吸热反应的比较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17550" y="2087563"/>
          <a:ext cx="10799763" cy="4449762"/>
        </p:xfrm>
        <a:graphic>
          <a:graphicData uri="http://schemas.openxmlformats.org/drawingml/2006/table">
            <a:tbl>
              <a:tblPr/>
              <a:tblGrid>
                <a:gridCol w="2180254"/>
                <a:gridCol w="4360507"/>
                <a:gridCol w="4258777"/>
              </a:tblGrid>
              <a:tr h="1188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　　类型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比较　　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放热反应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吸热反应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定义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   热量的化学反应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   热量的化学反应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形成原因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反应物具有的总能量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生成物具有的总能量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反应物具有的总能量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生成物具有的总能量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213475" y="5041900"/>
            <a:ext cx="906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大于</a:t>
            </a:r>
            <a:endParaRPr lang="zh-CN" altLang="en-US" sz="2800">
              <a:solidFill>
                <a:srgbClr val="FF0000"/>
              </a:solidFill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35313" y="3700463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放出</a:t>
            </a:r>
            <a:endParaRPr lang="zh-CN" altLang="en-US" sz="2800">
              <a:solidFill>
                <a:srgbClr val="FF0000"/>
              </a:solidFill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478713" y="3700463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吸收</a:t>
            </a:r>
            <a:endParaRPr lang="zh-CN" altLang="en-US" sz="2800">
              <a:solidFill>
                <a:srgbClr val="FF0000"/>
              </a:solidFill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510838" y="4965700"/>
            <a:ext cx="906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小于</a:t>
            </a:r>
            <a:endParaRPr lang="zh-CN" altLang="en-US" sz="2800">
              <a:solidFill>
                <a:srgbClr val="FF0000"/>
              </a:solidFill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3817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总结感悟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总结感悟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90563" y="1165225"/>
          <a:ext cx="10902950" cy="4352925"/>
        </p:xfrm>
        <a:graphic>
          <a:graphicData uri="http://schemas.openxmlformats.org/drawingml/2006/table">
            <a:tbl>
              <a:tblPr/>
              <a:tblGrid>
                <a:gridCol w="2893156"/>
                <a:gridCol w="4005908"/>
                <a:gridCol w="4003660"/>
              </a:tblGrid>
              <a:tr h="109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　　类型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比较　　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放热反应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吸热反应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1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与化学键强弱的关系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生成物成键时释放出的总能量     反应物断键时吸收的总能量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生成物成键时释放出的总能量     反应物断键时吸收的总能量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表示方法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719638" y="3335338"/>
            <a:ext cx="906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大于</a:t>
            </a:r>
            <a:endParaRPr lang="zh-CN" altLang="en-US" sz="2800">
              <a:solidFill>
                <a:srgbClr val="FF0000"/>
              </a:solidFill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788400" y="3351213"/>
            <a:ext cx="906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小于</a:t>
            </a:r>
            <a:endParaRPr lang="zh-CN" altLang="en-US" sz="2800">
              <a:solidFill>
                <a:srgbClr val="FF0000"/>
              </a:solidFill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52988" y="4714875"/>
            <a:ext cx="12668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Courier New" pitchFamily="49" charset="0"/>
              </a:rPr>
              <a:t>ΔH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Courier New" pitchFamily="49" charset="0"/>
              </a:rPr>
              <a:t>＜</a:t>
            </a:r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Courier New" pitchFamily="49" charset="0"/>
              </a:rPr>
              <a:t>0</a:t>
            </a:r>
            <a:endParaRPr lang="zh-CN" altLang="zh-CN" sz="280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Courier New" pitchFamily="49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799513" y="4714875"/>
            <a:ext cx="1268412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Courier New" pitchFamily="49" charset="0"/>
              </a:rPr>
              <a:t>ΔH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Courier New" pitchFamily="49" charset="0"/>
              </a:rPr>
              <a:t>＞</a:t>
            </a:r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Courier New" pitchFamily="49" charset="0"/>
              </a:rPr>
              <a:t>0</a:t>
            </a:r>
            <a:endParaRPr lang="zh-CN" altLang="zh-CN" sz="280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Text Box 4"/>
          <p:cNvSpPr txBox="1">
            <a:spLocks noChangeArrowheads="1"/>
          </p:cNvSpPr>
          <p:nvPr/>
        </p:nvSpPr>
        <p:spPr bwMode="auto">
          <a:xfrm>
            <a:off x="355600" y="936625"/>
            <a:ext cx="612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  <a:ea typeface="方正风雅宋简体" pitchFamily="2" charset="-122"/>
              </a:rPr>
              <a:t>二、学会热化学方程式的书写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62175" y="1562100"/>
            <a:ext cx="477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什么是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热化学方程式？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927100" y="2311400"/>
            <a:ext cx="104187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定义：表示参加反应</a:t>
            </a:r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物质的量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和</a:t>
            </a:r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反应热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的</a:t>
            </a:r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关系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的</a:t>
            </a:r>
          </a:p>
          <a:p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           化学方程式，叫做</a:t>
            </a:r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热化学方程式。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17500" y="1524000"/>
            <a:ext cx="1751013" cy="7397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4000" b="1">
                <a:solidFill>
                  <a:srgbClr val="0000FF"/>
                </a:solidFill>
                <a:latin typeface="Tahoma" pitchFamily="34" charset="0"/>
              </a:rPr>
              <a:t>问题：</a:t>
            </a:r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>
            <p:ph idx="4294967295"/>
          </p:nvPr>
        </p:nvGraphicFramePr>
        <p:xfrm>
          <a:off x="603250" y="3471863"/>
          <a:ext cx="10680700" cy="1466850"/>
        </p:xfrm>
        <a:graphic>
          <a:graphicData uri="http://schemas.openxmlformats.org/presentationml/2006/ole">
            <p:oleObj spid="_x0000_s51209" name="位图图像" r:id="rId3" imgW="3772427" imgH="828791" progId="PBrush">
              <p:embed/>
            </p:oleObj>
          </a:graphicData>
        </a:graphic>
      </p:graphicFrame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990600" y="4883150"/>
            <a:ext cx="10612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意义：</a:t>
            </a:r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</a:rPr>
              <a:t>热化学方程式不仅表明了化学反应中的物质变化，</a:t>
            </a:r>
          </a:p>
          <a:p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</a:rPr>
              <a:t>          也表明了化学反应中的能量变化。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utoUpdateAnimBg="0"/>
      <p:bldP spid="51206" grpId="0" autoUpdateAnimBg="0"/>
      <p:bldP spid="51208" grpId="0" animBg="1" autoUpdateAnimBg="0"/>
      <p:bldP spid="512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04800" y="1041400"/>
          <a:ext cx="11887200" cy="3276600"/>
        </p:xfrm>
        <a:graphic>
          <a:graphicData uri="http://schemas.openxmlformats.org/presentationml/2006/ole">
            <p:oleObj spid="_x0000_s54275" name="位图图像" r:id="rId3" imgW="3905795" imgH="1409897" progId="PBrush">
              <p:embed/>
            </p:oleObj>
          </a:graphicData>
        </a:graphic>
      </p:graphicFrame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636588" y="4435475"/>
            <a:ext cx="10831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通过以上两个例子，说明一下</a:t>
            </a:r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热化学方程式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与</a:t>
            </a:r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一般的化学方程式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的书写</a:t>
            </a:r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有什么不同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98500" y="1150938"/>
            <a:ext cx="1109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0000FF"/>
                </a:solidFill>
                <a:latin typeface="Tahoma" pitchFamily="34" charset="0"/>
              </a:rPr>
              <a:t>(1)</a:t>
            </a:r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书写热化学方程式要</a:t>
            </a:r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</a:rPr>
              <a:t>注明反应的温度和压强</a:t>
            </a:r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，</a:t>
            </a:r>
            <a:r>
              <a:rPr kumimoji="1" lang="en-US" altLang="zh-CN" sz="3200" b="1">
                <a:solidFill>
                  <a:srgbClr val="0000FF"/>
                </a:solidFill>
                <a:latin typeface="Tahoma" pitchFamily="34" charset="0"/>
              </a:rPr>
              <a:t>(</a:t>
            </a:r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</a:rPr>
              <a:t>为什 么？</a:t>
            </a:r>
            <a:r>
              <a:rPr kumimoji="1" lang="en-US" altLang="zh-CN" sz="3200" b="1">
                <a:solidFill>
                  <a:srgbClr val="0000FF"/>
                </a:solidFill>
                <a:latin typeface="Tahoma" pitchFamily="34" charset="0"/>
              </a:rPr>
              <a:t>)</a:t>
            </a:r>
          </a:p>
          <a:p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      而常温、常压可以不注明，即不注明则是常温、常压。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11200" y="2400300"/>
            <a:ext cx="1148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0000FF"/>
                </a:solidFill>
                <a:latin typeface="Tahoma" pitchFamily="34" charset="0"/>
              </a:rPr>
              <a:t>(2)</a:t>
            </a:r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标出了</a:t>
            </a:r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</a:rPr>
              <a:t>反应物与生成物的状态</a:t>
            </a:r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：</a:t>
            </a:r>
            <a:r>
              <a:rPr lang="zh-CN" altLang="en-US" sz="3200" b="1">
                <a:latin typeface="Tahoma" pitchFamily="34" charset="0"/>
              </a:rPr>
              <a:t>固体 （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>
                <a:latin typeface="Tahoma" pitchFamily="34" charset="0"/>
              </a:rPr>
              <a:t>），液体</a:t>
            </a:r>
            <a:r>
              <a:rPr lang="zh-CN" altLang="en-US" sz="3200" b="1"/>
              <a:t>（ </a:t>
            </a:r>
            <a:r>
              <a:rPr lang="en-US" altLang="zh-CN" sz="3200" b="1"/>
              <a:t>l</a:t>
            </a:r>
            <a:r>
              <a:rPr lang="zh-CN" altLang="en-US" sz="3200" b="1"/>
              <a:t>）</a:t>
            </a:r>
            <a:r>
              <a:rPr lang="zh-CN" altLang="en-US" sz="3200" b="1">
                <a:latin typeface="Tahoma" pitchFamily="34" charset="0"/>
              </a:rPr>
              <a:t>，</a:t>
            </a:r>
          </a:p>
          <a:p>
            <a:r>
              <a:rPr lang="zh-CN" altLang="en-US" sz="3200" b="1">
                <a:latin typeface="Tahoma" pitchFamily="34" charset="0"/>
              </a:rPr>
              <a:t>      气体</a:t>
            </a:r>
            <a:r>
              <a:rPr lang="zh-CN" altLang="en-US" sz="3200" b="1"/>
              <a:t>（ </a:t>
            </a:r>
            <a:r>
              <a:rPr lang="en-US" altLang="zh-CN" sz="3200" b="1"/>
              <a:t>g</a:t>
            </a:r>
            <a:r>
              <a:rPr lang="zh-CN" altLang="en-US" sz="3200" b="1"/>
              <a:t>）</a:t>
            </a:r>
            <a:r>
              <a:rPr lang="zh-CN" altLang="en-US" sz="3200" b="1">
                <a:latin typeface="Tahoma" pitchFamily="34" charset="0"/>
              </a:rPr>
              <a:t>；</a:t>
            </a:r>
            <a:r>
              <a:rPr kumimoji="1" lang="en-US" altLang="zh-CN" sz="3200" b="1">
                <a:solidFill>
                  <a:srgbClr val="0000FF"/>
                </a:solidFill>
                <a:latin typeface="Tahoma" pitchFamily="34" charset="0"/>
              </a:rPr>
              <a:t>(</a:t>
            </a:r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</a:rPr>
              <a:t>为什么</a:t>
            </a:r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要标出？</a:t>
            </a:r>
            <a:r>
              <a:rPr kumimoji="1" lang="en-US" altLang="zh-CN" sz="3200" b="1">
                <a:solidFill>
                  <a:srgbClr val="0000FF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55650" y="3568700"/>
            <a:ext cx="8775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0000FF"/>
                </a:solidFill>
                <a:latin typeface="Tahoma" pitchFamily="34" charset="0"/>
              </a:rPr>
              <a:t>(3)</a:t>
            </a:r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写出了反应热，还注明了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</a:rPr>
              <a:t>＋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，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</a:rPr>
              <a:t>－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kumimoji="1" lang="zh-CN" altLang="en-US" sz="32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52475" y="4340225"/>
            <a:ext cx="9396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0000FF"/>
                </a:solidFill>
                <a:latin typeface="Tahoma" pitchFamily="34" charset="0"/>
              </a:rPr>
              <a:t>(4)</a:t>
            </a:r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方程式中的</a:t>
            </a:r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</a:rPr>
              <a:t>计量系数</a:t>
            </a:r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可以是</a:t>
            </a:r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</a:rPr>
              <a:t>整数</a:t>
            </a:r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也可以是</a:t>
            </a:r>
            <a:r>
              <a:rPr kumimoji="1" lang="zh-CN" altLang="en-US" sz="3200" b="1">
                <a:solidFill>
                  <a:srgbClr val="FF0000"/>
                </a:solidFill>
                <a:latin typeface="Tahoma" pitchFamily="34" charset="0"/>
              </a:rPr>
              <a:t>分数</a:t>
            </a:r>
            <a:r>
              <a:rPr kumimoji="1" lang="zh-CN" altLang="en-US" sz="3200" b="1">
                <a:solidFill>
                  <a:srgbClr val="0000FF"/>
                </a:solidFill>
                <a:latin typeface="Tahoma" pitchFamily="34" charset="0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  <p:bldP spid="52229" grpId="0" autoUpdateAnimBg="0"/>
      <p:bldP spid="52230" grpId="0" autoUpdateAnimBg="0"/>
      <p:bldP spid="5223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矩形 1"/>
          <p:cNvSpPr>
            <a:spLocks noChangeArrowheads="1"/>
          </p:cNvSpPr>
          <p:nvPr/>
        </p:nvSpPr>
        <p:spPr bwMode="auto">
          <a:xfrm>
            <a:off x="242888" y="620713"/>
            <a:ext cx="116427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8" tIns="60948" rIns="121898" bIns="60948">
            <a:spAutoFit/>
          </a:bodyPr>
          <a:lstStyle/>
          <a:p>
            <a:pPr algn="ctr" defTabSz="1217613">
              <a:lnSpc>
                <a:spcPct val="150000"/>
              </a:lnSpc>
            </a:pPr>
            <a:r>
              <a:rPr lang="zh-CN" altLang="zh-CN" sz="2800" b="1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热化学方程式的书写步骤及要求</a:t>
            </a:r>
            <a:endParaRPr lang="zh-CN" altLang="zh-CN" sz="1000">
              <a:latin typeface="宋体" charset="-122"/>
              <a:ea typeface="华文细黑" pitchFamily="2" charset="-122"/>
              <a:cs typeface="Courier New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0" y="6024563"/>
            <a:ext cx="26749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3" name="组合 7"/>
          <p:cNvGrpSpPr>
            <a:grpSpLocks/>
          </p:cNvGrpSpPr>
          <p:nvPr/>
        </p:nvGrpSpPr>
        <p:grpSpPr bwMode="auto">
          <a:xfrm>
            <a:off x="9436100" y="160338"/>
            <a:ext cx="2333625" cy="762000"/>
            <a:chOff x="164" y="341996"/>
            <a:chExt cx="2333534" cy="762103"/>
          </a:xfrm>
        </p:grpSpPr>
        <p:sp>
          <p:nvSpPr>
            <p:cNvPr id="9" name="五边形 8"/>
            <p:cNvSpPr/>
            <p:nvPr/>
          </p:nvSpPr>
          <p:spPr>
            <a:xfrm>
              <a:off x="164" y="505530"/>
              <a:ext cx="431783" cy="492192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262092" y="500767"/>
              <a:ext cx="2038271" cy="496954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6217" y="341996"/>
              <a:ext cx="2087481" cy="762103"/>
            </a:xfrm>
            <a:prstGeom prst="rect">
              <a:avLst/>
            </a:prstGeom>
          </p:spPr>
          <p:txBody>
            <a:bodyPr lIns="121898" tIns="60948" rIns="121898" bIns="60948">
              <a:spAutoFit/>
            </a:bodyPr>
            <a:lstStyle/>
            <a:p>
              <a:pPr algn="ctr" defTabSz="12185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1890395" algn="l"/>
                </a:tabLst>
                <a:defRPr/>
              </a:pPr>
              <a:r>
                <a:rPr lang="zh-CN" altLang="en-US" sz="2800" b="1" kern="100" dirty="0">
                  <a:solidFill>
                    <a:schemeClr val="bg1"/>
                  </a:solidFill>
                  <a:latin typeface="宋体"/>
                  <a:ea typeface="+mn-ea"/>
                  <a:cs typeface="Courier New"/>
                </a:rPr>
                <a:t>归纳总结</a:t>
              </a:r>
            </a:p>
          </p:txBody>
        </p:sp>
      </p:grpSp>
      <p:pic>
        <p:nvPicPr>
          <p:cNvPr id="56324" name="Picture 4" descr="D:\杨营\源文件\化学\人教选修4\xx4拆 - 副本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788" y="1255713"/>
            <a:ext cx="801052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59150" y="2771775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7613"/>
            <a:r>
              <a:rPr lang="en-US" altLang="zh-CN" sz="28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s</a:t>
            </a:r>
            <a:r>
              <a:rPr lang="zh-CN" altLang="en-US" sz="2800">
                <a:solidFill>
                  <a:srgbClr val="C00000"/>
                </a:solidFill>
                <a:latin typeface="宋体" charset="-122"/>
                <a:cs typeface="Times New Roman" pitchFamily="18" charset="0"/>
              </a:rPr>
              <a:t>、</a:t>
            </a:r>
            <a:r>
              <a:rPr lang="en-US" altLang="zh-CN" sz="28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l</a:t>
            </a:r>
            <a:r>
              <a:rPr lang="zh-CN" altLang="en-US" sz="2800">
                <a:solidFill>
                  <a:srgbClr val="C00000"/>
                </a:solidFill>
                <a:latin typeface="宋体" charset="-122"/>
              </a:rPr>
              <a:t>、</a:t>
            </a:r>
            <a:r>
              <a:rPr lang="en-US" altLang="zh-CN" sz="28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g</a:t>
            </a:r>
            <a:r>
              <a:rPr lang="zh-CN" altLang="en-US" sz="2800">
                <a:solidFill>
                  <a:srgbClr val="C00000"/>
                </a:solidFill>
                <a:latin typeface="宋体" charset="-122"/>
              </a:rPr>
              <a:t>、</a:t>
            </a:r>
            <a:r>
              <a:rPr lang="en-US" altLang="zh-CN" sz="28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aq</a:t>
            </a:r>
            <a:endParaRPr lang="zh-CN" altLang="en-US" sz="2800">
              <a:solidFill>
                <a:srgbClr val="C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356225" y="4560888"/>
            <a:ext cx="54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7613"/>
            <a:r>
              <a:rPr lang="zh-CN" altLang="zh-CN" sz="280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＋</a:t>
            </a:r>
            <a:endParaRPr lang="zh-CN" altLang="en-US" sz="2800">
              <a:solidFill>
                <a:srgbClr val="C00000"/>
              </a:solidFill>
              <a:ea typeface="华文细黑" pitchFamily="2" charset="-122"/>
              <a:cs typeface="Times New Roman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8496300" y="4570413"/>
            <a:ext cx="54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7613"/>
            <a:r>
              <a:rPr lang="zh-CN" altLang="zh-CN" sz="280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－</a:t>
            </a:r>
            <a:endParaRPr lang="zh-CN" altLang="en-US" sz="2800">
              <a:solidFill>
                <a:srgbClr val="C00000"/>
              </a:solidFill>
              <a:ea typeface="华文细黑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7" grpId="0"/>
      <p:bldP spid="17" grpId="1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520700" y="190500"/>
            <a:ext cx="2792413" cy="7397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4000" b="1">
                <a:solidFill>
                  <a:srgbClr val="0000FF"/>
                </a:solidFill>
                <a:latin typeface="Tahoma" pitchFamily="34" charset="0"/>
              </a:rPr>
              <a:t>问题：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52438" y="1066800"/>
            <a:ext cx="10736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反应物和生成物前的</a:t>
            </a:r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系数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它</a:t>
            </a:r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代表了什么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？在方程式中</a:t>
            </a:r>
          </a:p>
          <a:p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∆</a:t>
            </a:r>
            <a:r>
              <a:rPr kumimoji="1" lang="en-US" altLang="zh-CN" sz="36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H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它表示了</a:t>
            </a:r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什么意义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？ 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∆</a:t>
            </a:r>
            <a:r>
              <a:rPr kumimoji="1" lang="en-US" altLang="zh-CN" sz="36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H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它的</a:t>
            </a:r>
            <a:r>
              <a:rPr kumimoji="1" lang="zh-CN" altLang="en-US" sz="3600" b="1">
                <a:solidFill>
                  <a:srgbClr val="FF0000"/>
                </a:solidFill>
                <a:latin typeface="Tahoma" pitchFamily="34" charset="0"/>
              </a:rPr>
              <a:t>值与什么有关系</a:t>
            </a:r>
            <a:r>
              <a:rPr kumimoji="1" lang="zh-CN" altLang="en-US" sz="3600" b="1">
                <a:solidFill>
                  <a:srgbClr val="0000FF"/>
                </a:solidFill>
                <a:latin typeface="Tahoma" pitchFamily="34" charset="0"/>
              </a:rPr>
              <a:t>？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7500" y="2657475"/>
            <a:ext cx="116538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热化学方程式中各物质前的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化学计量数不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表示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分子个数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</a:p>
          <a:p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表示对应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物质的物质的量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。 ∆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H(kJ/mol)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它表示</a:t>
            </a:r>
          </a:p>
          <a:p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每摩尔反应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所放出的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热量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 ∆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它的值与方程式中的</a:t>
            </a:r>
          </a:p>
          <a:p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计量系数有关，即对于相同的反应，当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化学计量数</a:t>
            </a:r>
          </a:p>
          <a:p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不同时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，其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不同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6"/>
          <p:cNvSpPr>
            <a:spLocks noChangeArrowheads="1"/>
          </p:cNvSpPr>
          <p:nvPr/>
        </p:nvSpPr>
        <p:spPr bwMode="auto">
          <a:xfrm>
            <a:off x="0" y="-15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7613"/>
            <a:endParaRPr lang="zh-CN" altLang="en-US" sz="2400">
              <a:latin typeface="Arial" charset="0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7838" y="942975"/>
            <a:ext cx="8580437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相关链接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热化学方程式与普通化学方程式</a:t>
            </a:r>
            <a:r>
              <a:rPr lang="zh-CN" altLang="zh-CN" sz="2800" b="1" kern="100">
                <a:latin typeface="Times New Roman"/>
                <a:ea typeface="华文细黑"/>
                <a:cs typeface="Times New Roman"/>
              </a:rPr>
              <a:t>的区别</a:t>
            </a:r>
            <a:endParaRPr lang="en-US" altLang="zh-CN" sz="2800" b="1" kern="100" dirty="0">
              <a:latin typeface="Times New Roman"/>
              <a:ea typeface="华文细黑"/>
              <a:cs typeface="Times New Roman"/>
            </a:endParaRPr>
          </a:p>
        </p:txBody>
      </p:sp>
      <p:graphicFrame>
        <p:nvGraphicFramePr>
          <p:cNvPr id="65569" name="Group 33"/>
          <p:cNvGraphicFramePr>
            <a:graphicFrameLocks noGrp="1"/>
          </p:cNvGraphicFramePr>
          <p:nvPr/>
        </p:nvGraphicFramePr>
        <p:xfrm>
          <a:off x="838200" y="1485900"/>
          <a:ext cx="10587038" cy="4527550"/>
        </p:xfrm>
        <a:graphic>
          <a:graphicData uri="http://schemas.openxmlformats.org/drawingml/2006/table">
            <a:tbl>
              <a:tblPr/>
              <a:tblGrid>
                <a:gridCol w="1584325"/>
                <a:gridCol w="4322763"/>
                <a:gridCol w="4679950"/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Courier New" pitchFamily="49" charset="0"/>
                        </a:rPr>
                        <a:t> 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53899" marR="538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普通化学方程式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53899" marR="538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热化学方程式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53899" marR="538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化学计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量数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53899" marR="538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______________________________________________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53899" marR="538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______________________________________________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53899" marR="538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状态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53899" marR="538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不要求注明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53899" marR="538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___________________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53899" marR="538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Courier New" pitchFamily="49" charset="0"/>
                        </a:rPr>
                        <a:t>Δ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Courier New" pitchFamily="49" charset="0"/>
                        </a:rPr>
                        <a:t>H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正负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</a:rPr>
                        <a:t>号及单位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无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必须注明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52688" y="2217738"/>
            <a:ext cx="44894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 defTabSz="1217613"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是整数，既表示微粒个数又表示该物质的物质的量</a:t>
            </a:r>
            <a:endParaRPr lang="zh-CN" altLang="en-US" sz="2800">
              <a:solidFill>
                <a:srgbClr val="C00000"/>
              </a:solidFill>
              <a:latin typeface="宋体" charset="-122"/>
              <a:ea typeface="华文细黑" pitchFamily="2" charset="-122"/>
              <a:cs typeface="Courier New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88150" y="2182813"/>
            <a:ext cx="4670425" cy="137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00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可以是整数也可以是分数，只表示物质的物质的量</a:t>
            </a:r>
          </a:p>
        </p:txBody>
      </p:sp>
      <p:sp>
        <p:nvSpPr>
          <p:cNvPr id="11" name="矩形 10"/>
          <p:cNvSpPr/>
          <p:nvPr/>
        </p:nvSpPr>
        <p:spPr>
          <a:xfrm>
            <a:off x="7340600" y="3838575"/>
            <a:ext cx="3455988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必须在分子式后注明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0" y="6024563"/>
            <a:ext cx="26749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85" name="Group 25"/>
          <p:cNvGraphicFramePr>
            <a:graphicFrameLocks noGrp="1"/>
          </p:cNvGraphicFramePr>
          <p:nvPr/>
        </p:nvGraphicFramePr>
        <p:xfrm>
          <a:off x="622300" y="1193800"/>
          <a:ext cx="10587038" cy="2814638"/>
        </p:xfrm>
        <a:graphic>
          <a:graphicData uri="http://schemas.openxmlformats.org/drawingml/2006/table">
            <a:tbl>
              <a:tblPr/>
              <a:tblGrid>
                <a:gridCol w="1803400"/>
                <a:gridCol w="4017963"/>
                <a:gridCol w="4765675"/>
              </a:tblGrid>
              <a:tr h="2014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意义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___________________________</a:t>
                      </a:r>
                      <a:endParaRPr kumimoji="0" lang="zh-CN" altLang="zh-CN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_______________________________________________________________</a:t>
                      </a:r>
                      <a:endParaRPr kumimoji="0" lang="zh-CN" altLang="zh-CN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遵循规律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________</a:t>
                      </a:r>
                      <a:endParaRPr kumimoji="0" lang="zh-CN" altLang="zh-CN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___________________</a:t>
                      </a:r>
                      <a:endParaRPr kumimoji="0" lang="zh-CN" altLang="zh-CN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华文细黑" pitchFamily="2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19375" y="1697038"/>
            <a:ext cx="363696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 defTabSz="1217613">
              <a:lnSpc>
                <a:spcPct val="150000"/>
              </a:lnSpc>
            </a:pPr>
            <a:r>
              <a:rPr lang="zh-CN" altLang="zh-CN" sz="270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表明了化学反应中的</a:t>
            </a:r>
            <a:endParaRPr lang="zh-CN" altLang="en-US" sz="270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  <a:p>
            <a:pPr marL="71438" defTabSz="1217613">
              <a:lnSpc>
                <a:spcPct val="150000"/>
              </a:lnSpc>
            </a:pPr>
            <a:r>
              <a:rPr lang="zh-CN" altLang="en-US" sz="270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 </a:t>
            </a:r>
            <a:r>
              <a:rPr lang="zh-CN" altLang="zh-CN" sz="270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物质变化</a:t>
            </a:r>
            <a:endParaRPr lang="zh-CN" altLang="en-US" sz="270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96050" y="1285875"/>
            <a:ext cx="4643438" cy="2016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00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不仅表明了化学反应中的物质变化，也表明了化学反应中的能量变化</a:t>
            </a:r>
            <a:endParaRPr lang="en-US" altLang="zh-CN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4088" y="3044825"/>
            <a:ext cx="1677987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原子守恒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38975" y="3044825"/>
            <a:ext cx="3455988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原子守恒和能量守恒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0" y="6024563"/>
            <a:ext cx="26749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Text Box 4"/>
          <p:cNvSpPr txBox="1">
            <a:spLocks noChangeArrowheads="1"/>
          </p:cNvSpPr>
          <p:nvPr/>
        </p:nvSpPr>
        <p:spPr bwMode="auto">
          <a:xfrm>
            <a:off x="4216400" y="215900"/>
            <a:ext cx="179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4400" b="1">
                <a:solidFill>
                  <a:srgbClr val="0000FF"/>
                </a:solidFill>
                <a:latin typeface="Tahoma" pitchFamily="34" charset="0"/>
              </a:rPr>
              <a:t>例   题</a:t>
            </a:r>
          </a:p>
        </p:txBody>
      </p:sp>
      <p:sp>
        <p:nvSpPr>
          <p:cNvPr id="53258" name="Text Box 5"/>
          <p:cNvSpPr txBox="1">
            <a:spLocks noChangeArrowheads="1"/>
          </p:cNvSpPr>
          <p:nvPr/>
        </p:nvSpPr>
        <p:spPr bwMode="auto">
          <a:xfrm>
            <a:off x="660400" y="1041400"/>
            <a:ext cx="10937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600" b="1">
                <a:latin typeface="Tahoma" pitchFamily="34" charset="0"/>
              </a:rPr>
              <a:t>1</a:t>
            </a:r>
            <a:r>
              <a:rPr kumimoji="1" lang="zh-CN" altLang="en-US" sz="3600" b="1">
                <a:latin typeface="Tahoma" pitchFamily="34" charset="0"/>
              </a:rPr>
              <a:t>、当</a:t>
            </a:r>
            <a:r>
              <a:rPr kumimoji="1" lang="en-US" altLang="zh-CN" sz="3600" b="1">
                <a:latin typeface="Tahoma" pitchFamily="34" charset="0"/>
              </a:rPr>
              <a:t>1mol</a:t>
            </a:r>
            <a:r>
              <a:rPr kumimoji="1" lang="zh-CN" altLang="en-US" sz="3600" b="1">
                <a:latin typeface="Tahoma" pitchFamily="34" charset="0"/>
              </a:rPr>
              <a:t>气态</a:t>
            </a:r>
            <a:r>
              <a:rPr kumimoji="1" lang="en-US" altLang="zh-CN" sz="3600" b="1">
                <a:latin typeface="Tahoma" pitchFamily="34" charset="0"/>
              </a:rPr>
              <a:t>H</a:t>
            </a:r>
            <a:r>
              <a:rPr kumimoji="1" lang="en-US" altLang="zh-CN" sz="3600" b="1" baseline="-25000">
                <a:latin typeface="Tahoma" pitchFamily="34" charset="0"/>
              </a:rPr>
              <a:t>2</a:t>
            </a:r>
            <a:r>
              <a:rPr kumimoji="1" lang="zh-CN" altLang="en-US" sz="3600" b="1">
                <a:latin typeface="Tahoma" pitchFamily="34" charset="0"/>
              </a:rPr>
              <a:t>与</a:t>
            </a:r>
            <a:r>
              <a:rPr kumimoji="1" lang="en-US" altLang="zh-CN" sz="3600" b="1">
                <a:latin typeface="Tahoma" pitchFamily="34" charset="0"/>
              </a:rPr>
              <a:t>1mol</a:t>
            </a:r>
            <a:r>
              <a:rPr kumimoji="1" lang="zh-CN" altLang="en-US" sz="3600" b="1">
                <a:latin typeface="Tahoma" pitchFamily="34" charset="0"/>
              </a:rPr>
              <a:t>气态</a:t>
            </a:r>
            <a:r>
              <a:rPr kumimoji="1" lang="en-US" altLang="zh-CN" sz="3600" b="1">
                <a:latin typeface="Tahoma" pitchFamily="34" charset="0"/>
              </a:rPr>
              <a:t>Cl</a:t>
            </a:r>
            <a:r>
              <a:rPr kumimoji="1" lang="en-US" altLang="zh-CN" sz="3600" b="1" baseline="-25000">
                <a:latin typeface="Tahoma" pitchFamily="34" charset="0"/>
              </a:rPr>
              <a:t>2</a:t>
            </a:r>
            <a:r>
              <a:rPr kumimoji="1" lang="zh-CN" altLang="en-US" sz="3600" b="1">
                <a:latin typeface="Tahoma" pitchFamily="34" charset="0"/>
              </a:rPr>
              <a:t>反应生成</a:t>
            </a:r>
            <a:r>
              <a:rPr kumimoji="1" lang="en-US" altLang="zh-CN" sz="3600" b="1">
                <a:latin typeface="Tahoma" pitchFamily="34" charset="0"/>
              </a:rPr>
              <a:t>2mol</a:t>
            </a:r>
            <a:r>
              <a:rPr kumimoji="1" lang="zh-CN" altLang="en-US" sz="3600" b="1">
                <a:latin typeface="Tahoma" pitchFamily="34" charset="0"/>
              </a:rPr>
              <a:t>气</a:t>
            </a:r>
          </a:p>
          <a:p>
            <a:r>
              <a:rPr kumimoji="1" lang="zh-CN" altLang="en-US" sz="3600" b="1">
                <a:latin typeface="Tahoma" pitchFamily="34" charset="0"/>
              </a:rPr>
              <a:t>      态</a:t>
            </a:r>
            <a:r>
              <a:rPr kumimoji="1" lang="en-US" altLang="zh-CN" sz="3600" b="1">
                <a:latin typeface="Tahoma" pitchFamily="34" charset="0"/>
              </a:rPr>
              <a:t>HCl</a:t>
            </a:r>
            <a:r>
              <a:rPr kumimoji="1" lang="zh-CN" altLang="en-US" sz="3600" b="1">
                <a:latin typeface="Tahoma" pitchFamily="34" charset="0"/>
              </a:rPr>
              <a:t>，放出</a:t>
            </a:r>
            <a:r>
              <a:rPr kumimoji="1" lang="en-US" altLang="zh-CN" sz="3600" b="1">
                <a:latin typeface="Tahoma" pitchFamily="34" charset="0"/>
              </a:rPr>
              <a:t>184.6KJ</a:t>
            </a:r>
            <a:r>
              <a:rPr kumimoji="1" lang="zh-CN" altLang="en-US" sz="3600" b="1">
                <a:latin typeface="Tahoma" pitchFamily="34" charset="0"/>
              </a:rPr>
              <a:t>的热量，请写出该反应的</a:t>
            </a:r>
          </a:p>
          <a:p>
            <a:r>
              <a:rPr kumimoji="1" lang="zh-CN" altLang="en-US" sz="3600" b="1">
                <a:latin typeface="Tahoma" pitchFamily="34" charset="0"/>
              </a:rPr>
              <a:t>      热化学方程式。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84700" y="2192338"/>
            <a:ext cx="7262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 + Cl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 =2HCl(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   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∆</a:t>
            </a:r>
            <a:r>
              <a:rPr kumimoji="1" lang="en-US" altLang="zh-CN" sz="28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=-184.6KJ/mol</a:t>
            </a:r>
          </a:p>
        </p:txBody>
      </p:sp>
      <p:sp>
        <p:nvSpPr>
          <p:cNvPr id="53260" name="Text Box 7"/>
          <p:cNvSpPr txBox="1">
            <a:spLocks noChangeArrowheads="1"/>
          </p:cNvSpPr>
          <p:nvPr/>
        </p:nvSpPr>
        <p:spPr bwMode="auto">
          <a:xfrm>
            <a:off x="365125" y="2757488"/>
            <a:ext cx="4770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4000" b="1">
                <a:solidFill>
                  <a:srgbClr val="0000FF"/>
                </a:solidFill>
                <a:latin typeface="Tahoma" pitchFamily="34" charset="0"/>
              </a:rPr>
              <a:t>而这些书写也是对的</a:t>
            </a:r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1270000" y="3530600"/>
          <a:ext cx="9144000" cy="3263900"/>
        </p:xfrm>
        <a:graphic>
          <a:graphicData uri="http://schemas.openxmlformats.org/presentationml/2006/ole">
            <p:oleObj spid="_x0000_s53256" name="位图图像" r:id="rId3" imgW="3161905" imgH="1028844" progId="PBrush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ChangeArrowheads="1"/>
          </p:cNvSpPr>
          <p:nvPr/>
        </p:nvSpPr>
        <p:spPr bwMode="auto">
          <a:xfrm>
            <a:off x="711200" y="1411288"/>
            <a:ext cx="10801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>
            <a:spAutoFit/>
          </a:bodyPr>
          <a:lstStyle/>
          <a:p>
            <a:pPr defTabSz="1217613">
              <a:lnSpc>
                <a:spcPct val="140000"/>
              </a:lnSpc>
              <a:buClr>
                <a:schemeClr val="accent1"/>
              </a:buClr>
              <a:tabLst>
                <a:tab pos="5202238" algn="l"/>
              </a:tabLst>
            </a:pPr>
            <a:r>
              <a:rPr lang="zh-CN" altLang="zh-C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知识点</a:t>
            </a:r>
            <a:r>
              <a:rPr lang="en-US" altLang="zh-C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　化学反应中能量变化的原因及简单计算</a:t>
            </a:r>
            <a:endParaRPr lang="en-US" altLang="zh-CN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6763" y="2220913"/>
            <a:ext cx="10752137" cy="673100"/>
          </a:xfrm>
        </p:spPr>
        <p:txBody>
          <a:bodyPr lIns="121917" tIns="60958" rIns="121917" bIns="60958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．微观上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化学键角度</a:t>
            </a: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719138" y="2736850"/>
            <a:ext cx="120491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 defTabSz="1217613">
              <a:spcBef>
                <a:spcPts val="538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．宏观上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物质本身具有能量角度</a:t>
            </a:r>
          </a:p>
          <a:p>
            <a:pPr defTabSz="1217613">
              <a:spcBef>
                <a:spcPts val="538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altLang="zh-TW" sz="3200" b="1">
              <a:latin typeface="Times New Roman" pitchFamily="18" charset="0"/>
              <a:cs typeface="Times New Roman" pitchFamily="18" charset="0"/>
            </a:endParaRPr>
          </a:p>
          <a:p>
            <a:pPr defTabSz="1217613">
              <a:spcBef>
                <a:spcPts val="538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altLang="zh-TW" sz="3200" b="1">
              <a:latin typeface="Times New Roman" pitchFamily="18" charset="0"/>
              <a:cs typeface="Times New Roman" pitchFamily="18" charset="0"/>
            </a:endParaRPr>
          </a:p>
          <a:p>
            <a:pPr defTabSz="1217613">
              <a:spcBef>
                <a:spcPts val="538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altLang="zh-TW" sz="3200" b="1">
              <a:latin typeface="Times New Roman" pitchFamily="18" charset="0"/>
              <a:cs typeface="Times New Roman" pitchFamily="18" charset="0"/>
            </a:endParaRPr>
          </a:p>
          <a:p>
            <a:pPr defTabSz="1217613">
              <a:spcBef>
                <a:spcPts val="538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altLang="zh-TW" sz="3200" b="1">
              <a:latin typeface="Times New Roman" pitchFamily="18" charset="0"/>
              <a:cs typeface="Times New Roman" pitchFamily="18" charset="0"/>
            </a:endParaRPr>
          </a:p>
          <a:p>
            <a:pPr defTabSz="1217613">
              <a:spcBef>
                <a:spcPts val="538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zh-CN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Rectangle 2"/>
          <p:cNvSpPr txBox="1">
            <a:spLocks noChangeArrowheads="1"/>
          </p:cNvSpPr>
          <p:nvPr/>
        </p:nvSpPr>
        <p:spPr bwMode="auto">
          <a:xfrm>
            <a:off x="744538" y="3429000"/>
            <a:ext cx="117141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 defTabSz="1217613">
              <a:spcBef>
                <a:spcPts val="538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的简单计算</a:t>
            </a:r>
          </a:p>
          <a:p>
            <a:pPr defTabSz="1217613">
              <a:spcBef>
                <a:spcPts val="538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(1)Δ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z="3200" b="1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z="3200" b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z="3200" b="1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表示旧键断裂吸收的能量，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z="3200" b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表示新键形</a:t>
            </a:r>
            <a:endParaRPr lang="en-US" altLang="zh-CN" sz="3200" b="1">
              <a:latin typeface="Times New Roman" pitchFamily="18" charset="0"/>
              <a:cs typeface="Times New Roman" pitchFamily="18" charset="0"/>
            </a:endParaRPr>
          </a:p>
          <a:p>
            <a:pPr defTabSz="1217613">
              <a:spcBef>
                <a:spcPts val="538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成放出的能量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1217613">
              <a:spcBef>
                <a:spcPts val="538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(2)Δ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反应产物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反应物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1217613">
              <a:spcBef>
                <a:spcPts val="538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altLang="zh-C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2927350" y="646113"/>
            <a:ext cx="6051550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8" rIns="91434" bIns="45718">
            <a:spAutoFit/>
          </a:bodyPr>
          <a:lstStyle/>
          <a:p>
            <a:pPr algn="ctr" defTabSz="1217613"/>
            <a:r>
              <a:rPr lang="zh-CN" altLang="en-US" sz="37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本堂小结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811213" y="722313"/>
            <a:ext cx="108013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>
            <a:spAutoFit/>
          </a:bodyPr>
          <a:lstStyle/>
          <a:p>
            <a:pPr defTabSz="1217613">
              <a:lnSpc>
                <a:spcPct val="140000"/>
              </a:lnSpc>
              <a:buClr>
                <a:schemeClr val="accent1"/>
              </a:buClr>
              <a:tabLst>
                <a:tab pos="5018088" algn="l"/>
                <a:tab pos="5465763" algn="l"/>
              </a:tabLst>
            </a:pPr>
            <a:r>
              <a:rPr lang="zh-CN" altLang="zh-C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知识点</a:t>
            </a:r>
            <a:r>
              <a:rPr lang="en-US" altLang="zh-C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　吸热反应和放热反应</a:t>
            </a:r>
          </a:p>
        </p:txBody>
      </p:sp>
      <p:sp>
        <p:nvSpPr>
          <p:cNvPr id="62466" name="TextBox 4"/>
          <p:cNvSpPr txBox="1">
            <a:spLocks noChangeArrowheads="1"/>
          </p:cNvSpPr>
          <p:nvPr/>
        </p:nvSpPr>
        <p:spPr bwMode="auto">
          <a:xfrm>
            <a:off x="773113" y="1620838"/>
            <a:ext cx="11712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7613"/>
            <a:r>
              <a:rPr lang="en-US" altLang="zh-C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zh-C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．常见的放热反应</a:t>
            </a:r>
          </a:p>
          <a:p>
            <a:pPr defTabSz="1217613"/>
            <a:r>
              <a:rPr lang="en-US" altLang="zh-C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．常见的吸热反应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19138" y="2665413"/>
            <a:ext cx="119507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>
            <a:spAutoFit/>
          </a:bodyPr>
          <a:lstStyle/>
          <a:p>
            <a:pPr defTabSz="1217613">
              <a:lnSpc>
                <a:spcPct val="140000"/>
              </a:lnSpc>
              <a:buClr>
                <a:schemeClr val="accent1"/>
              </a:buClr>
              <a:tabLst>
                <a:tab pos="5202238" algn="l"/>
              </a:tabLst>
            </a:pPr>
            <a:r>
              <a:rPr lang="zh-CN" altLang="zh-C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知识点</a:t>
            </a:r>
            <a:r>
              <a:rPr lang="en-US" altLang="zh-C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　热化学方程式</a:t>
            </a:r>
            <a:endParaRPr lang="en-US" altLang="zh-CN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7613">
              <a:tabLst>
                <a:tab pos="5202238" algn="l"/>
              </a:tabLst>
            </a:pP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书写步骤</a:t>
            </a:r>
          </a:p>
          <a:p>
            <a:pPr defTabSz="1217613">
              <a:tabLst>
                <a:tab pos="5202238" algn="l"/>
              </a:tabLst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写出反应物、生成物的化学式，标明各物质的状态。</a:t>
            </a:r>
          </a:p>
          <a:p>
            <a:pPr defTabSz="1217613">
              <a:tabLst>
                <a:tab pos="5202238" algn="l"/>
              </a:tabLst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依据已知确定各物质的化学计量数，在生成物右侧写出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defTabSz="1217613">
              <a:tabLst>
                <a:tab pos="5202238" algn="l"/>
              </a:tabLst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焓变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的数值、单位及正、负号。</a:t>
            </a:r>
          </a:p>
          <a:p>
            <a:pPr defTabSz="1217613">
              <a:lnSpc>
                <a:spcPct val="140000"/>
              </a:lnSpc>
              <a:buClr>
                <a:schemeClr val="accent1"/>
              </a:buClr>
              <a:tabLst>
                <a:tab pos="5202238" algn="l"/>
              </a:tabLst>
            </a:pPr>
            <a:endParaRPr lang="zh-CN" alt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3"/>
          <p:cNvSpPr txBox="1">
            <a:spLocks noChangeArrowheads="1"/>
          </p:cNvSpPr>
          <p:nvPr/>
        </p:nvSpPr>
        <p:spPr bwMode="auto">
          <a:xfrm>
            <a:off x="2927350" y="342900"/>
            <a:ext cx="6051550" cy="65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8" rIns="91434" bIns="45718">
            <a:spAutoFit/>
          </a:bodyPr>
          <a:lstStyle/>
          <a:p>
            <a:pPr algn="ctr" defTabSz="1217613"/>
            <a:r>
              <a:rPr lang="zh-CN" altLang="en-US" sz="37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随堂检测</a:t>
            </a:r>
          </a:p>
        </p:txBody>
      </p:sp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414338" y="1316038"/>
            <a:ext cx="11371262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7613"/>
            <a:r>
              <a:rPr lang="en-US" altLang="zh-CN" sz="3200" b="1">
                <a:latin typeface="Times New Roman" pitchFamily="18" charset="0"/>
              </a:rPr>
              <a:t>1</a:t>
            </a:r>
            <a:r>
              <a:rPr lang="zh-CN" altLang="zh-CN" sz="3200" b="1">
                <a:latin typeface="Times New Roman" pitchFamily="18" charset="0"/>
              </a:rPr>
              <a:t>．下列说法正确的是 </a:t>
            </a:r>
            <a:r>
              <a:rPr lang="en-US" altLang="zh-CN" sz="3200" b="1">
                <a:latin typeface="Times New Roman" pitchFamily="18" charset="0"/>
              </a:rPr>
              <a:t>(</a:t>
            </a:r>
            <a:r>
              <a:rPr lang="zh-CN" altLang="zh-CN" sz="3200" b="1">
                <a:latin typeface="Times New Roman" pitchFamily="18" charset="0"/>
              </a:rPr>
              <a:t>　　</a:t>
            </a:r>
            <a:r>
              <a:rPr lang="en-US" altLang="zh-CN" sz="3200" b="1">
                <a:latin typeface="Times New Roman" pitchFamily="18" charset="0"/>
              </a:rPr>
              <a:t>)</a:t>
            </a:r>
            <a:endParaRPr lang="zh-CN" altLang="zh-CN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A</a:t>
            </a:r>
            <a:r>
              <a:rPr lang="zh-CN" altLang="zh-CN" sz="3200" b="1">
                <a:latin typeface="Times New Roman" pitchFamily="18" charset="0"/>
              </a:rPr>
              <a:t>．焓变单位中</a:t>
            </a:r>
            <a:r>
              <a:rPr lang="en-US" altLang="zh-CN" sz="3200" b="1">
                <a:latin typeface="Times New Roman" pitchFamily="18" charset="0"/>
              </a:rPr>
              <a:t> kJ·mol</a:t>
            </a:r>
            <a:r>
              <a:rPr lang="zh-CN" altLang="zh-CN" sz="3200" b="1" baseline="30000">
                <a:latin typeface="Times New Roman" pitchFamily="18" charset="0"/>
              </a:rPr>
              <a:t>－</a:t>
            </a:r>
            <a:r>
              <a:rPr lang="en-US" altLang="zh-CN" sz="3200" b="1" baseline="30000">
                <a:latin typeface="Times New Roman" pitchFamily="18" charset="0"/>
              </a:rPr>
              <a:t>1</a:t>
            </a:r>
            <a:r>
              <a:rPr lang="zh-CN" altLang="zh-CN" sz="3200" b="1">
                <a:latin typeface="Times New Roman" pitchFamily="18" charset="0"/>
              </a:rPr>
              <a:t>，是指</a:t>
            </a:r>
            <a:r>
              <a:rPr lang="en-US" altLang="zh-CN" sz="3200" b="1">
                <a:latin typeface="Times New Roman" pitchFamily="18" charset="0"/>
              </a:rPr>
              <a:t> 1 mol </a:t>
            </a:r>
            <a:r>
              <a:rPr lang="zh-CN" altLang="zh-CN" sz="3200" b="1">
                <a:latin typeface="Times New Roman" pitchFamily="18" charset="0"/>
              </a:rPr>
              <a:t>物质参加反应时的能</a:t>
            </a:r>
            <a:endParaRPr lang="en-US" altLang="zh-CN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       </a:t>
            </a:r>
            <a:r>
              <a:rPr lang="zh-CN" altLang="zh-CN" sz="3200" b="1">
                <a:latin typeface="Times New Roman" pitchFamily="18" charset="0"/>
              </a:rPr>
              <a:t>量变化</a:t>
            </a: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B</a:t>
            </a:r>
            <a:r>
              <a:rPr lang="zh-CN" altLang="zh-CN" sz="3200" b="1">
                <a:latin typeface="Times New Roman" pitchFamily="18" charset="0"/>
              </a:rPr>
              <a:t>．当反应放热时</a:t>
            </a:r>
            <a:r>
              <a:rPr lang="en-US" altLang="zh-CN" sz="3200" b="1">
                <a:latin typeface="Times New Roman" pitchFamily="18" charset="0"/>
              </a:rPr>
              <a:t>Δ</a:t>
            </a:r>
            <a:r>
              <a:rPr lang="en-US" altLang="zh-CN" sz="3200" b="1" i="1">
                <a:latin typeface="Times New Roman" pitchFamily="18" charset="0"/>
              </a:rPr>
              <a:t>H </a:t>
            </a:r>
            <a:r>
              <a:rPr lang="en-US" altLang="zh-CN" sz="3200" b="1">
                <a:latin typeface="Times New Roman" pitchFamily="18" charset="0"/>
              </a:rPr>
              <a:t>&gt; 0</a:t>
            </a:r>
            <a:r>
              <a:rPr lang="zh-CN" altLang="zh-CN" sz="3200" b="1">
                <a:latin typeface="Times New Roman" pitchFamily="18" charset="0"/>
              </a:rPr>
              <a:t>，反应吸热时</a:t>
            </a:r>
            <a:r>
              <a:rPr lang="en-US" altLang="zh-CN" sz="3200" b="1">
                <a:latin typeface="Times New Roman" pitchFamily="18" charset="0"/>
              </a:rPr>
              <a:t>Δ</a:t>
            </a:r>
            <a:r>
              <a:rPr lang="en-US" altLang="zh-CN" sz="3200" b="1" i="1">
                <a:latin typeface="Times New Roman" pitchFamily="18" charset="0"/>
              </a:rPr>
              <a:t>H </a:t>
            </a:r>
            <a:r>
              <a:rPr lang="en-US" altLang="zh-CN" sz="3200" b="1">
                <a:latin typeface="Times New Roman" pitchFamily="18" charset="0"/>
              </a:rPr>
              <a:t>&lt; 0</a:t>
            </a:r>
            <a:endParaRPr lang="zh-CN" altLang="zh-CN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C</a:t>
            </a:r>
            <a:r>
              <a:rPr lang="zh-CN" altLang="zh-CN" sz="3200" b="1">
                <a:latin typeface="Times New Roman" pitchFamily="18" charset="0"/>
              </a:rPr>
              <a:t>．一个化学反应中，当反应物的总能量大于生成物的总能</a:t>
            </a:r>
            <a:endParaRPr lang="en-US" altLang="zh-CN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       </a:t>
            </a:r>
            <a:r>
              <a:rPr lang="zh-CN" altLang="zh-CN" sz="3200" b="1">
                <a:latin typeface="Times New Roman" pitchFamily="18" charset="0"/>
              </a:rPr>
              <a:t>量时，反应放热，</a:t>
            </a:r>
            <a:r>
              <a:rPr lang="en-US" altLang="zh-CN" sz="3200" b="1">
                <a:latin typeface="Times New Roman" pitchFamily="18" charset="0"/>
              </a:rPr>
              <a:t>Δ</a:t>
            </a:r>
            <a:r>
              <a:rPr lang="en-US" altLang="zh-CN" sz="3200" b="1" i="1">
                <a:latin typeface="Times New Roman" pitchFamily="18" charset="0"/>
              </a:rPr>
              <a:t>H </a:t>
            </a:r>
            <a:r>
              <a:rPr lang="zh-CN" altLang="zh-CN" sz="3200" b="1">
                <a:latin typeface="Times New Roman" pitchFamily="18" charset="0"/>
              </a:rPr>
              <a:t>为</a:t>
            </a:r>
            <a:r>
              <a:rPr lang="en-US" altLang="zh-CN" sz="3200" b="1">
                <a:latin typeface="Times New Roman" pitchFamily="18" charset="0"/>
              </a:rPr>
              <a:t>“</a:t>
            </a:r>
            <a:r>
              <a:rPr lang="zh-CN" altLang="zh-CN" sz="3200" b="1">
                <a:latin typeface="Times New Roman" pitchFamily="18" charset="0"/>
              </a:rPr>
              <a:t>－</a:t>
            </a:r>
            <a:r>
              <a:rPr lang="en-US" altLang="zh-CN" sz="3200" b="1">
                <a:latin typeface="Times New Roman" pitchFamily="18" charset="0"/>
              </a:rPr>
              <a:t>”</a:t>
            </a:r>
            <a:endParaRPr lang="zh-CN" altLang="zh-CN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D</a:t>
            </a:r>
            <a:r>
              <a:rPr lang="zh-CN" altLang="zh-CN" sz="3200" b="1">
                <a:latin typeface="Times New Roman" pitchFamily="18" charset="0"/>
              </a:rPr>
              <a:t>．一个化学反应中，生成物总键能大于反应物的总键能时，</a:t>
            </a:r>
            <a:endParaRPr lang="en-US" altLang="zh-CN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       </a:t>
            </a:r>
            <a:r>
              <a:rPr lang="zh-CN" altLang="zh-CN" sz="3200" b="1">
                <a:latin typeface="Times New Roman" pitchFamily="18" charset="0"/>
              </a:rPr>
              <a:t>反应吸热，</a:t>
            </a:r>
            <a:r>
              <a:rPr lang="en-US" altLang="zh-CN" sz="3200" b="1">
                <a:latin typeface="Times New Roman" pitchFamily="18" charset="0"/>
              </a:rPr>
              <a:t>Δ</a:t>
            </a:r>
            <a:r>
              <a:rPr lang="en-US" altLang="zh-CN" sz="3200" b="1" i="1">
                <a:latin typeface="Times New Roman" pitchFamily="18" charset="0"/>
              </a:rPr>
              <a:t>H </a:t>
            </a:r>
            <a:r>
              <a:rPr lang="zh-CN" altLang="zh-CN" sz="3200" b="1">
                <a:latin typeface="Times New Roman" pitchFamily="18" charset="0"/>
              </a:rPr>
              <a:t>为</a:t>
            </a:r>
            <a:r>
              <a:rPr lang="en-US" altLang="zh-CN" sz="3200" b="1">
                <a:latin typeface="Times New Roman" pitchFamily="18" charset="0"/>
              </a:rPr>
              <a:t>“</a:t>
            </a:r>
            <a:r>
              <a:rPr lang="zh-CN" altLang="zh-CN" sz="3200" b="1">
                <a:latin typeface="Times New Roman" pitchFamily="18" charset="0"/>
              </a:rPr>
              <a:t>＋</a:t>
            </a:r>
            <a:r>
              <a:rPr lang="en-US" altLang="zh-CN" sz="3200" b="1">
                <a:latin typeface="Times New Roman" pitchFamily="18" charset="0"/>
              </a:rPr>
              <a:t>”</a:t>
            </a:r>
            <a:endParaRPr lang="zh-CN" altLang="zh-CN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 </a:t>
            </a:r>
            <a:endParaRPr lang="zh-CN" altLang="zh-CN" sz="3200" b="1">
              <a:latin typeface="Times New Roman" pitchFamily="18" charset="0"/>
            </a:endParaRPr>
          </a:p>
          <a:p>
            <a:pPr defTabSz="1217613"/>
            <a:endParaRPr lang="zh-CN" alt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31800" y="1701800"/>
            <a:ext cx="11088688" cy="3071813"/>
          </a:xfrm>
        </p:spPr>
        <p:txBody>
          <a:bodyPr lIns="121917" tIns="60958" rIns="121917" bIns="60958"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解析：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焓变单位中的 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kJ·mol</a:t>
            </a:r>
            <a:r>
              <a:rPr lang="zh-CN" altLang="en-US" sz="2800" b="1" baseline="30000" smtClean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zh-CN" sz="2800" b="1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，是指每摩尔具体的反应，不一定指参加反应的物质，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错；在反应中物质所具有的总能量减少，反应就放热，反之就吸热，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对；化学反应的实质是旧化学键的断裂，新化学键的形成，断键时吸收能量，成键时放出能量，所以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错。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7050" y="4660900"/>
            <a:ext cx="19113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7613"/>
            <a:r>
              <a:rPr lang="zh-CN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答案：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3200">
                <a:latin typeface="Lucida Sans Unicode" pitchFamily="34" charset="0"/>
                <a:ea typeface="黑体" pitchFamily="49" charset="-122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7" hidden="1"/>
          <p:cNvSpPr>
            <a:spLocks noChangeArrowheads="1"/>
          </p:cNvSpPr>
          <p:nvPr/>
        </p:nvSpPr>
        <p:spPr bwMode="auto">
          <a:xfrm>
            <a:off x="1428750" y="604838"/>
            <a:ext cx="2724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FFFF"/>
                </a:solidFill>
                <a:latin typeface="叶根友毛笔行书"/>
                <a:ea typeface="叶根友毛笔行书"/>
                <a:cs typeface="叶根友毛笔行书"/>
              </a:rPr>
              <a:t> 组织建设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371600" y="2422525"/>
            <a:ext cx="82677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293813" y="1841500"/>
            <a:ext cx="3060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化学 </a:t>
            </a:r>
            <a:r>
              <a:rPr lang="en-US" altLang="zh-CN" sz="2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sz="2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选修</a:t>
            </a:r>
            <a:r>
              <a:rPr lang="en-US" altLang="zh-CN" sz="2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8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84" name="图片 5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2888" y="5649913"/>
            <a:ext cx="177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1371600" y="3289300"/>
            <a:ext cx="82677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486" name="文本框 4"/>
          <p:cNvSpPr txBox="1">
            <a:spLocks noChangeArrowheads="1"/>
          </p:cNvSpPr>
          <p:nvPr/>
        </p:nvSpPr>
        <p:spPr bwMode="auto">
          <a:xfrm>
            <a:off x="2798763" y="4078288"/>
            <a:ext cx="5443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焓变   反应热</a:t>
            </a:r>
            <a:endParaRPr lang="zh-CN" altLang="zh-CN" sz="4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7" name="文本框 4"/>
          <p:cNvSpPr txBox="1">
            <a:spLocks noChangeArrowheads="1"/>
          </p:cNvSpPr>
          <p:nvPr/>
        </p:nvSpPr>
        <p:spPr bwMode="auto">
          <a:xfrm>
            <a:off x="1516063" y="2541588"/>
            <a:ext cx="7704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第一节  化学反应与能量变化</a:t>
            </a:r>
            <a:endParaRPr lang="zh-CN" altLang="zh-CN" sz="4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8" name="文本框 4"/>
          <p:cNvSpPr txBox="1">
            <a:spLocks noChangeArrowheads="1"/>
          </p:cNvSpPr>
          <p:nvPr/>
        </p:nvSpPr>
        <p:spPr bwMode="auto">
          <a:xfrm>
            <a:off x="2684463" y="3341688"/>
            <a:ext cx="5443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第一课时</a:t>
            </a:r>
            <a:endParaRPr lang="zh-CN" altLang="zh-CN" sz="4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1"/>
          <p:cNvSpPr txBox="1">
            <a:spLocks noChangeArrowheads="1"/>
          </p:cNvSpPr>
          <p:nvPr/>
        </p:nvSpPr>
        <p:spPr bwMode="auto">
          <a:xfrm>
            <a:off x="228600" y="1028700"/>
            <a:ext cx="112395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7613"/>
            <a:r>
              <a:rPr lang="en-US" altLang="zh-CN" sz="3200" b="1">
                <a:latin typeface="Times New Roman" pitchFamily="18" charset="0"/>
              </a:rPr>
              <a:t>2</a:t>
            </a:r>
            <a:r>
              <a:rPr lang="zh-CN" altLang="zh-CN" sz="3200" b="1">
                <a:latin typeface="Times New Roman" pitchFamily="18" charset="0"/>
              </a:rPr>
              <a:t>．下列说法正确的是</a:t>
            </a:r>
            <a:r>
              <a:rPr lang="en-US" altLang="zh-CN" sz="3200" b="1">
                <a:latin typeface="Times New Roman" pitchFamily="18" charset="0"/>
              </a:rPr>
              <a:t>(</a:t>
            </a:r>
            <a:r>
              <a:rPr lang="zh-CN" altLang="zh-CN" sz="3200" b="1">
                <a:latin typeface="Times New Roman" pitchFamily="18" charset="0"/>
              </a:rPr>
              <a:t>　　</a:t>
            </a:r>
            <a:r>
              <a:rPr lang="en-US" altLang="zh-CN" sz="3200" b="1">
                <a:latin typeface="Times New Roman" pitchFamily="18" charset="0"/>
              </a:rPr>
              <a:t>)</a:t>
            </a:r>
            <a:endParaRPr lang="zh-CN" altLang="zh-CN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A</a:t>
            </a:r>
            <a:r>
              <a:rPr lang="zh-CN" altLang="zh-CN" sz="3200" b="1">
                <a:latin typeface="Times New Roman" pitchFamily="18" charset="0"/>
              </a:rPr>
              <a:t>．热化学方程式中，化学式前面的化学计量数既可表示微粒</a:t>
            </a:r>
            <a:endParaRPr lang="zh-CN" altLang="en-US" sz="3200" b="1">
              <a:latin typeface="Times New Roman" pitchFamily="18" charset="0"/>
            </a:endParaRPr>
          </a:p>
          <a:p>
            <a:pPr defTabSz="1217613"/>
            <a:r>
              <a:rPr lang="zh-CN" altLang="en-US" sz="3200" b="1">
                <a:latin typeface="Times New Roman" pitchFamily="18" charset="0"/>
              </a:rPr>
              <a:t>       </a:t>
            </a:r>
            <a:r>
              <a:rPr lang="zh-CN" altLang="zh-CN" sz="3200" b="1">
                <a:latin typeface="Times New Roman" pitchFamily="18" charset="0"/>
              </a:rPr>
              <a:t>数，又可表示物质的量</a:t>
            </a: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B</a:t>
            </a:r>
            <a:r>
              <a:rPr lang="zh-CN" altLang="zh-CN" sz="3200" b="1">
                <a:latin typeface="Times New Roman" pitchFamily="18" charset="0"/>
              </a:rPr>
              <a:t>．热化学方程式中，如果没有注明温度和压强，则表示在标</a:t>
            </a:r>
            <a:endParaRPr lang="zh-CN" altLang="en-US" sz="3200" b="1">
              <a:latin typeface="Times New Roman" pitchFamily="18" charset="0"/>
            </a:endParaRPr>
          </a:p>
          <a:p>
            <a:pPr defTabSz="1217613"/>
            <a:r>
              <a:rPr lang="zh-CN" altLang="en-US" sz="3200" b="1">
                <a:latin typeface="Times New Roman" pitchFamily="18" charset="0"/>
              </a:rPr>
              <a:t>       </a:t>
            </a:r>
            <a:r>
              <a:rPr lang="zh-CN" altLang="zh-CN" sz="3200" b="1">
                <a:latin typeface="Times New Roman" pitchFamily="18" charset="0"/>
              </a:rPr>
              <a:t>准状况下测得的数据</a:t>
            </a: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C</a:t>
            </a:r>
            <a:r>
              <a:rPr lang="zh-CN" altLang="zh-CN" sz="3200" b="1">
                <a:latin typeface="Times New Roman" pitchFamily="18" charset="0"/>
              </a:rPr>
              <a:t>．书写热化学方程式时，不仅要写明反应热的符号和数值，</a:t>
            </a:r>
            <a:endParaRPr lang="zh-CN" altLang="en-US" sz="3200" b="1">
              <a:latin typeface="Times New Roman" pitchFamily="18" charset="0"/>
            </a:endParaRPr>
          </a:p>
          <a:p>
            <a:pPr defTabSz="1217613"/>
            <a:r>
              <a:rPr lang="zh-CN" altLang="en-US" sz="3200" b="1">
                <a:latin typeface="Times New Roman" pitchFamily="18" charset="0"/>
              </a:rPr>
              <a:t>       </a:t>
            </a:r>
            <a:r>
              <a:rPr lang="zh-CN" altLang="zh-CN" sz="3200" b="1">
                <a:latin typeface="Times New Roman" pitchFamily="18" charset="0"/>
              </a:rPr>
              <a:t>还要注明各物质的聚集状态</a:t>
            </a: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D</a:t>
            </a:r>
            <a:r>
              <a:rPr lang="zh-CN" altLang="zh-CN" sz="3200" b="1">
                <a:latin typeface="Times New Roman" pitchFamily="18" charset="0"/>
              </a:rPr>
              <a:t>．凡是化合反应都是放热反应，分解反应都是吸热反应</a:t>
            </a: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 </a:t>
            </a:r>
            <a:endParaRPr lang="zh-CN" altLang="zh-CN" sz="32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27050" y="1220788"/>
            <a:ext cx="10801350" cy="3670300"/>
          </a:xfrm>
        </p:spPr>
        <p:txBody>
          <a:bodyPr lIns="121917" tIns="60958" rIns="121917" bIns="60958"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解析：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项，热化学方程式中的化学计量数只表示物质的量，不表示微粒数，错误；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项，热化学方程式中，如果没有注明温度和压强，则表示在 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25 ℃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101 kPa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下测得的数据，错误：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项，书写热化学方程式时，不仅要写明反应热的符号和数值，还要注明各物质的聚集状态，正确；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项，大多数化合反应是放热反应，大多数分解反应是吸热反应，错误。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3888" y="4660900"/>
            <a:ext cx="19097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7613"/>
            <a:r>
              <a:rPr lang="zh-CN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答案：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3200">
                <a:latin typeface="Lucida Sans Unicode" pitchFamily="34" charset="0"/>
                <a:ea typeface="黑体" pitchFamily="49" charset="-122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4963" y="5087938"/>
            <a:ext cx="11617325" cy="1825625"/>
          </a:xfrm>
        </p:spPr>
        <p:txBody>
          <a:bodyPr lIns="121917" tIns="60958" rIns="121917" bIns="60958"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解析：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该热化学方程式表示：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1 mol 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固态碳和 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1 mol 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水蒸气反应生成 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1 mol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一氧化碳气体和 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1 mol 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氢气，吸收 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131.3 kJ 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的热量，特别要指明水的状态。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46788" y="1511300"/>
            <a:ext cx="7937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8" rIns="91434" bIns="45718" anchor="ctr">
            <a:spAutoFit/>
          </a:bodyPr>
          <a:lstStyle/>
          <a:p>
            <a:pPr defTabSz="1217613"/>
            <a:r>
              <a:rPr lang="en-US" altLang="zh-CN" sz="3500" b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zh-CN" altLang="en-US" sz="3500" b="1">
                <a:latin typeface="Times New Roman" pitchFamily="18" charset="0"/>
              </a:rPr>
              <a:t>　 </a:t>
            </a:r>
          </a:p>
        </p:txBody>
      </p:sp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393700" y="998538"/>
            <a:ext cx="1228883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7613"/>
            <a:r>
              <a:rPr lang="en-US" altLang="zh-CN" sz="3200" b="1">
                <a:latin typeface="Times New Roman" pitchFamily="18" charset="0"/>
              </a:rPr>
              <a:t>3</a:t>
            </a:r>
            <a:r>
              <a:rPr lang="zh-CN" altLang="zh-CN" sz="3200" b="1">
                <a:latin typeface="Times New Roman" pitchFamily="18" charset="0"/>
              </a:rPr>
              <a:t>．热化学方程式</a:t>
            </a:r>
            <a:r>
              <a:rPr lang="en-US" altLang="zh-CN" sz="3200" b="1">
                <a:latin typeface="Times New Roman" pitchFamily="18" charset="0"/>
              </a:rPr>
              <a:t>C(s)</a:t>
            </a:r>
            <a:r>
              <a:rPr lang="zh-CN" altLang="zh-CN" sz="3200" b="1">
                <a:latin typeface="Times New Roman" pitchFamily="18" charset="0"/>
              </a:rPr>
              <a:t>＋</a:t>
            </a:r>
            <a:r>
              <a:rPr lang="en-US" altLang="zh-CN" sz="3200" b="1">
                <a:latin typeface="Times New Roman" pitchFamily="18" charset="0"/>
              </a:rPr>
              <a:t>H</a:t>
            </a:r>
            <a:r>
              <a:rPr lang="en-US" altLang="zh-CN" sz="3200" b="1" baseline="-25000">
                <a:latin typeface="Times New Roman" pitchFamily="18" charset="0"/>
              </a:rPr>
              <a:t>2</a:t>
            </a:r>
            <a:r>
              <a:rPr lang="en-US" altLang="zh-CN" sz="3200" b="1">
                <a:latin typeface="Times New Roman" pitchFamily="18" charset="0"/>
              </a:rPr>
              <a:t>O(g)===CO(g)</a:t>
            </a:r>
            <a:r>
              <a:rPr lang="zh-CN" altLang="zh-CN" sz="3200" b="1">
                <a:latin typeface="Times New Roman" pitchFamily="18" charset="0"/>
              </a:rPr>
              <a:t>＋</a:t>
            </a:r>
            <a:r>
              <a:rPr lang="en-US" altLang="zh-CN" sz="3200" b="1">
                <a:latin typeface="Times New Roman" pitchFamily="18" charset="0"/>
              </a:rPr>
              <a:t>H</a:t>
            </a:r>
            <a:r>
              <a:rPr lang="en-US" altLang="zh-CN" sz="3200" b="1" baseline="-25000">
                <a:latin typeface="Times New Roman" pitchFamily="18" charset="0"/>
              </a:rPr>
              <a:t>2</a:t>
            </a:r>
            <a:r>
              <a:rPr lang="en-US" altLang="zh-CN" sz="3200" b="1">
                <a:latin typeface="Times New Roman" pitchFamily="18" charset="0"/>
              </a:rPr>
              <a:t>(g)</a:t>
            </a:r>
            <a:r>
              <a:rPr lang="zh-CN" altLang="zh-CN" sz="3200" b="1">
                <a:latin typeface="Times New Roman" pitchFamily="18" charset="0"/>
              </a:rPr>
              <a:t>　</a:t>
            </a:r>
            <a:endParaRPr lang="zh-CN" altLang="en-US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       Δ</a:t>
            </a:r>
            <a:r>
              <a:rPr lang="en-US" altLang="zh-CN" sz="3200" b="1" i="1">
                <a:latin typeface="Times New Roman" pitchFamily="18" charset="0"/>
              </a:rPr>
              <a:t>H</a:t>
            </a:r>
            <a:r>
              <a:rPr lang="zh-CN" altLang="zh-CN" sz="3200" b="1">
                <a:latin typeface="Times New Roman" pitchFamily="18" charset="0"/>
              </a:rPr>
              <a:t>＝</a:t>
            </a:r>
            <a:r>
              <a:rPr lang="en-US" altLang="zh-CN" sz="3200" b="1">
                <a:latin typeface="Times New Roman" pitchFamily="18" charset="0"/>
              </a:rPr>
              <a:t>131.3kJ·mol</a:t>
            </a:r>
            <a:r>
              <a:rPr lang="zh-CN" altLang="zh-CN" sz="3200" b="1" baseline="30000">
                <a:latin typeface="Times New Roman" pitchFamily="18" charset="0"/>
              </a:rPr>
              <a:t>－</a:t>
            </a:r>
            <a:r>
              <a:rPr lang="en-US" altLang="zh-CN" sz="3200" b="1" baseline="30000">
                <a:latin typeface="Times New Roman" pitchFamily="18" charset="0"/>
              </a:rPr>
              <a:t>1</a:t>
            </a:r>
            <a:r>
              <a:rPr lang="zh-CN" altLang="zh-CN" sz="3200" b="1">
                <a:latin typeface="Times New Roman" pitchFamily="18" charset="0"/>
              </a:rPr>
              <a:t>表示</a:t>
            </a:r>
            <a:r>
              <a:rPr lang="en-US" altLang="zh-CN" sz="3200" b="1">
                <a:latin typeface="Times New Roman" pitchFamily="18" charset="0"/>
              </a:rPr>
              <a:t>(</a:t>
            </a:r>
            <a:r>
              <a:rPr lang="zh-CN" altLang="zh-CN" sz="3200" b="1">
                <a:latin typeface="Times New Roman" pitchFamily="18" charset="0"/>
              </a:rPr>
              <a:t>　　</a:t>
            </a:r>
            <a:r>
              <a:rPr lang="en-US" altLang="zh-CN" sz="3200" b="1">
                <a:latin typeface="Times New Roman" pitchFamily="18" charset="0"/>
              </a:rPr>
              <a:t>)</a:t>
            </a:r>
            <a:endParaRPr lang="zh-CN" altLang="zh-CN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A</a:t>
            </a:r>
            <a:r>
              <a:rPr lang="zh-CN" altLang="zh-CN" sz="3200" b="1">
                <a:latin typeface="Times New Roman" pitchFamily="18" charset="0"/>
              </a:rPr>
              <a:t>．碳和水反应吸收</a:t>
            </a:r>
            <a:r>
              <a:rPr lang="en-US" altLang="zh-CN" sz="3200" b="1">
                <a:latin typeface="Times New Roman" pitchFamily="18" charset="0"/>
              </a:rPr>
              <a:t> 131.3 kJ </a:t>
            </a:r>
            <a:r>
              <a:rPr lang="zh-CN" altLang="zh-CN" sz="3200" b="1">
                <a:latin typeface="Times New Roman" pitchFamily="18" charset="0"/>
              </a:rPr>
              <a:t>能量</a:t>
            </a: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B</a:t>
            </a:r>
            <a:r>
              <a:rPr lang="zh-CN" altLang="zh-CN" sz="3200" b="1">
                <a:latin typeface="Times New Roman" pitchFamily="18" charset="0"/>
              </a:rPr>
              <a:t>．</a:t>
            </a:r>
            <a:r>
              <a:rPr lang="en-US" altLang="zh-CN" sz="3200" b="1">
                <a:latin typeface="Times New Roman" pitchFamily="18" charset="0"/>
              </a:rPr>
              <a:t>1 mol </a:t>
            </a:r>
            <a:r>
              <a:rPr lang="zh-CN" altLang="zh-CN" sz="3200" b="1">
                <a:latin typeface="Times New Roman" pitchFamily="18" charset="0"/>
              </a:rPr>
              <a:t>碳和</a:t>
            </a:r>
            <a:r>
              <a:rPr lang="en-US" altLang="zh-CN" sz="3200" b="1">
                <a:latin typeface="Times New Roman" pitchFamily="18" charset="0"/>
              </a:rPr>
              <a:t> 1 mol </a:t>
            </a:r>
            <a:r>
              <a:rPr lang="zh-CN" altLang="zh-CN" sz="3200" b="1">
                <a:latin typeface="Times New Roman" pitchFamily="18" charset="0"/>
              </a:rPr>
              <a:t>水反应生成一氧化碳和氢气并吸收</a:t>
            </a:r>
            <a:r>
              <a:rPr lang="en-US" altLang="zh-CN" sz="3200" b="1">
                <a:latin typeface="Times New Roman" pitchFamily="18" charset="0"/>
              </a:rPr>
              <a:t> 131.3     </a:t>
            </a: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       kJ </a:t>
            </a:r>
            <a:r>
              <a:rPr lang="zh-CN" altLang="zh-CN" sz="3200" b="1">
                <a:latin typeface="Times New Roman" pitchFamily="18" charset="0"/>
              </a:rPr>
              <a:t>热量</a:t>
            </a: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C</a:t>
            </a:r>
            <a:r>
              <a:rPr lang="zh-CN" altLang="zh-CN" sz="3200" b="1">
                <a:latin typeface="Times New Roman" pitchFamily="18" charset="0"/>
              </a:rPr>
              <a:t>．</a:t>
            </a:r>
            <a:r>
              <a:rPr lang="en-US" altLang="zh-CN" sz="3200" b="1">
                <a:latin typeface="Times New Roman" pitchFamily="18" charset="0"/>
              </a:rPr>
              <a:t>1 mol </a:t>
            </a:r>
            <a:r>
              <a:rPr lang="zh-CN" altLang="zh-CN" sz="3200" b="1">
                <a:latin typeface="Times New Roman" pitchFamily="18" charset="0"/>
              </a:rPr>
              <a:t>固态碳和</a:t>
            </a:r>
            <a:r>
              <a:rPr lang="en-US" altLang="zh-CN" sz="3200" b="1">
                <a:latin typeface="Times New Roman" pitchFamily="18" charset="0"/>
              </a:rPr>
              <a:t> 1 mol </a:t>
            </a:r>
            <a:r>
              <a:rPr lang="zh-CN" altLang="zh-CN" sz="3200" b="1">
                <a:latin typeface="Times New Roman" pitchFamily="18" charset="0"/>
              </a:rPr>
              <a:t>水蒸气反应生成一氧化碳气体和氢气，</a:t>
            </a:r>
            <a:endParaRPr lang="en-US" altLang="zh-CN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       </a:t>
            </a:r>
            <a:r>
              <a:rPr lang="zh-CN" altLang="zh-CN" sz="3200" b="1">
                <a:latin typeface="Times New Roman" pitchFamily="18" charset="0"/>
              </a:rPr>
              <a:t>吸热</a:t>
            </a:r>
            <a:r>
              <a:rPr lang="en-US" altLang="zh-CN" sz="3200" b="1">
                <a:latin typeface="Times New Roman" pitchFamily="18" charset="0"/>
              </a:rPr>
              <a:t> 131.3 kJ</a:t>
            </a:r>
            <a:endParaRPr lang="zh-CN" altLang="zh-CN" sz="3200" b="1">
              <a:latin typeface="Times New Roman" pitchFamily="18" charset="0"/>
            </a:endParaRPr>
          </a:p>
          <a:p>
            <a:pPr defTabSz="1217613"/>
            <a:r>
              <a:rPr lang="en-US" altLang="zh-CN" sz="3200" b="1">
                <a:latin typeface="Times New Roman" pitchFamily="18" charset="0"/>
              </a:rPr>
              <a:t>D</a:t>
            </a:r>
            <a:r>
              <a:rPr lang="zh-CN" altLang="zh-CN" sz="3200" b="1">
                <a:latin typeface="Times New Roman" pitchFamily="18" charset="0"/>
              </a:rPr>
              <a:t>．</a:t>
            </a:r>
            <a:r>
              <a:rPr lang="en-US" altLang="zh-CN" sz="3200" b="1">
                <a:latin typeface="Times New Roman" pitchFamily="18" charset="0"/>
              </a:rPr>
              <a:t>1 </a:t>
            </a:r>
            <a:r>
              <a:rPr lang="zh-CN" altLang="zh-CN" sz="3200" b="1">
                <a:latin typeface="Times New Roman" pitchFamily="18" charset="0"/>
              </a:rPr>
              <a:t>个固态碳原子和</a:t>
            </a:r>
            <a:r>
              <a:rPr lang="en-US" altLang="zh-CN" sz="3200" b="1">
                <a:latin typeface="Times New Roman" pitchFamily="18" charset="0"/>
              </a:rPr>
              <a:t> 1 </a:t>
            </a:r>
            <a:r>
              <a:rPr lang="zh-CN" altLang="zh-CN" sz="3200" b="1">
                <a:latin typeface="Times New Roman" pitchFamily="18" charset="0"/>
              </a:rPr>
              <a:t>分子水蒸气反应吸热</a:t>
            </a:r>
            <a:r>
              <a:rPr lang="en-US" altLang="zh-CN" sz="3200" b="1">
                <a:latin typeface="Times New Roman" pitchFamily="18" charset="0"/>
              </a:rPr>
              <a:t> 131.3 kJ</a:t>
            </a:r>
            <a:endParaRPr lang="zh-CN" altLang="zh-CN" sz="32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7" hidden="1"/>
          <p:cNvSpPr>
            <a:spLocks noChangeArrowheads="1"/>
          </p:cNvSpPr>
          <p:nvPr/>
        </p:nvSpPr>
        <p:spPr bwMode="auto">
          <a:xfrm>
            <a:off x="1428750" y="604838"/>
            <a:ext cx="2724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FFFF"/>
                </a:solidFill>
                <a:latin typeface="叶根友毛笔行书"/>
                <a:ea typeface="叶根友毛笔行书"/>
                <a:cs typeface="叶根友毛笔行书"/>
              </a:rPr>
              <a:t> 组织建设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371600" y="2422525"/>
            <a:ext cx="82677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612" name="文本框 5"/>
          <p:cNvSpPr txBox="1">
            <a:spLocks noChangeArrowheads="1"/>
          </p:cNvSpPr>
          <p:nvPr/>
        </p:nvSpPr>
        <p:spPr bwMode="auto">
          <a:xfrm>
            <a:off x="1293813" y="1841500"/>
            <a:ext cx="3060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化学 </a:t>
            </a:r>
            <a:r>
              <a:rPr lang="en-US" altLang="zh-CN" sz="2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sz="2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选修</a:t>
            </a:r>
            <a:r>
              <a:rPr lang="en-US" altLang="zh-CN" sz="2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8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371600" y="3289300"/>
            <a:ext cx="82677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614" name="文本框 4"/>
          <p:cNvSpPr txBox="1">
            <a:spLocks noChangeArrowheads="1"/>
          </p:cNvSpPr>
          <p:nvPr/>
        </p:nvSpPr>
        <p:spPr bwMode="auto">
          <a:xfrm>
            <a:off x="1335088" y="2509838"/>
            <a:ext cx="844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中和反应的反应热及其测量</a:t>
            </a:r>
            <a:endParaRPr lang="zh-CN" altLang="zh-CN" sz="4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温故知新</a:t>
            </a:r>
          </a:p>
        </p:txBody>
      </p:sp>
      <p:sp>
        <p:nvSpPr>
          <p:cNvPr id="69634" name="Text Box 9"/>
          <p:cNvSpPr txBox="1">
            <a:spLocks noChangeArrowheads="1"/>
          </p:cNvSpPr>
          <p:nvPr/>
        </p:nvSpPr>
        <p:spPr bwMode="auto">
          <a:xfrm>
            <a:off x="1563688" y="1727200"/>
            <a:ext cx="104219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、什么是中和反应？中和反应的热效应是放热的还是吸热的呢？</a:t>
            </a:r>
            <a:endParaRPr lang="zh-CN" altLang="en-US" sz="280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44675" y="2508250"/>
            <a:ext cx="9786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酸和碱作用生成盐和水的反应称为中和反应，中和反应的热效应是放热的。</a:t>
            </a:r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747713" y="3648075"/>
            <a:ext cx="11444287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、写出下列热化学方程式：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0.50mol/L 50mL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盐酸与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0.50mol/L50mLNaOH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溶液完全反应放出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1.4325kJ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的热量。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08088" y="5041900"/>
            <a:ext cx="101885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9250" indent="-161925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HCl(aq)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＋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NaOH(aq)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＝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NaCl(aq)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＋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H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O(l)  △H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＝－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57.3kJ/mol</a:t>
            </a:r>
          </a:p>
        </p:txBody>
      </p:sp>
      <p:pic>
        <p:nvPicPr>
          <p:cNvPr id="69638" name="Picture 4" descr="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1277938"/>
            <a:ext cx="1004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问题探究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323850" y="1636713"/>
            <a:ext cx="11433175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．定义：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在稀溶液中，酸跟碱发生中和反应，生成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1mol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水时的反应热叫做中和热。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中和热的表示：（稀的强酸与强碱反应）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       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H</a:t>
            </a:r>
            <a:r>
              <a:rPr lang="en-US" altLang="zh-CN" sz="2800" b="1" baseline="30000">
                <a:latin typeface="Times New Roman" pitchFamily="18" charset="0"/>
                <a:ea typeface="黑体" pitchFamily="49" charset="-122"/>
              </a:rPr>
              <a:t>+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(aq)+OH</a:t>
            </a:r>
            <a:r>
              <a:rPr lang="en-US" altLang="zh-CN" sz="2800" b="1" baseline="30000">
                <a:latin typeface="Times New Roman" pitchFamily="18" charset="0"/>
                <a:ea typeface="黑体" pitchFamily="49" charset="-122"/>
              </a:rPr>
              <a:t>-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(aq)=H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O (1) △H= -57.3kJ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／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mol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3.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要点：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  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Ⅰ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、条件：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稀溶液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  （浓溶液混合因稀释会放热）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  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Ⅱ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、反应物：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酸与碱</a:t>
            </a:r>
            <a:endParaRPr lang="zh-CN" altLang="en-US" sz="2800" b="1">
              <a:latin typeface="Times New Roman" pitchFamily="18" charset="0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 注：弱酸或弱碱中和热小于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57.3kJ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／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mol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（通常指测量），中和热不包括电解质电离或沉淀等所伴随的热效应。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  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Ⅲ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、生成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1mol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水和可溶性盐</a:t>
            </a:r>
          </a:p>
        </p:txBody>
      </p:sp>
      <p:sp>
        <p:nvSpPr>
          <p:cNvPr id="70659" name="矩形 5"/>
          <p:cNvSpPr>
            <a:spLocks noChangeArrowheads="1"/>
          </p:cNvSpPr>
          <p:nvPr/>
        </p:nvSpPr>
        <p:spPr bwMode="auto">
          <a:xfrm>
            <a:off x="508000" y="1063625"/>
            <a:ext cx="1989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一、中和热</a:t>
            </a:r>
            <a:endParaRPr lang="zh-CN" alt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总结感悟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38188" y="4591050"/>
            <a:ext cx="10647362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(3)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有弱酸或弱碱参加的中和反应，其中和热的数值都小于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57.3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，这是因为反应时弱酸或弱碱发生电离需要吸收热量。</a:t>
            </a:r>
          </a:p>
        </p:txBody>
      </p:sp>
      <p:sp>
        <p:nvSpPr>
          <p:cNvPr id="71683" name="矩形 3"/>
          <p:cNvSpPr>
            <a:spLocks noChangeArrowheads="1"/>
          </p:cNvSpPr>
          <p:nvPr/>
        </p:nvSpPr>
        <p:spPr bwMode="auto">
          <a:xfrm>
            <a:off x="546100" y="1162050"/>
            <a:ext cx="7859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1938"/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Courier New" pitchFamily="49" charset="0"/>
              </a:rPr>
              <a:t>中和热与中和反应的反应热辨析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25500" y="1943100"/>
            <a:ext cx="10574338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Courier New" pitchFamily="49" charset="0"/>
              </a:rPr>
              <a:t>(1)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Courier New" pitchFamily="49" charset="0"/>
              </a:rPr>
              <a:t>中和热指中和反应每生成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Courier New" pitchFamily="49" charset="0"/>
              </a:rPr>
              <a:t>1 mol H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Courier New" pitchFamily="49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Courier New" pitchFamily="49" charset="0"/>
              </a:rPr>
              <a:t>O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Courier New" pitchFamily="49" charset="0"/>
              </a:rPr>
              <a:t>时的反应热，与强酸、强碱的类别无关。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52475" y="3360738"/>
            <a:ext cx="10687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Courier New" pitchFamily="49" charset="0"/>
              </a:rPr>
              <a:t>(2)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Courier New" pitchFamily="49" charset="0"/>
              </a:rPr>
              <a:t>任何中和反应的中和热都相同，但是不同的中和反应的反应热可能不同。</a:t>
            </a:r>
            <a:endParaRPr lang="zh-CN" altLang="en-US">
              <a:ea typeface="黑体" pitchFamily="49" charset="-122"/>
              <a:cs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当堂训练</a:t>
            </a:r>
          </a:p>
        </p:txBody>
      </p:sp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284163" y="1169988"/>
            <a:ext cx="116903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　　含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 mol Ba(OH)</a:t>
            </a:r>
            <a:r>
              <a:rPr lang="en-US" altLang="zh-CN" sz="2800" b="1" baseline="-300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的稀溶液与足量盐酸反应，放出热量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114.6 kJ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。下列热化学方程式中，正确的是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双选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)(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　　　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endParaRPr lang="en-US" altLang="zh-CN" sz="2800" b="1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．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Ba(OH)</a:t>
            </a:r>
            <a:r>
              <a:rPr lang="en-US" altLang="zh-CN" sz="2800" b="1" baseline="-300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(aq)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2HCl(aq)===BaCl</a:t>
            </a:r>
            <a:r>
              <a:rPr lang="en-US" altLang="zh-CN" sz="2800" b="1" baseline="-300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(aq)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2H</a:t>
            </a:r>
            <a:r>
              <a:rPr lang="en-US" altLang="zh-CN" sz="2800" b="1" baseline="-300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O(l)  ΔH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＝＋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114.6 kJ/mol</a:t>
            </a:r>
            <a:endParaRPr lang="en-US" altLang="zh-CN" sz="2800" b="1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．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Ba(OH)</a:t>
            </a:r>
            <a:r>
              <a:rPr lang="en-US" altLang="zh-CN" sz="2800" b="1" baseline="-300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(aq)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2HCl(aq)===BaCl</a:t>
            </a:r>
            <a:r>
              <a:rPr lang="en-US" altLang="zh-CN" sz="2800" b="1" baseline="-300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(aq)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2H</a:t>
            </a:r>
            <a:r>
              <a:rPr lang="en-US" altLang="zh-CN" sz="2800" b="1" baseline="-300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O(l)  ΔH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＝－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114.6 kJ/mol </a:t>
            </a:r>
            <a:endParaRPr lang="en-US" altLang="zh-CN" sz="2800" b="1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．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Ba(OH)</a:t>
            </a:r>
            <a:r>
              <a:rPr lang="en-US" altLang="zh-CN" sz="2800" b="1" baseline="-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(aq)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HCl(aq)===BaCl</a:t>
            </a:r>
            <a:r>
              <a:rPr lang="en-US" altLang="zh-CN" sz="2800" b="1" baseline="-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(aq)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</a:t>
            </a:r>
            <a:r>
              <a:rPr lang="en-US" altLang="zh-CN" sz="2800" b="1" baseline="-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O(l)    ΔH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＝－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57.3 kJ/mol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．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Ba(OH)</a:t>
            </a:r>
            <a:r>
              <a:rPr lang="en-US" altLang="zh-CN" sz="2800" b="1" baseline="-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(aq)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HCl(aq)===BaCl</a:t>
            </a:r>
            <a:r>
              <a:rPr lang="en-US" altLang="zh-CN" sz="2800" b="1" baseline="-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(aq)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</a:t>
            </a:r>
            <a:r>
              <a:rPr lang="en-US" altLang="zh-CN" sz="2800" b="1" baseline="-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O(l)    ΔH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＝＋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57.3 kJ/mol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03900" y="2009775"/>
            <a:ext cx="1033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B  C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41338" y="1255713"/>
            <a:ext cx="11064875" cy="13033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【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实验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3】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哪些数据可以帮助我们测出反应热呢？我们怎样将这些数据转化为热量的变化呢？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01850" y="2751138"/>
            <a:ext cx="720407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Q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＝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cm△t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Q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：中和反应放出的热量。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C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：反应混合液的比热容，为常数。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m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：反应混合物液的总质量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△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t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：反应前后溶液温度的差值。</a:t>
            </a:r>
          </a:p>
        </p:txBody>
      </p:sp>
      <p:sp>
        <p:nvSpPr>
          <p:cNvPr id="73731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实验设计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57263" y="1401763"/>
            <a:ext cx="82296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20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hlinkClick r:id="rId2" action="ppaction://hlinksldjump"/>
              </a:rPr>
              <a:t>如何设计实验得到以上所需数据？</a:t>
            </a:r>
            <a:endParaRPr lang="zh-CN" altLang="en-US" sz="2800" b="1">
              <a:latin typeface="Times New Roman" pitchFamily="18" charset="0"/>
              <a:ea typeface="黑体" pitchFamily="49" charset="-122"/>
            </a:endParaRPr>
          </a:p>
          <a:p>
            <a:pPr marL="342900" indent="-342900" eaLnBrk="0" hangingPunct="0">
              <a:lnSpc>
                <a:spcPct val="20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hlinkClick r:id="rId3" action="ppaction://hlinksldjump"/>
              </a:rPr>
              <a:t>实验装置应该满足什么条件？</a:t>
            </a:r>
            <a:endParaRPr lang="zh-CN" altLang="en-US" sz="2800" b="1">
              <a:latin typeface="Times New Roman" pitchFamily="18" charset="0"/>
              <a:ea typeface="黑体" pitchFamily="49" charset="-122"/>
            </a:endParaRPr>
          </a:p>
          <a:p>
            <a:pPr marL="342900" indent="-342900" eaLnBrk="0" hangingPunct="0">
              <a:lnSpc>
                <a:spcPct val="20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hlinkClick r:id="rId4" action="ppaction://hlinksldjump"/>
              </a:rPr>
              <a:t>实验操作时应注意什么问题？</a:t>
            </a:r>
            <a:endParaRPr lang="zh-CN" altLang="en-US" sz="2800" b="1">
              <a:latin typeface="Times New Roman" pitchFamily="18" charset="0"/>
              <a:ea typeface="黑体" pitchFamily="49" charset="-122"/>
            </a:endParaRPr>
          </a:p>
          <a:p>
            <a:pPr marL="342900" indent="-342900" eaLnBrk="0" hangingPunct="0">
              <a:lnSpc>
                <a:spcPct val="20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hlinkClick r:id="rId5" action="ppaction://hlinksldjump"/>
              </a:rPr>
              <a:t>处理数据时还需注意什么问题呢？</a:t>
            </a:r>
            <a:endParaRPr lang="en-US" altLang="zh-CN" sz="2800" b="1">
              <a:latin typeface="Times New Roman" pitchFamily="18" charset="0"/>
              <a:ea typeface="黑体" pitchFamily="49" charset="-122"/>
            </a:endParaRPr>
          </a:p>
          <a:p>
            <a:pPr marL="342900" indent="-342900" eaLnBrk="0" hangingPunct="0">
              <a:lnSpc>
                <a:spcPct val="20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hlinkClick r:id="rId6" action="ppaction://hlinksldjump"/>
              </a:rPr>
              <a:t>实验误差的分析</a:t>
            </a:r>
            <a:endParaRPr lang="en-US" altLang="zh-CN" sz="2800" b="1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4754" name="矩形 10"/>
          <p:cNvSpPr>
            <a:spLocks noChangeArrowheads="1"/>
          </p:cNvSpPr>
          <p:nvPr/>
        </p:nvSpPr>
        <p:spPr bwMode="auto">
          <a:xfrm>
            <a:off x="442913" y="1081088"/>
            <a:ext cx="6364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二、盐酸与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NaOH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反应的中和热的测定</a:t>
            </a:r>
          </a:p>
        </p:txBody>
      </p:sp>
      <p:sp>
        <p:nvSpPr>
          <p:cNvPr id="74755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实验设计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638175" y="1308100"/>
            <a:ext cx="5465763" cy="5207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2" charset="-122"/>
                <a:cs typeface="+mj-cs"/>
              </a:rPr>
              <a:t>影响实验精确度的主要因素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1073150" y="2087563"/>
            <a:ext cx="100615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、盐酸和氢氧化钠溶液的浓度和量取的体积要取定值。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、准确测量反应前后的温度值。</a:t>
            </a:r>
          </a:p>
        </p:txBody>
      </p:sp>
      <p:pic>
        <p:nvPicPr>
          <p:cNvPr id="75779" name="Picture 4" descr="009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6513"/>
            <a:ext cx="457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实验设计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矩形 5"/>
          <p:cNvSpPr>
            <a:spLocks noChangeArrowheads="1"/>
          </p:cNvSpPr>
          <p:nvPr/>
        </p:nvSpPr>
        <p:spPr bwMode="auto">
          <a:xfrm>
            <a:off x="10077450" y="414338"/>
            <a:ext cx="1620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实验视频</a:t>
            </a:r>
          </a:p>
        </p:txBody>
      </p:sp>
      <p:pic>
        <p:nvPicPr>
          <p:cNvPr id="39" name="Picture 12" descr="1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8975" y="1389063"/>
            <a:ext cx="35353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8825" y="1198563"/>
            <a:ext cx="6461125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31818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46088" y="936625"/>
            <a:ext cx="3035300" cy="4349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2" charset="-122"/>
                <a:cs typeface="+mj-cs"/>
              </a:rPr>
              <a:t>实验装置和仪器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676275" y="1609725"/>
            <a:ext cx="963295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使用绝缘装置，避免热量散失到反应体系外  </a:t>
            </a:r>
            <a:endParaRPr lang="en-US" altLang="zh-CN" sz="2800" b="1">
              <a:latin typeface="Times New Roman" pitchFamily="18" charset="0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                           ——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保温杯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……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盐酸与氢氧化钠溶液混合后液面上方的空间尽可能小</a:t>
            </a:r>
            <a:endParaRPr lang="en-US" altLang="zh-CN" sz="2800" b="1">
              <a:latin typeface="Times New Roman" pitchFamily="18" charset="0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                                                   ——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上面盖纸板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整个反应体系的温度应保持均衡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                               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——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搅拌装置的设计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用什么量取溶液最准确？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                             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——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烧杯？量筒？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选取精确度高的温度计</a:t>
            </a:r>
          </a:p>
        </p:txBody>
      </p:sp>
      <p:pic>
        <p:nvPicPr>
          <p:cNvPr id="77827" name="Picture 4" descr="009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实验设计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511175" y="1031875"/>
            <a:ext cx="4414838" cy="4730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2" charset="-122"/>
                <a:cs typeface="+mj-cs"/>
              </a:rPr>
              <a:t>实验操作时应注意的问题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717550" y="1666875"/>
            <a:ext cx="1147445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用量筒准确量取一定体积的盐酸和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NaOH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溶液</a:t>
            </a:r>
          </a:p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及时搅拌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使反应充分进行，同时也是为了使反应体系的温度均衡</a:t>
            </a:r>
          </a:p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温度计的读数要准确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什么时候开始读数？怎样读数才正确？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注：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、待温度计稳定一段时间后再读数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、测量盐酸的温度后，要将温度计冲洗再测量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NaOH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溶液的温度</a:t>
            </a:r>
          </a:p>
        </p:txBody>
      </p:sp>
      <p:pic>
        <p:nvPicPr>
          <p:cNvPr id="78851" name="Picture 4" descr="009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实验设计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 bwMode="auto">
          <a:xfrm>
            <a:off x="503238" y="1581150"/>
            <a:ext cx="1139825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800" b="1" i="1">
                <a:latin typeface="Times New Roman" pitchFamily="18" charset="0"/>
                <a:ea typeface="黑体" pitchFamily="49" charset="-122"/>
              </a:rPr>
              <a:t>C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为常数，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4.18J/(g·℃)</a:t>
            </a:r>
          </a:p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盐酸和氢氧化钠溶液的密度</a:t>
            </a:r>
            <a:r>
              <a:rPr lang="el-GR" altLang="zh-CN" sz="2800" b="1">
                <a:latin typeface="Times New Roman" pitchFamily="18" charset="0"/>
                <a:ea typeface="黑体" pitchFamily="49" charset="-122"/>
                <a:cs typeface="Arial" charset="0"/>
              </a:rPr>
              <a:t>ρ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Arial" charset="0"/>
              </a:rPr>
              <a:t>近似取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Arial" charset="0"/>
              </a:rPr>
              <a:t>1g/mL</a:t>
            </a:r>
          </a:p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cs typeface="Arial" charset="0"/>
              </a:rPr>
              <a:t>质量</a:t>
            </a:r>
            <a:r>
              <a:rPr lang="en-US" altLang="zh-CN" sz="2800" b="1" i="1">
                <a:latin typeface="Times New Roman" pitchFamily="18" charset="0"/>
                <a:ea typeface="黑体" pitchFamily="49" charset="-122"/>
                <a:cs typeface="Arial" charset="0"/>
              </a:rPr>
              <a:t>m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Arial" charset="0"/>
              </a:rPr>
              <a:t>记为盐酸质量</a:t>
            </a:r>
            <a:r>
              <a:rPr lang="en-US" altLang="zh-CN" sz="2800" b="1" i="1">
                <a:latin typeface="Times New Roman" pitchFamily="18" charset="0"/>
                <a:ea typeface="黑体" pitchFamily="49" charset="-122"/>
                <a:cs typeface="Arial" charset="0"/>
              </a:rPr>
              <a:t>m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  <a:cs typeface="Arial" charset="0"/>
              </a:rPr>
              <a:t>1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Arial" charset="0"/>
              </a:rPr>
              <a:t>和氢氧化钠溶液质量</a:t>
            </a:r>
            <a:r>
              <a:rPr lang="en-US" altLang="zh-CN" sz="2800" b="1" i="1">
                <a:latin typeface="Times New Roman" pitchFamily="18" charset="0"/>
                <a:ea typeface="黑体" pitchFamily="49" charset="-122"/>
                <a:cs typeface="Arial" charset="0"/>
              </a:rPr>
              <a:t>m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  <a:cs typeface="Arial" charset="0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Arial" charset="0"/>
              </a:rPr>
              <a:t>之和，即</a:t>
            </a:r>
            <a:r>
              <a:rPr lang="en-US" altLang="zh-CN" sz="2800" b="1" i="1">
                <a:latin typeface="Times New Roman" pitchFamily="18" charset="0"/>
                <a:ea typeface="黑体" pitchFamily="49" charset="-122"/>
                <a:cs typeface="Arial" charset="0"/>
              </a:rPr>
              <a:t>m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Arial" charset="0"/>
              </a:rPr>
              <a:t>=(</a:t>
            </a:r>
            <a:r>
              <a:rPr lang="en-US" altLang="zh-CN" sz="2800" b="1" i="1">
                <a:latin typeface="Times New Roman" pitchFamily="18" charset="0"/>
                <a:ea typeface="黑体" pitchFamily="49" charset="-122"/>
                <a:cs typeface="Arial" charset="0"/>
              </a:rPr>
              <a:t>m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  <a:cs typeface="Arial" charset="0"/>
              </a:rPr>
              <a:t>1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Arial" charset="0"/>
              </a:rPr>
              <a:t>+</a:t>
            </a:r>
            <a:r>
              <a:rPr lang="en-US" altLang="zh-CN" sz="2800" b="1" i="1">
                <a:latin typeface="Times New Roman" pitchFamily="18" charset="0"/>
                <a:ea typeface="黑体" pitchFamily="49" charset="-122"/>
                <a:cs typeface="Arial" charset="0"/>
              </a:rPr>
              <a:t>m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  <a:cs typeface="Arial" charset="0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Arial" charset="0"/>
              </a:rPr>
              <a:t>)</a:t>
            </a:r>
          </a:p>
          <a:p>
            <a:pPr indent="-34290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Arial" charset="0"/>
              </a:rPr>
              <a:t>           </a:t>
            </a:r>
            <a:r>
              <a:rPr lang="en-US" altLang="zh-CN" sz="2800" b="1" i="1">
                <a:latin typeface="Times New Roman" pitchFamily="18" charset="0"/>
                <a:ea typeface="黑体" pitchFamily="49" charset="-122"/>
                <a:cs typeface="Arial" charset="0"/>
              </a:rPr>
              <a:t>Q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Arial" charset="0"/>
              </a:rPr>
              <a:t>=(</a:t>
            </a:r>
            <a:r>
              <a:rPr lang="en-US" altLang="zh-CN" sz="2800" b="1" i="1">
                <a:latin typeface="Times New Roman" pitchFamily="18" charset="0"/>
                <a:ea typeface="黑体" pitchFamily="49" charset="-122"/>
                <a:cs typeface="Arial" charset="0"/>
              </a:rPr>
              <a:t>m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  <a:cs typeface="Arial" charset="0"/>
              </a:rPr>
              <a:t>1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Arial" charset="0"/>
              </a:rPr>
              <a:t>+</a:t>
            </a:r>
            <a:r>
              <a:rPr lang="en-US" altLang="zh-CN" sz="2800" b="1" i="1">
                <a:latin typeface="Times New Roman" pitchFamily="18" charset="0"/>
                <a:ea typeface="黑体" pitchFamily="49" charset="-122"/>
                <a:cs typeface="Arial" charset="0"/>
              </a:rPr>
              <a:t>m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  <a:cs typeface="Arial" charset="0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Arial" charset="0"/>
              </a:rPr>
              <a:t>) 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·</a:t>
            </a:r>
            <a:r>
              <a:rPr lang="en-US" altLang="zh-CN" sz="2800" b="1" i="1"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 ·(t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-t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</a:rPr>
              <a:t>1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　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=  0.418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t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t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）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kJ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None/>
            </a:pPr>
            <a:endParaRPr lang="en-US" altLang="zh-CN" sz="2800" b="1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509588" y="1022350"/>
            <a:ext cx="3059112" cy="525463"/>
          </a:xfrm>
          <a:prstGeom prst="rect">
            <a:avLst/>
          </a:prstGeom>
          <a:noFill/>
          <a:ln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2" charset="-122"/>
                <a:cs typeface="+mj-cs"/>
              </a:rPr>
              <a:t>实验数据的处理</a:t>
            </a:r>
          </a:p>
        </p:txBody>
      </p:sp>
      <p:pic>
        <p:nvPicPr>
          <p:cNvPr id="79875" name="Picture 4" descr="009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11213" y="4252913"/>
            <a:ext cx="10309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想一想：此式是不是该反应的反应热？是中和热吗？为什么？ </a:t>
            </a: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957388" y="4806950"/>
            <a:ext cx="7272337" cy="1155700"/>
            <a:chOff x="476" y="1933"/>
            <a:chExt cx="4581" cy="728"/>
          </a:xfrm>
        </p:grpSpPr>
        <p:grpSp>
          <p:nvGrpSpPr>
            <p:cNvPr id="79879" name="Group 13"/>
            <p:cNvGrpSpPr>
              <a:grpSpLocks/>
            </p:cNvGrpSpPr>
            <p:nvPr/>
          </p:nvGrpSpPr>
          <p:grpSpPr bwMode="auto">
            <a:xfrm>
              <a:off x="476" y="1933"/>
              <a:ext cx="4581" cy="728"/>
              <a:chOff x="476" y="1933"/>
              <a:chExt cx="4581" cy="741"/>
            </a:xfrm>
          </p:grpSpPr>
          <p:sp>
            <p:nvSpPr>
              <p:cNvPr id="79883" name="Text Box 14"/>
              <p:cNvSpPr txBox="1">
                <a:spLocks noChangeArrowheads="1"/>
              </p:cNvSpPr>
              <p:nvPr/>
            </p:nvSpPr>
            <p:spPr bwMode="auto">
              <a:xfrm>
                <a:off x="476" y="2115"/>
                <a:ext cx="4581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79884" name="Text Box 15"/>
              <p:cNvSpPr txBox="1">
                <a:spLocks noChangeArrowheads="1"/>
              </p:cNvSpPr>
              <p:nvPr/>
            </p:nvSpPr>
            <p:spPr bwMode="auto">
              <a:xfrm>
                <a:off x="1066" y="2071"/>
                <a:ext cx="453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3600">
                    <a:solidFill>
                      <a:srgbClr val="FF0000"/>
                    </a:solidFill>
                    <a:ea typeface="隶书" pitchFamily="49" charset="-122"/>
                  </a:rPr>
                  <a:t>－</a:t>
                </a:r>
              </a:p>
            </p:txBody>
          </p:sp>
          <p:sp>
            <p:nvSpPr>
              <p:cNvPr id="79885" name="Text Box 16"/>
              <p:cNvSpPr txBox="1">
                <a:spLocks noChangeArrowheads="1"/>
              </p:cNvSpPr>
              <p:nvPr/>
            </p:nvSpPr>
            <p:spPr bwMode="auto">
              <a:xfrm>
                <a:off x="1519" y="1933"/>
                <a:ext cx="2041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FF0000"/>
                    </a:solidFill>
                  </a:rPr>
                  <a:t>　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ea typeface="黑体" pitchFamily="49" charset="-122"/>
                  </a:rPr>
                  <a:t>0.418 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itchFamily="18" charset="0"/>
                    <a:ea typeface="黑体" pitchFamily="49" charset="-122"/>
                  </a:rPr>
                  <a:t>（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ea typeface="黑体" pitchFamily="49" charset="-122"/>
                  </a:rPr>
                  <a:t>t</a:t>
                </a:r>
                <a:r>
                  <a:rPr lang="en-US" altLang="zh-CN" sz="2800" b="1" baseline="-25000">
                    <a:solidFill>
                      <a:srgbClr val="FF0000"/>
                    </a:solidFill>
                    <a:latin typeface="Times New Roman" pitchFamily="18" charset="0"/>
                    <a:ea typeface="黑体" pitchFamily="49" charset="-122"/>
                  </a:rPr>
                  <a:t>2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itchFamily="18" charset="0"/>
                    <a:ea typeface="黑体" pitchFamily="49" charset="-122"/>
                  </a:rPr>
                  <a:t>－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ea typeface="黑体" pitchFamily="49" charset="-122"/>
                  </a:rPr>
                  <a:t>t</a:t>
                </a:r>
                <a:r>
                  <a:rPr lang="en-US" altLang="zh-CN" sz="2800" b="1" baseline="-25000">
                    <a:solidFill>
                      <a:srgbClr val="FF0000"/>
                    </a:solidFill>
                    <a:latin typeface="Times New Roman" pitchFamily="18" charset="0"/>
                    <a:ea typeface="黑体" pitchFamily="49" charset="-122"/>
                  </a:rPr>
                  <a:t>1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itchFamily="18" charset="0"/>
                    <a:ea typeface="黑体" pitchFamily="49" charset="-122"/>
                  </a:rPr>
                  <a:t>）</a:t>
                </a:r>
              </a:p>
            </p:txBody>
          </p:sp>
          <p:sp>
            <p:nvSpPr>
              <p:cNvPr id="79886" name="Text Box 17"/>
              <p:cNvSpPr txBox="1">
                <a:spLocks noChangeArrowheads="1"/>
              </p:cNvSpPr>
              <p:nvPr/>
            </p:nvSpPr>
            <p:spPr bwMode="auto">
              <a:xfrm>
                <a:off x="2064" y="2341"/>
                <a:ext cx="1769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0.025</a:t>
                </a:r>
              </a:p>
            </p:txBody>
          </p:sp>
        </p:grpSp>
        <p:grpSp>
          <p:nvGrpSpPr>
            <p:cNvPr id="79880" name="Group 18"/>
            <p:cNvGrpSpPr>
              <a:grpSpLocks/>
            </p:cNvGrpSpPr>
            <p:nvPr/>
          </p:nvGrpSpPr>
          <p:grpSpPr bwMode="auto">
            <a:xfrm>
              <a:off x="1519" y="2115"/>
              <a:ext cx="3402" cy="365"/>
              <a:chOff x="1519" y="2115"/>
              <a:chExt cx="3402" cy="367"/>
            </a:xfrm>
          </p:grpSpPr>
          <p:sp>
            <p:nvSpPr>
              <p:cNvPr id="79881" name="Line 19"/>
              <p:cNvSpPr>
                <a:spLocks noChangeShapeType="1"/>
              </p:cNvSpPr>
              <p:nvPr/>
            </p:nvSpPr>
            <p:spPr bwMode="auto">
              <a:xfrm>
                <a:off x="1519" y="2296"/>
                <a:ext cx="19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882" name="Text Box 20"/>
              <p:cNvSpPr txBox="1">
                <a:spLocks noChangeArrowheads="1"/>
              </p:cNvSpPr>
              <p:nvPr/>
            </p:nvSpPr>
            <p:spPr bwMode="auto">
              <a:xfrm>
                <a:off x="3606" y="2115"/>
                <a:ext cx="1315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F0000"/>
                    </a:solidFill>
                  </a:rPr>
                  <a:t> 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kJ/mol</a:t>
                </a:r>
              </a:p>
            </p:txBody>
          </p:sp>
        </p:grpSp>
      </p:grpSp>
      <p:sp>
        <p:nvSpPr>
          <p:cNvPr id="79878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实验设计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98513" y="2405063"/>
            <a:ext cx="105727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①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大烧杯上没有盖硬纸板</a:t>
            </a:r>
            <a:endParaRPr lang="en-US" altLang="zh-CN" sz="2800" b="1">
              <a:latin typeface="Times New Roman" pitchFamily="18" charset="0"/>
              <a:ea typeface="黑体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②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在中和热测定实验中用金属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不与酸反应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质环形搅拌棒代替环形玻璃搅拌棒</a:t>
            </a:r>
            <a:endParaRPr lang="zh-CN" altLang="en-US" sz="2800" b="1">
              <a:latin typeface="Times New Roman" pitchFamily="18" charset="0"/>
              <a:ea typeface="黑体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③用相同浓度和体积的醋酸代替稀盐酸溶液 进行实验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④实验中改用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100 mL 0.50 mol/L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盐酸跟 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100 mL 0.50 mol/L NaOH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溶液进行实验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27675" y="259715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变 小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70700" y="3816350"/>
            <a:ext cx="1550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变 小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436100" y="4579938"/>
            <a:ext cx="1419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变 小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545263" y="5972175"/>
            <a:ext cx="1447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 变</a:t>
            </a:r>
          </a:p>
        </p:txBody>
      </p:sp>
      <p:sp>
        <p:nvSpPr>
          <p:cNvPr id="80902" name="Rectangle 7"/>
          <p:cNvSpPr>
            <a:spLocks noChangeArrowheads="1"/>
          </p:cNvSpPr>
          <p:nvPr/>
        </p:nvSpPr>
        <p:spPr bwMode="auto">
          <a:xfrm>
            <a:off x="471488" y="946150"/>
            <a:ext cx="1153318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/>
              <a:t>           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实验测定的结果普遍偏低，主要原因是反应过程中的热量的损失，所以在反应中要采取较好的绝热措施以减小实验误差。 </a:t>
            </a:r>
          </a:p>
        </p:txBody>
      </p:sp>
      <p:pic>
        <p:nvPicPr>
          <p:cNvPr id="80903" name="Picture 4" descr="009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当堂巩固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560388" y="1239838"/>
            <a:ext cx="109728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１、在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800 mL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的大烧杯中放入碎纸屑，把盛有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50 mL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0.50 mol·L</a:t>
            </a:r>
            <a:r>
              <a:rPr lang="zh-CN" altLang="en-US" sz="2800" b="1" baseline="30000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－</a:t>
            </a:r>
            <a:r>
              <a:rPr lang="en-US" altLang="zh-CN" sz="2800" b="1" baseline="30000">
                <a:latin typeface="Times New Roman" pitchFamily="18" charset="0"/>
                <a:ea typeface="黑体" pitchFamily="49" charset="-122"/>
                <a:cs typeface="Courier New" pitchFamily="49" charset="0"/>
              </a:rPr>
              <a:t>1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盐酸的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200 mL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烧杯放到大烧杯中，两只</a:t>
            </a:r>
            <a:endParaRPr lang="en-US" altLang="zh-CN" sz="2800" b="1">
              <a:latin typeface="Times New Roman" pitchFamily="18" charset="0"/>
              <a:ea typeface="黑体" pitchFamily="49" charset="-122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烧杯间填满碎纸屑。用泡沫塑料板做成大烧杯盖，通过盖子插入一根玻璃搅拌棒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末端呈半圆环的玻璃棒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和一只温度计，测定溶液的温度。迅速往盐酸溶液中加入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50 mL 0.55 mol·L</a:t>
            </a:r>
            <a:r>
              <a:rPr lang="zh-CN" altLang="en-US" sz="2800" b="1" baseline="30000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－</a:t>
            </a:r>
            <a:r>
              <a:rPr lang="en-US" altLang="zh-CN" sz="2800" b="1" baseline="30000">
                <a:latin typeface="Times New Roman" pitchFamily="18" charset="0"/>
                <a:ea typeface="黑体" pitchFamily="49" charset="-122"/>
                <a:cs typeface="Courier New" pitchFamily="49" charset="0"/>
              </a:rPr>
              <a:t>1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烧碱溶液，盖好，搅拌溶液，观察温度的变化。当温度保持稳定时，记录读数，取出装反应液的烧杯，倒出溶液，清洗干净，保持内外杯壁干燥。重复进行三次实验。用这一实验可以粗略测定中和热。 </a:t>
            </a:r>
            <a:endParaRPr lang="zh-CN" altLang="en-US" sz="2800">
              <a:latin typeface="Times New Roman" pitchFamily="18" charset="0"/>
              <a:ea typeface="黑体" pitchFamily="49" charset="-122"/>
              <a:cs typeface="Courier New" pitchFamily="49" charset="0"/>
            </a:endParaRPr>
          </a:p>
        </p:txBody>
      </p:sp>
      <p:pic>
        <p:nvPicPr>
          <p:cNvPr id="10" name="Picture 6" descr="g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4600" y="99536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当堂巩固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427038" y="950913"/>
            <a:ext cx="11356975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(1)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烧杯间填满碎纸屑的作用是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_____________________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。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(2)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要重复进行三次实验的目的是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______________________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。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(3)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烧杯如果不盖泡沫塑料板，所求得的中和热数值将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________(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填“偏大”、“偏小”或“无影响”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。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(4)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实验中若改用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60 mL 0.50 mol·L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－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1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盐酸和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50 mL 0.55 mol·L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－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1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烧碱溶液进行上述反应，与上述实验相比，所放出的热量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___________(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填“相等”或“不相等”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，所求中和热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________(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填“相等”或“不相等”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，理由是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____________________________________________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。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(5)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三次平行操作测得数据中，起始时盐酸与烧碱溶液温度相同，而终止温度与起始温度之差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(t2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－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t1)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分别为①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2.3 ℃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，②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2.4 ℃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，③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2.9 ℃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，则最终代入计算式的温度差的平均值为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________℃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。 </a:t>
            </a: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5426075" y="993775"/>
            <a:ext cx="676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保温、隔热，减少实验过程中热量的损失 </a:t>
            </a: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5754688" y="1501775"/>
            <a:ext cx="39544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减少实验过程中的误差 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9224963" y="1973263"/>
            <a:ext cx="1082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偏小 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8786813" y="3441700"/>
            <a:ext cx="1441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不相等 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870575" y="3929063"/>
            <a:ext cx="112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相等</a:t>
            </a:r>
            <a:r>
              <a:rPr lang="zh-CN" altLang="en-US" sz="240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 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6175375" y="5984875"/>
            <a:ext cx="903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2.35 </a:t>
            </a:r>
          </a:p>
        </p:txBody>
      </p:sp>
      <p:sp>
        <p:nvSpPr>
          <p:cNvPr id="82952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当堂巩固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677863" y="1047750"/>
            <a:ext cx="10679112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、已知反应：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①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101 kPa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时，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2C(s)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＋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O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  <a:cs typeface="Courier New" pitchFamily="49" charset="0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(g)===2CO(g)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　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ΔH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＝－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221 kJ/mol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；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②稀溶液中，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H</a:t>
            </a:r>
            <a:r>
              <a:rPr lang="zh-CN" altLang="en-US" sz="2800" b="1" baseline="30000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＋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(aq)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＋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OH</a:t>
            </a:r>
            <a:r>
              <a:rPr lang="zh-CN" altLang="en-US" sz="2800" b="1" baseline="30000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－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(aq)===H</a:t>
            </a:r>
            <a:r>
              <a:rPr lang="en-US" altLang="zh-CN" sz="2800" b="1" baseline="-25000">
                <a:latin typeface="Times New Roman" pitchFamily="18" charset="0"/>
                <a:ea typeface="黑体" pitchFamily="49" charset="-122"/>
                <a:cs typeface="Courier New" pitchFamily="49" charset="0"/>
              </a:rPr>
              <a:t>2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O(l)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　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ΔH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＝－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57.3 kJ/mol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。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下列结论正确的是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(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　　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)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A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．稀硫酸与稀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NaOH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溶液的中和热为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57.3 kJ/mol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B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．①的反应热为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221 kJ/mol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C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．稀硫酸与稀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NaOH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溶液反应的中和热为－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57.3 kJ/mol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D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．稀醋酸与稀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NaOH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溶液反应生成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1 mol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水，放出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57.3 kJ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Courier New" pitchFamily="49" charset="0"/>
              </a:rPr>
              <a:t>热量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4138" y="3127375"/>
            <a:ext cx="444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当堂巩固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439738" y="1276350"/>
            <a:ext cx="111728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．化学反应过程中，不仅有物质的变化，还有能量的变化。这种能量的变化常以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_______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_______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_______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等形式表现出来。</a:t>
            </a:r>
            <a:endParaRPr lang="zh-CN" altLang="en-US" sz="2800" b="1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6025" y="2039938"/>
            <a:ext cx="114141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热能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2863" y="2035175"/>
            <a:ext cx="15398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FF0000"/>
                </a:solidFill>
                <a:ea typeface="黑体" pitchFamily="49" charset="-122"/>
                <a:cs typeface="Times New Roman"/>
              </a:rPr>
              <a:t>电能</a:t>
            </a:r>
            <a:endParaRPr lang="zh-CN" altLang="en-US" sz="2800" dirty="0"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27688" y="2062163"/>
            <a:ext cx="1200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FF0000"/>
                </a:solidFill>
                <a:ea typeface="黑体" pitchFamily="49" charset="-122"/>
                <a:cs typeface="Times New Roman"/>
              </a:rPr>
              <a:t>光能</a:t>
            </a:r>
            <a:endParaRPr lang="zh-CN" altLang="en-US" sz="2800" dirty="0">
              <a:ea typeface="黑体" pitchFamily="49" charset="-122"/>
            </a:endParaRPr>
          </a:p>
        </p:txBody>
      </p:sp>
      <p:sp>
        <p:nvSpPr>
          <p:cNvPr id="22533" name="内容占位符 1"/>
          <p:cNvSpPr txBox="1">
            <a:spLocks/>
          </p:cNvSpPr>
          <p:nvPr/>
        </p:nvSpPr>
        <p:spPr bwMode="auto">
          <a:xfrm>
            <a:off x="388938" y="3175000"/>
            <a:ext cx="1126966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Courier New" pitchFamily="49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．化学反应中的能量变化，通常主要表现为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的变化。对化学反应，以反应过程中放热或吸热为标准划分，分为放热反应和吸热反应两种类型。有热量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________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的反应叫做放热反应，需要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_________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热量的反应叫做吸热反应。</a:t>
            </a:r>
            <a:endParaRPr lang="zh-CN" altLang="en-US" sz="2800" b="1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77138" y="3235325"/>
            <a:ext cx="11255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热量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8500" y="4518025"/>
            <a:ext cx="11811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放出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13825" y="4500563"/>
            <a:ext cx="1074738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吸收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37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温故知新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1219200"/>
            <a:ext cx="10048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28738" y="4713288"/>
            <a:ext cx="8229600" cy="63817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zh-CN" altLang="en-US" sz="2800" b="1" dirty="0">
                <a:latin typeface="+mn-lt"/>
                <a:ea typeface="+mn-ea"/>
              </a:rPr>
              <a:t>化学反应过程中为什么会有能量的变化？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28738" y="1581150"/>
            <a:ext cx="97028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活泼金属与水或酸的反应、酸碱中和反应、燃烧反应、多数化合反应</a:t>
            </a:r>
          </a:p>
        </p:txBody>
      </p:sp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1328738" y="976313"/>
            <a:ext cx="7596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2F2F2F"/>
              </a:buClr>
              <a:buSzPct val="50000"/>
            </a:pPr>
            <a:r>
              <a:rPr lang="zh-CN" altLang="en-US" sz="2800" b="1">
                <a:solidFill>
                  <a:srgbClr val="000000"/>
                </a:solidFill>
                <a:latin typeface="Franklin Gothic Book"/>
                <a:ea typeface="黑体" pitchFamily="49" charset="-122"/>
              </a:rPr>
              <a:t>你所知道的化学反应中有哪些是放热反应？</a:t>
            </a:r>
          </a:p>
        </p:txBody>
      </p:sp>
      <p:sp>
        <p:nvSpPr>
          <p:cNvPr id="23557" name="矩形 5"/>
          <p:cNvSpPr>
            <a:spLocks noChangeArrowheads="1"/>
          </p:cNvSpPr>
          <p:nvPr/>
        </p:nvSpPr>
        <p:spPr bwMode="auto">
          <a:xfrm>
            <a:off x="1328738" y="2882900"/>
            <a:ext cx="7005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2F2F2F"/>
              </a:buClr>
              <a:buSzPct val="50000"/>
            </a:pPr>
            <a:r>
              <a:rPr lang="zh-CN" altLang="en-US" sz="2800" b="1">
                <a:solidFill>
                  <a:srgbClr val="000000"/>
                </a:solidFill>
                <a:latin typeface="Franklin Gothic Book"/>
                <a:ea typeface="黑体" pitchFamily="49" charset="-122"/>
              </a:rPr>
              <a:t>你所知道的化学反应中有哪些是吸热反应？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28738" y="3544888"/>
            <a:ext cx="1022191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多数的分解反应、氯化铵固体与氢氧化钡晶体的反应、水煤气的生成反应、炭与二氧化碳生成一氧化碳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28738" y="5440363"/>
            <a:ext cx="8386762" cy="53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反应物具有的总能量与生成物具有的总能量不相等</a:t>
            </a:r>
          </a:p>
        </p:txBody>
      </p:sp>
      <p:sp>
        <p:nvSpPr>
          <p:cNvPr id="23560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问题探究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总结感悟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515938" y="1069975"/>
            <a:ext cx="95027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．焓和焓变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(1)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焓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(H)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：是一个与</a:t>
            </a:r>
            <a:r>
              <a:rPr lang="zh-CN" altLang="en-US" sz="2800" b="1" u="sng">
                <a:latin typeface="Times New Roman" pitchFamily="18" charset="0"/>
                <a:ea typeface="黑体" pitchFamily="49" charset="-122"/>
              </a:rPr>
              <a:t>            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有关的物理量．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(2)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焓变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(ΔH)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：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ΔH 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＝</a:t>
            </a:r>
            <a:r>
              <a:rPr lang="en-US" sz="2800" b="1" u="sng">
                <a:latin typeface="Times New Roman" pitchFamily="18" charset="0"/>
                <a:ea typeface="黑体" pitchFamily="49" charset="-122"/>
              </a:rPr>
              <a:t>                                             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．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86188" y="2117725"/>
            <a:ext cx="121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内能</a:t>
            </a:r>
            <a:endParaRPr lang="zh-CN" altLang="en-US" sz="280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14788" y="2968625"/>
            <a:ext cx="4586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H(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生成物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H(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反应物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)</a:t>
            </a:r>
            <a:endParaRPr lang="zh-CN" altLang="en-US" sz="2800" b="1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4581" name="矩形 5"/>
          <p:cNvSpPr>
            <a:spLocks noChangeArrowheads="1"/>
          </p:cNvSpPr>
          <p:nvPr/>
        </p:nvSpPr>
        <p:spPr bwMode="auto">
          <a:xfrm>
            <a:off x="417513" y="641350"/>
            <a:ext cx="3041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800" b="1">
                <a:latin typeface="Times New Roman" pitchFamily="18" charset="0"/>
                <a:ea typeface="方正风雅宋简体" pitchFamily="2" charset="-122"/>
              </a:rPr>
              <a:t>一、焓变　反应热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558800" y="3251200"/>
            <a:ext cx="100504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．反应热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(1)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定义：化学反应过程中</a:t>
            </a:r>
            <a:r>
              <a:rPr lang="zh-CN" altLang="en-US" sz="2800" b="1" u="sng">
                <a:latin typeface="Times New Roman" pitchFamily="18" charset="0"/>
                <a:ea typeface="黑体" pitchFamily="49" charset="-122"/>
              </a:rPr>
              <a:t>                                                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数值上等于</a:t>
            </a:r>
            <a:r>
              <a:rPr lang="zh-CN" altLang="en-US" sz="2800" b="1" u="sng">
                <a:latin typeface="Times New Roman" pitchFamily="18" charset="0"/>
                <a:ea typeface="黑体" pitchFamily="49" charset="-122"/>
              </a:rPr>
              <a:t>                 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条件下的焓变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，用</a:t>
            </a:r>
            <a:r>
              <a:rPr lang="en-US" sz="2800" b="1" u="sng">
                <a:latin typeface="Times New Roman" pitchFamily="18" charset="0"/>
                <a:ea typeface="黑体" pitchFamily="49" charset="-122"/>
              </a:rPr>
              <a:t>          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表示。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(2)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单位：</a:t>
            </a:r>
            <a:endParaRPr lang="zh-CN" altLang="en-US" sz="2800" b="1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72063" y="4167188"/>
            <a:ext cx="3436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所释放或吸收的能量</a:t>
            </a:r>
            <a:endParaRPr lang="zh-CN" altLang="en-US" sz="280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27150" y="5148263"/>
            <a:ext cx="1425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恒压</a:t>
            </a:r>
            <a:endParaRPr lang="zh-CN" altLang="en-US" sz="280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41975" y="5148263"/>
            <a:ext cx="912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</a:rPr>
              <a:t>Δ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H</a:t>
            </a:r>
            <a:endParaRPr lang="zh-CN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433638" y="6118225"/>
            <a:ext cx="12430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kJ/mol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4675" y="1517650"/>
            <a:ext cx="7467600" cy="53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1.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从反应物和生成物的总能量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宏观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角度看：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643688" y="5265738"/>
            <a:ext cx="2476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吸热反应：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9363" y="5265738"/>
            <a:ext cx="464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＜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或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为“－”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04238" y="5265738"/>
            <a:ext cx="3687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＞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 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或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为“＋”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3750" y="5975350"/>
            <a:ext cx="5832475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9250" indent="-161925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＝生成物能量－反应物能量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597025" y="2020888"/>
            <a:ext cx="3417888" cy="3127375"/>
            <a:chOff x="95" y="794"/>
            <a:chExt cx="2558" cy="2116"/>
          </a:xfrm>
        </p:grpSpPr>
        <p:sp>
          <p:nvSpPr>
            <p:cNvPr id="25623" name="Freeform 9"/>
            <p:cNvSpPr>
              <a:spLocks/>
            </p:cNvSpPr>
            <p:nvPr/>
          </p:nvSpPr>
          <p:spPr bwMode="auto">
            <a:xfrm>
              <a:off x="839" y="1197"/>
              <a:ext cx="1089" cy="1089"/>
            </a:xfrm>
            <a:custGeom>
              <a:avLst/>
              <a:gdLst>
                <a:gd name="T0" fmla="*/ 0 w 1270"/>
                <a:gd name="T1" fmla="*/ 6 h 1194"/>
                <a:gd name="T2" fmla="*/ 90 w 1270"/>
                <a:gd name="T3" fmla="*/ 26 h 1194"/>
                <a:gd name="T4" fmla="*/ 148 w 1270"/>
                <a:gd name="T5" fmla="*/ 165 h 1194"/>
                <a:gd name="T6" fmla="*/ 194 w 1270"/>
                <a:gd name="T7" fmla="*/ 421 h 1194"/>
                <a:gd name="T8" fmla="*/ 250 w 1270"/>
                <a:gd name="T9" fmla="*/ 502 h 1194"/>
                <a:gd name="T10" fmla="*/ 318 w 1270"/>
                <a:gd name="T11" fmla="*/ 522 h 1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1194"/>
                <a:gd name="T20" fmla="*/ 1270 w 1270"/>
                <a:gd name="T21" fmla="*/ 1194 h 1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1194">
                  <a:moveTo>
                    <a:pt x="0" y="15"/>
                  </a:moveTo>
                  <a:cubicBezTo>
                    <a:pt x="132" y="7"/>
                    <a:pt x="265" y="0"/>
                    <a:pt x="363" y="60"/>
                  </a:cubicBezTo>
                  <a:cubicBezTo>
                    <a:pt x="461" y="120"/>
                    <a:pt x="522" y="227"/>
                    <a:pt x="590" y="378"/>
                  </a:cubicBezTo>
                  <a:cubicBezTo>
                    <a:pt x="658" y="529"/>
                    <a:pt x="703" y="838"/>
                    <a:pt x="771" y="967"/>
                  </a:cubicBezTo>
                  <a:cubicBezTo>
                    <a:pt x="839" y="1096"/>
                    <a:pt x="915" y="1111"/>
                    <a:pt x="998" y="1149"/>
                  </a:cubicBezTo>
                  <a:cubicBezTo>
                    <a:pt x="1081" y="1187"/>
                    <a:pt x="1175" y="1190"/>
                    <a:pt x="1270" y="1194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4" name="Line 10"/>
            <p:cNvSpPr>
              <a:spLocks noChangeShapeType="1"/>
            </p:cNvSpPr>
            <p:nvPr/>
          </p:nvSpPr>
          <p:spPr bwMode="auto">
            <a:xfrm flipV="1">
              <a:off x="441" y="798"/>
              <a:ext cx="0" cy="1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5" name="Line 11"/>
            <p:cNvSpPr>
              <a:spLocks noChangeShapeType="1"/>
            </p:cNvSpPr>
            <p:nvPr/>
          </p:nvSpPr>
          <p:spPr bwMode="auto">
            <a:xfrm flipV="1">
              <a:off x="431" y="2659"/>
              <a:ext cx="22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Line 12"/>
            <p:cNvSpPr>
              <a:spLocks noChangeShapeType="1"/>
            </p:cNvSpPr>
            <p:nvPr/>
          </p:nvSpPr>
          <p:spPr bwMode="auto">
            <a:xfrm>
              <a:off x="1066" y="1207"/>
              <a:ext cx="136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7" name="Line 13"/>
            <p:cNvSpPr>
              <a:spLocks noChangeShapeType="1"/>
            </p:cNvSpPr>
            <p:nvPr/>
          </p:nvSpPr>
          <p:spPr bwMode="auto">
            <a:xfrm>
              <a:off x="567" y="1207"/>
              <a:ext cx="54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8" name="Line 14"/>
            <p:cNvSpPr>
              <a:spLocks noChangeShapeType="1"/>
            </p:cNvSpPr>
            <p:nvPr/>
          </p:nvSpPr>
          <p:spPr bwMode="auto">
            <a:xfrm>
              <a:off x="1791" y="2296"/>
              <a:ext cx="681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Text Box 15"/>
            <p:cNvSpPr txBox="1">
              <a:spLocks noChangeArrowheads="1"/>
            </p:cNvSpPr>
            <p:nvPr/>
          </p:nvSpPr>
          <p:spPr bwMode="auto">
            <a:xfrm>
              <a:off x="537" y="929"/>
              <a:ext cx="77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反应物</a:t>
              </a:r>
            </a:p>
          </p:txBody>
        </p:sp>
        <p:sp>
          <p:nvSpPr>
            <p:cNvPr id="25630" name="Text Box 16"/>
            <p:cNvSpPr txBox="1">
              <a:spLocks noChangeArrowheads="1"/>
            </p:cNvSpPr>
            <p:nvPr/>
          </p:nvSpPr>
          <p:spPr bwMode="auto">
            <a:xfrm>
              <a:off x="1681" y="2291"/>
              <a:ext cx="77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生成物</a:t>
              </a:r>
            </a:p>
          </p:txBody>
        </p:sp>
        <p:sp>
          <p:nvSpPr>
            <p:cNvPr id="25631" name="Line 17"/>
            <p:cNvSpPr>
              <a:spLocks noChangeShapeType="1"/>
            </p:cNvSpPr>
            <p:nvPr/>
          </p:nvSpPr>
          <p:spPr bwMode="auto">
            <a:xfrm flipV="1">
              <a:off x="1927" y="1207"/>
              <a:ext cx="0" cy="1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2" name="Text Box 18"/>
            <p:cNvSpPr txBox="1">
              <a:spLocks noChangeArrowheads="1"/>
            </p:cNvSpPr>
            <p:nvPr/>
          </p:nvSpPr>
          <p:spPr bwMode="auto">
            <a:xfrm>
              <a:off x="95" y="794"/>
              <a:ext cx="36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能量</a:t>
              </a:r>
            </a:p>
          </p:txBody>
        </p:sp>
        <p:sp>
          <p:nvSpPr>
            <p:cNvPr id="25633" name="Text Box 19"/>
            <p:cNvSpPr txBox="1">
              <a:spLocks noChangeArrowheads="1"/>
            </p:cNvSpPr>
            <p:nvPr/>
          </p:nvSpPr>
          <p:spPr bwMode="auto">
            <a:xfrm>
              <a:off x="1020" y="2639"/>
              <a:ext cx="131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放热反应</a:t>
              </a:r>
              <a:endParaRPr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634" name="Line 20"/>
            <p:cNvSpPr>
              <a:spLocks noChangeShapeType="1"/>
            </p:cNvSpPr>
            <p:nvPr/>
          </p:nvSpPr>
          <p:spPr bwMode="auto">
            <a:xfrm>
              <a:off x="612" y="2306"/>
              <a:ext cx="1451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999288" y="2097088"/>
            <a:ext cx="3211512" cy="3035300"/>
            <a:chOff x="2865" y="800"/>
            <a:chExt cx="2585" cy="2125"/>
          </a:xfrm>
        </p:grpSpPr>
        <p:sp>
          <p:nvSpPr>
            <p:cNvPr id="25611" name="Freeform 22"/>
            <p:cNvSpPr>
              <a:spLocks/>
            </p:cNvSpPr>
            <p:nvPr/>
          </p:nvSpPr>
          <p:spPr bwMode="auto">
            <a:xfrm flipH="1">
              <a:off x="3636" y="1203"/>
              <a:ext cx="1089" cy="1089"/>
            </a:xfrm>
            <a:custGeom>
              <a:avLst/>
              <a:gdLst>
                <a:gd name="T0" fmla="*/ 0 w 1270"/>
                <a:gd name="T1" fmla="*/ 6 h 1194"/>
                <a:gd name="T2" fmla="*/ 90 w 1270"/>
                <a:gd name="T3" fmla="*/ 26 h 1194"/>
                <a:gd name="T4" fmla="*/ 148 w 1270"/>
                <a:gd name="T5" fmla="*/ 165 h 1194"/>
                <a:gd name="T6" fmla="*/ 194 w 1270"/>
                <a:gd name="T7" fmla="*/ 421 h 1194"/>
                <a:gd name="T8" fmla="*/ 250 w 1270"/>
                <a:gd name="T9" fmla="*/ 502 h 1194"/>
                <a:gd name="T10" fmla="*/ 318 w 1270"/>
                <a:gd name="T11" fmla="*/ 522 h 1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0"/>
                <a:gd name="T19" fmla="*/ 0 h 1194"/>
                <a:gd name="T20" fmla="*/ 1270 w 1270"/>
                <a:gd name="T21" fmla="*/ 1194 h 1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0" h="1194">
                  <a:moveTo>
                    <a:pt x="0" y="15"/>
                  </a:moveTo>
                  <a:cubicBezTo>
                    <a:pt x="132" y="7"/>
                    <a:pt x="265" y="0"/>
                    <a:pt x="363" y="60"/>
                  </a:cubicBezTo>
                  <a:cubicBezTo>
                    <a:pt x="461" y="120"/>
                    <a:pt x="522" y="227"/>
                    <a:pt x="590" y="378"/>
                  </a:cubicBezTo>
                  <a:cubicBezTo>
                    <a:pt x="658" y="529"/>
                    <a:pt x="703" y="838"/>
                    <a:pt x="771" y="967"/>
                  </a:cubicBezTo>
                  <a:cubicBezTo>
                    <a:pt x="839" y="1096"/>
                    <a:pt x="915" y="1111"/>
                    <a:pt x="998" y="1149"/>
                  </a:cubicBezTo>
                  <a:cubicBezTo>
                    <a:pt x="1081" y="1187"/>
                    <a:pt x="1175" y="1190"/>
                    <a:pt x="1270" y="1194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Line 23"/>
            <p:cNvSpPr>
              <a:spLocks noChangeShapeType="1"/>
            </p:cNvSpPr>
            <p:nvPr/>
          </p:nvSpPr>
          <p:spPr bwMode="auto">
            <a:xfrm flipV="1">
              <a:off x="3238" y="804"/>
              <a:ext cx="0" cy="1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3" name="Line 24"/>
            <p:cNvSpPr>
              <a:spLocks noChangeShapeType="1"/>
            </p:cNvSpPr>
            <p:nvPr/>
          </p:nvSpPr>
          <p:spPr bwMode="auto">
            <a:xfrm flipV="1">
              <a:off x="3228" y="2665"/>
              <a:ext cx="22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4" name="Line 25"/>
            <p:cNvSpPr>
              <a:spLocks noChangeShapeType="1"/>
            </p:cNvSpPr>
            <p:nvPr/>
          </p:nvSpPr>
          <p:spPr bwMode="auto">
            <a:xfrm>
              <a:off x="3379" y="1213"/>
              <a:ext cx="136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5" name="Line 26"/>
            <p:cNvSpPr>
              <a:spLocks noChangeShapeType="1"/>
            </p:cNvSpPr>
            <p:nvPr/>
          </p:nvSpPr>
          <p:spPr bwMode="auto">
            <a:xfrm>
              <a:off x="4649" y="1213"/>
              <a:ext cx="54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6" name="Line 27"/>
            <p:cNvSpPr>
              <a:spLocks noChangeShapeType="1"/>
            </p:cNvSpPr>
            <p:nvPr/>
          </p:nvSpPr>
          <p:spPr bwMode="auto">
            <a:xfrm>
              <a:off x="3379" y="2302"/>
              <a:ext cx="681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7" name="Text Box 28"/>
            <p:cNvSpPr txBox="1">
              <a:spLocks noChangeArrowheads="1"/>
            </p:cNvSpPr>
            <p:nvPr/>
          </p:nvSpPr>
          <p:spPr bwMode="auto">
            <a:xfrm>
              <a:off x="3319" y="2290"/>
              <a:ext cx="7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反应物</a:t>
              </a:r>
            </a:p>
          </p:txBody>
        </p:sp>
        <p:sp>
          <p:nvSpPr>
            <p:cNvPr id="25618" name="Text Box 29"/>
            <p:cNvSpPr txBox="1">
              <a:spLocks noChangeArrowheads="1"/>
            </p:cNvSpPr>
            <p:nvPr/>
          </p:nvSpPr>
          <p:spPr bwMode="auto">
            <a:xfrm>
              <a:off x="4468" y="935"/>
              <a:ext cx="7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生成物</a:t>
              </a:r>
            </a:p>
          </p:txBody>
        </p:sp>
        <p:sp>
          <p:nvSpPr>
            <p:cNvPr id="25619" name="Line 30"/>
            <p:cNvSpPr>
              <a:spLocks noChangeShapeType="1"/>
            </p:cNvSpPr>
            <p:nvPr/>
          </p:nvSpPr>
          <p:spPr bwMode="auto">
            <a:xfrm flipV="1">
              <a:off x="4724" y="1213"/>
              <a:ext cx="0" cy="1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0" name="Text Box 31"/>
            <p:cNvSpPr txBox="1">
              <a:spLocks noChangeArrowheads="1"/>
            </p:cNvSpPr>
            <p:nvPr/>
          </p:nvSpPr>
          <p:spPr bwMode="auto">
            <a:xfrm>
              <a:off x="2865" y="800"/>
              <a:ext cx="39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能量</a:t>
              </a:r>
            </a:p>
          </p:txBody>
        </p:sp>
        <p:sp>
          <p:nvSpPr>
            <p:cNvPr id="25621" name="Text Box 32"/>
            <p:cNvSpPr txBox="1">
              <a:spLocks noChangeArrowheads="1"/>
            </p:cNvSpPr>
            <p:nvPr/>
          </p:nvSpPr>
          <p:spPr bwMode="auto">
            <a:xfrm>
              <a:off x="3817" y="2645"/>
              <a:ext cx="1167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吸热反应</a:t>
              </a:r>
            </a:p>
          </p:txBody>
        </p:sp>
        <p:sp>
          <p:nvSpPr>
            <p:cNvPr id="25622" name="Line 33"/>
            <p:cNvSpPr>
              <a:spLocks noChangeShapeType="1"/>
            </p:cNvSpPr>
            <p:nvPr/>
          </p:nvSpPr>
          <p:spPr bwMode="auto">
            <a:xfrm>
              <a:off x="3787" y="2312"/>
              <a:ext cx="1451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8" name="矩形 33"/>
          <p:cNvSpPr>
            <a:spLocks noChangeArrowheads="1"/>
          </p:cNvSpPr>
          <p:nvPr/>
        </p:nvSpPr>
        <p:spPr bwMode="auto">
          <a:xfrm>
            <a:off x="460375" y="844550"/>
            <a:ext cx="52339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二、化学反应中能量变化的原因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17550" y="5265738"/>
            <a:ext cx="1987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放热反应：</a:t>
            </a:r>
          </a:p>
        </p:txBody>
      </p:sp>
      <p:sp>
        <p:nvSpPr>
          <p:cNvPr id="25610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总结感悟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矩形 5"/>
          <p:cNvSpPr>
            <a:spLocks noChangeArrowheads="1"/>
          </p:cNvSpPr>
          <p:nvPr/>
        </p:nvSpPr>
        <p:spPr bwMode="auto">
          <a:xfrm>
            <a:off x="10047288" y="32543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问题探究</a:t>
            </a:r>
          </a:p>
        </p:txBody>
      </p:sp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534988" y="919163"/>
            <a:ext cx="617220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从键能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微观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角度看：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4988" y="1341438"/>
            <a:ext cx="66262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9250" indent="-161925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破键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吸收能量－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成键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放出能量</a:t>
            </a:r>
          </a:p>
        </p:txBody>
      </p:sp>
      <p:pic>
        <p:nvPicPr>
          <p:cNvPr id="88069" name="Picture 3" descr="pic_498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1776413"/>
            <a:ext cx="734536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7188" y="4484688"/>
            <a:ext cx="7116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如何计算此反应过程中的反应热？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84888" y="4821238"/>
            <a:ext cx="2476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吸热反应：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5363" y="488473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＜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或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为“－”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45438" y="4821238"/>
            <a:ext cx="3789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＞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 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或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为“＋”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63550" y="4884738"/>
            <a:ext cx="197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放热反应：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3463" y="5259388"/>
            <a:ext cx="53800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9250" indent="-1619250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＝反应物总键能－生成物总键能</a:t>
            </a:r>
            <a:endParaRPr lang="zh-CN" altLang="en-US" sz="2800" b="1" baseline="3000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07988" y="5291138"/>
            <a:ext cx="59642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9250" indent="-161925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ΔH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断键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吸收能量－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成键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放出能量</a:t>
            </a:r>
          </a:p>
        </p:txBody>
      </p:sp>
      <p:pic>
        <p:nvPicPr>
          <p:cNvPr id="3" name="图片 2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6110288"/>
            <a:ext cx="6508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255713" y="6269038"/>
            <a:ext cx="1004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>
                <a:latin typeface="Arial" charset="0"/>
                <a:hlinkClick r:id="rId5"/>
              </a:rPr>
              <a:t>http://www.jtyhjy.com/edu/ppt/ppt_playVideo.action?mediaVo.resId=55e3f853af508f0099b1ca00</a:t>
            </a:r>
            <a:endParaRPr lang="zh-CN" altLang="en-US">
              <a:latin typeface="Arial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47863" y="5697538"/>
            <a:ext cx="2819400" cy="481012"/>
          </a:xfrm>
          <a:prstGeom prst="wedgeRectCallout">
            <a:avLst>
              <a:gd name="adj1" fmla="val -78593"/>
              <a:gd name="adj2" fmla="val 10863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分子碰撞动画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 autoUpdateAnimBg="0"/>
      <p:bldP spid="5" grpId="0" autoUpdateAnimBg="0"/>
      <p:bldP spid="7" grpId="0" autoUpdateAnimBg="0"/>
      <p:bldP spid="35" grpId="0"/>
      <p:bldP spid="8" grpId="0" autoUpdateAnimBg="0"/>
      <p:bldP spid="36" grpId="0" autoUpdateAnimBg="0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53b61e8296919</Template>
  <TotalTime>7462</TotalTime>
  <Words>4429</Words>
  <Application>Microsoft Office PowerPoint</Application>
  <PresentationFormat>自定义</PresentationFormat>
  <Paragraphs>403</Paragraphs>
  <Slides>48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演示文稿设计模板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76" baseType="lpstr">
      <vt:lpstr>Calibri</vt:lpstr>
      <vt:lpstr>宋体</vt:lpstr>
      <vt:lpstr>Arial</vt:lpstr>
      <vt:lpstr>Arial Black</vt:lpstr>
      <vt:lpstr>微软雅黑</vt:lpstr>
      <vt:lpstr>黑体</vt:lpstr>
      <vt:lpstr>叶根友毛笔行书</vt:lpstr>
      <vt:lpstr>Times New Roman</vt:lpstr>
      <vt:lpstr>Courier New</vt:lpstr>
      <vt:lpstr>Franklin Gothic Book</vt:lpstr>
      <vt:lpstr>方正风雅宋简体</vt:lpstr>
      <vt:lpstr>Wingdings</vt:lpstr>
      <vt:lpstr>华文行楷</vt:lpstr>
      <vt:lpstr>隶书</vt:lpstr>
      <vt:lpstr>华文楷体</vt:lpstr>
      <vt:lpstr>Verdana</vt:lpstr>
      <vt:lpstr>Tahoma</vt:lpstr>
      <vt:lpstr>华文细黑</vt:lpstr>
      <vt:lpstr>MS PGothic</vt:lpstr>
      <vt:lpstr>Wingdings 3</vt:lpstr>
      <vt:lpstr>Lucida Sans Unicode</vt:lpstr>
      <vt:lpstr>楷体_GB2312</vt:lpstr>
      <vt:lpstr>Office 主题</vt:lpstr>
      <vt:lpstr>1_Office 主题</vt:lpstr>
      <vt:lpstr>1_Office 主题</vt:lpstr>
      <vt:lpstr>1_Office 主题</vt:lpstr>
      <vt:lpstr>1_Office 主题</vt:lpstr>
      <vt:lpstr>位图图像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zhanyougang</dc:creator>
  <cp:lastModifiedBy>我的太阳</cp:lastModifiedBy>
  <cp:revision>381</cp:revision>
  <dcterms:created xsi:type="dcterms:W3CDTF">2013-04-17T01:49:27Z</dcterms:created>
  <dcterms:modified xsi:type="dcterms:W3CDTF">2018-09-03T00:43:58Z</dcterms:modified>
</cp:coreProperties>
</file>